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Lead with the size of the dose against the size of the consequence. Micrograms a day and a fatal deficiency in the same sentence buys you the whole session.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Expensive urine is the line they remember. Use it, then immediately make them say what it implies about dosing schedules.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Tile five is the callback. Most B vitamins are coenzymes in the exact pathways from topics one and two, so name those topics out loud here.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Cover the disease column and rebuild it. These five come back as one-line exam items, and recognition is not the same as recall.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ADEK is the only mnemonic in this chapter worth handing out. Say it once, write it once, and then ask for it cold in five minutes.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Run a vitamin they have not met through the three steps. Predicting behavior from a single property is the transferable skill hiding in a memorization topic.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Row five explains the clinic. Water-soluble deficiencies appear in weeks and fat-soluble ones in months, and that timing is what prompts testing.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Trap two is the one with real consequences outside the exam. Supplement aisles sell megadoses, and A and D are the two that punish enthusiasm.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by returning to dose. A nutrient measured in micrograms deciding whether a person can clot blood is the argument for taking the last topic seriously too.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69680" y="-1371600"/>
            <a:ext cx="4937760" cy="49377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Shape 1"/>
          <p:cNvSpPr/>
          <p:nvPr/>
        </p:nvSpPr>
        <p:spPr>
          <a:xfrm>
            <a:off x="10149840" y="2377440"/>
            <a:ext cx="2926080" cy="292608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13716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4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874520"/>
            <a:ext cx="74980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Vitamins</a:t>
            </a:r>
            <a:endParaRPr lang="en-US" sz="44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24 · Topic 5 of 6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4434840"/>
            <a:ext cx="7132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Milligrams a day, and one property that predicts all the rest.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737360"/>
            <a:ext cx="4389120" cy="438912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123444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TINY AMOUNTS, HUGE CONSEQUENCES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91640"/>
            <a:ext cx="10607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Solubility decides it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310128"/>
            <a:ext cx="8778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Organic molecules needed in milligrams a day, working mostly as coenzymes. How each one dissolves predicts how it is absorbed, whether it is stored, and whether it can poison you.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4498848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 camps: fat and water soluble.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Metabolism &amp; Nutrition  ·  Chapter 24 · Topic 5  ·  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two vitamin camps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physical property, and every consequence that follows it.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221992"/>
            <a:ext cx="548640" cy="54864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62763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FAT-SOLUBLE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A, D, E, K: stored, and able to overdose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Absorbed alongside dietary fat, then stored in liver and fatty tissue. The reserve carries you a while, but excess is hard to flush, so megadoses of A or D can turn toxic.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30936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10" name="Shape 8"/>
          <p:cNvSpPr/>
          <p:nvPr/>
        </p:nvSpPr>
        <p:spPr>
          <a:xfrm>
            <a:off x="6583680" y="2221992"/>
            <a:ext cx="548640" cy="548640"/>
          </a:xfrm>
          <a:prstGeom prst="ellipse">
            <a:avLst/>
          </a:prstGeom>
          <a:solidFill>
            <a:srgbClr val="3F728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729691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WATER-SOLUBLE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658368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B-complex and C: not stored at all</a:t>
            </a:r>
            <a:endParaRPr lang="en-US" sz="1900" dirty="0"/>
          </a:p>
        </p:txBody>
      </p:sp>
      <p:sp>
        <p:nvSpPr>
          <p:cNvPr id="13" name="Text 11"/>
          <p:cNvSpPr txBox="1"/>
          <p:nvPr/>
        </p:nvSpPr>
        <p:spPr>
          <a:xfrm>
            <a:off x="658368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Surplus is filtered out by the kidneys and lost in urine, which is why high doses mostly make expensive urine. You need a steady daily supply, and deficiencies appear fast.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640080" y="512064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50" i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ADEK are stored. B and C are not.</a:t>
            </a:r>
            <a:endParaRPr lang="en-US" sz="165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Metabolism &amp; Nutrition  ·  Chapter 24 · Topic 5  ·  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each one actually does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fat-soluble, then the two water-soluble groups.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Vitamin A</a:t>
            </a:r>
            <a:endParaRPr lang="en-US" sz="13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Vision. Stored in the liver, and toxic in megadoses.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32816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60248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Vitamin D</a:t>
            </a:r>
            <a:endParaRPr lang="en-US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460248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Calcium balance and bone. Shortfall causes rickets.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801624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829056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Vitamin E</a:t>
            </a:r>
            <a:endParaRPr lang="en-US" sz="1350" dirty="0"/>
          </a:p>
        </p:txBody>
      </p:sp>
      <p:sp>
        <p:nvSpPr>
          <p:cNvPr id="12" name="Text 10"/>
          <p:cNvSpPr txBox="1"/>
          <p:nvPr/>
        </p:nvSpPr>
        <p:spPr>
          <a:xfrm>
            <a:off x="829056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antioxidant, carried and stored with body fat.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4008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91440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Vitamin K</a:t>
            </a:r>
            <a:endParaRPr lang="en-US" sz="1350" dirty="0"/>
          </a:p>
        </p:txBody>
      </p:sp>
      <p:sp>
        <p:nvSpPr>
          <p:cNvPr id="15" name="Text 13"/>
          <p:cNvSpPr txBox="1"/>
          <p:nvPr/>
        </p:nvSpPr>
        <p:spPr>
          <a:xfrm>
            <a:off x="91440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Blood clotting depends on it.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32816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460248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B-complex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460248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Coenzymes throughout energy metabolism.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801624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829056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Vitamin C</a:t>
            </a:r>
            <a:endParaRPr lang="en-US" sz="1350" dirty="0"/>
          </a:p>
        </p:txBody>
      </p:sp>
      <p:sp>
        <p:nvSpPr>
          <p:cNvPr id="21" name="Text 19"/>
          <p:cNvSpPr txBox="1"/>
          <p:nvPr/>
        </p:nvSpPr>
        <p:spPr>
          <a:xfrm>
            <a:off x="829056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Water-soluble, not stored. Shortfall causes scurvy.</a:t>
            </a:r>
            <a:endParaRPr lang="en-US" sz="1100" dirty="0"/>
          </a:p>
        </p:txBody>
      </p:sp>
      <p:sp>
        <p:nvSpPr>
          <p:cNvPr id="22" name="Text 20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Metabolism &amp; Nutrition  ·  Chapter 24 · Topic 5  ·  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Deficiency diseases worth knowing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classics, each tied to one missing vitamin.</a:t>
            </a:r>
            <a:endParaRPr lang="en-US" sz="145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965960"/>
          <a:ext cx="1088136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3017520"/>
                <a:gridCol w="5120640"/>
              </a:tblGrid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Vitamin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Group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Deficiency disease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Vitamin C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Water-soluble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Scurvy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Vitamin D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Fat-soluble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Rickets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Vitamin B1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Water-soluble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Beriberi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Vitamin B3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Water-soluble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Pellagra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Vitamin B12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Water-soluble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Pernicious anemia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Metabolism &amp; Nutrition  ·  Chapter 24 · Topic 5  ·  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letters that ADEK up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fat-soluble, and everything else water-soluble.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2834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800" b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88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474720"/>
            <a:ext cx="27432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vitamins are fat-soluble: A, D, E, and K. Every other vitamin, meaning the whole B-complex and vitamin C, is water-soluble. That single split tells you how each is absorbed, whether a reserve exists, and whether a megadose can do harm.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397764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25196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A: vision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53796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81228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D: calcium and bone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909828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937260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E: antioxidant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397764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25196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K: blood clotting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53796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81228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Absorbed with fat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909828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37260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Stored, so toxic risk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Metabolism &amp; Nutrition  ·  Chapter 24 · Topic 5  ·  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Predict a vitamin’s behavior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property, checked three times.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1440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48132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 solubility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Fat-soluble means A, D, E, or K. Everything else is water-soluble.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393954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0" name="Shape 8"/>
          <p:cNvSpPr/>
          <p:nvPr/>
        </p:nvSpPr>
        <p:spPr>
          <a:xfrm>
            <a:off x="455676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1" name="Shape 9"/>
          <p:cNvSpPr/>
          <p:nvPr/>
        </p:nvSpPr>
        <p:spPr>
          <a:xfrm>
            <a:off x="483108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483108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539800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Absorption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483108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Fat-soluble vitamins ride in with dietary fat; water-soluble ones go straight in.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785622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6" name="Shape 14"/>
          <p:cNvSpPr/>
          <p:nvPr/>
        </p:nvSpPr>
        <p:spPr>
          <a:xfrm>
            <a:off x="847344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7" name="Shape 15"/>
          <p:cNvSpPr/>
          <p:nvPr/>
        </p:nvSpPr>
        <p:spPr>
          <a:xfrm>
            <a:off x="874776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874776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931468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Storage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874776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Fat-soluble are stockpiled in liver and fat. Water-soluble are filtered out.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640080" y="4389120"/>
            <a:ext cx="10881360" cy="868680"/>
          </a:xfrm>
          <a:prstGeom prst="roundRect">
            <a:avLst>
              <a:gd name="adj" fmla="val 8421"/>
            </a:avLst>
          </a:prstGeom>
          <a:solidFill>
            <a:srgbClr val="1A2E35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960120" y="438912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property, three predictions. </a:t>
            </a:r>
            <a:pPr indent="0" marL="0">
              <a:buNone/>
            </a:pPr>
            <a:r>
              <a:rPr lang="en-US" sz="14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Solubility tells you the route in, whether a reserve exists, and whether a megadose can become toxic.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4" name="Text 22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Metabolism &amp; Nutrition  ·  Chapter 24 · Topic 5  ·  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Fat-soluble against water-soluble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contrasts that all come from the same fact.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200400" cy="3200400"/>
          </a:xfrm>
          <a:prstGeom prst="roundRect">
            <a:avLst>
              <a:gd name="adj" fmla="val 2286"/>
            </a:avLst>
          </a:prstGeom>
          <a:solidFill>
            <a:srgbClr val="1A2E35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203704"/>
            <a:ext cx="2651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Ask one thing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898648"/>
            <a:ext cx="26517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Does it dissolve in fat or in water?</a:t>
            </a:r>
            <a:endParaRPr lang="en-US" sz="1250" dirty="0"/>
          </a:p>
          <a:p>
            <a:pPr indent="0" marL="0">
              <a:buNone/>
            </a:pP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Absorption, storage, toxicity, and how often you must eat it all follow from that answer.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406908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A, D, E, K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6537960" y="196596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708660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B-complex and C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9555480" y="196596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two lists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406908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Stored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6537960" y="260604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708660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Excreted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9555480" y="260604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reserve / none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406908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 dietary fat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537960" y="324612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708660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Straight in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9555480" y="324612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they absorb</a:t>
            </a:r>
            <a:endParaRPr lang="en-US" sz="1150" dirty="0"/>
          </a:p>
        </p:txBody>
      </p:sp>
      <p:sp>
        <p:nvSpPr>
          <p:cNvPr id="19" name="Text 17"/>
          <p:cNvSpPr txBox="1"/>
          <p:nvPr/>
        </p:nvSpPr>
        <p:spPr>
          <a:xfrm>
            <a:off x="406908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Toxic in excess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6537960" y="388620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708660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Mostly safe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9555480" y="388620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megadose risk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406908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Slow to show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6537960" y="452628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708660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Fast to show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9555480" y="452628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deficiency speed</a:t>
            </a:r>
            <a:endParaRPr lang="en-US" sz="1150" dirty="0"/>
          </a:p>
        </p:txBody>
      </p:sp>
      <p:sp>
        <p:nvSpPr>
          <p:cNvPr id="27" name="Text 2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8" name="Text 2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Metabolism &amp; Nutrition  ·  Chapter 24 · Topic 5  ·  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students go wrong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Six traps in a topic that rewards one good question.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749808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Thinking vitamins supply energy. They carry no calories; they work as coenzymes that let enzymes run.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Assuming any vitamin is safe in bulk. Fat-soluble A and D accumulate and can reach genuinely toxic levels.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Forgetting vitamin C is water-soluble. Surplus is filtered out in urine, so it needs replacing every day.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Losing the ADEK list. Those four letters are the fat-soluble group; every other vitamin is water-soluble.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Separating vitamins from earlier topics. Most B vitamins are coenzymes in the pathways that make your ATP.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Pairing the wrong disease. Scurvy is C, rickets is D, beriberi is B1, pellagra is B3, pernicious anemia is B12.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8595360" y="1874520"/>
            <a:ext cx="2926080" cy="1618488"/>
          </a:xfrm>
          <a:prstGeom prst="roundRect">
            <a:avLst>
              <a:gd name="adj" fmla="val 4520"/>
            </a:avLst>
          </a:prstGeom>
          <a:solidFill>
            <a:srgbClr val="F4F6F6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869680" y="2093976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Coenzyme, defined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8869680" y="2441448"/>
            <a:ext cx="23774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coenzyme is a helper molecule an enzyme needs in order to work at all.</a:t>
            </a:r>
            <a:endParaRPr lang="en-US" sz="125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Metabolism &amp; Nutrition  ·  Chapter 24 · Topic 5  ·  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 yourself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 these before the next session.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40080" y="19202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261872" y="1920240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why a fat-soluble vitamin can be toxic but vitamin C usually is not.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640080" y="2670048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40080" y="267004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261872" y="2670048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the four fat-soluble vitamins, and say what each one does.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40080" y="3419856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40080" y="341985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261872" y="3419856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patient has scurvy. Name the missing vitamin and its solubility group.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640080" y="4169664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40080" y="416966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1261872" y="4169664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why water-soluble vitamins must be eaten steadily rather than in bulk.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640080" y="4919472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40080" y="491947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1261872" y="4919472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 the B vitamins to cellular respiration in one sentence.</a:t>
            </a:r>
            <a:endParaRPr lang="en-US" sz="1450" dirty="0"/>
          </a:p>
        </p:txBody>
      </p:sp>
      <p:sp>
        <p:nvSpPr>
          <p:cNvPr id="19" name="Text 17"/>
          <p:cNvSpPr txBox="1"/>
          <p:nvPr/>
        </p:nvSpPr>
        <p:spPr>
          <a:xfrm>
            <a:off x="640080" y="571500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glossary and the chapter quiz are in the chapter itself.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Metabolism &amp; Nutrition  ·  Chapter 24 · Topic 5  ·  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554480"/>
            <a:ext cx="4023360" cy="40233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8229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ONE BREATH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371600"/>
            <a:ext cx="841248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Vitamins are organic, needed in tiny amounts, and mostly act as coenzymes.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Solubility governs absorption, storage, and the risk of toxic buildup.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Fat-soluble A, D, E, and K ride in with fat, are stored, and can turn toxic.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Water-soluble B-complex and C are excreted in urine and needed every day.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Signature deficiencies: scurvy, rickets, beriberi, pellagra, pernicious anemia.</a:t>
            </a:r>
            <a:endParaRPr lang="en-US" sz="155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51206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Next topic: calories in against calories out, and a weight that defends itself.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Metabolism &amp; Nutrition  ·  Chapter 24 · Topic 5  ·  11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Dr. Garg Learning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Vitamins</dc:title>
  <dc:subject>PptxGenJS Presentation</dc:subject>
  <dc:creator>Dr. Akash Garg</dc:creator>
  <cp:lastModifiedBy>Dr. Akash Garg</cp:lastModifiedBy>
  <cp:revision>1</cp:revision>
  <dcterms:created xsi:type="dcterms:W3CDTF">2026-09-12T21:04:45Z</dcterms:created>
  <dcterms:modified xsi:type="dcterms:W3CDTF">2026-09-12T21:04:45Z</dcterms:modified>
</cp:coreProperties>
</file>