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Contrast a match with a body. Both oxidize fuel and release the same total energy; only one of them captures it, and capture is the entire point of the stages.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Make them say the location with the name every time. Half the errors on this topic are a correct stage filed in the wrong compartment.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carbon row is the one that answers where your exhaled CO2 comes from. Ask that question before revealing the tile and the whole grid earns its keep.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Expect someone to quote 38 from an older source. Say the modern figure is lower because moving carriers across the membrane itself costs energy, and move 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clogged drain is worth drawing. Students who picture the backup understand why losing oxygen kills three stages at once rather than just the last 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the yield column downward and let them notice how little is made before the last row. That shape is the argument for why oxygen matters so much.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Row two carries the lesson. A fifteenfold difference in yield is why a sprint cannot last and why endurance work has to stay aerobic.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Trap four is the subtle one. Fermentation is not a way to make ATP; it is a way to keep glycolysis from choking on its own used carriers.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Close by asking where the glucose came from in the first place. That question is the hinge into metabolic states and it is worth leaving unanswered.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869680" y="-1371600"/>
            <a:ext cx="4937760" cy="493776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Shape 1"/>
          <p:cNvSpPr/>
          <p:nvPr/>
        </p:nvSpPr>
        <p:spPr>
          <a:xfrm>
            <a:off x="10149840" y="2377440"/>
            <a:ext cx="2926080" cy="2926080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640080" y="137160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4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1874520"/>
            <a:ext cx="74980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Cellular</a:t>
            </a:r>
            <a:endParaRPr lang="en-US" sz="44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Respiration</a:t>
            </a:r>
            <a:endParaRPr lang="en-US" sz="44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3931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24 · Topic 2 of 6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4434840"/>
            <a:ext cx="7132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Burning glucose slowly, in four stages, for about thirty ATP.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326880" y="-1737360"/>
            <a:ext cx="4389120" cy="438912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123444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CONTROLLED CATABOLISM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691640"/>
            <a:ext cx="1060704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Slow, safe burning</a:t>
            </a:r>
            <a:endParaRPr lang="en-US" sz="44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310128"/>
            <a:ext cx="8778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flame would release all of glucose’s energy at once. The cell strips it away in small steps instead, capturing the energy as ATP along the way — four stages, two locations.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4498848"/>
            <a:ext cx="877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About 30 to 32 ATP per glucose.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Metabolism &amp; Nutrition  ·  Chapter 24 · Topic 2  ·  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four stages, in order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starts in the cytoplasm; three finish in the mitochondrion.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2103120"/>
            <a:ext cx="206883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91440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1481328" y="2359152"/>
            <a:ext cx="95326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Glycolysis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2971800"/>
            <a:ext cx="152019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the cytoplasm, no oxygen needed. Glucose splits into two pyruvate. Net 2 ATP plus 2 NADH.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296037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10" name="Shape 8"/>
          <p:cNvSpPr/>
          <p:nvPr/>
        </p:nvSpPr>
        <p:spPr>
          <a:xfrm>
            <a:off x="3577590" y="2103120"/>
            <a:ext cx="206883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11" name="Shape 9"/>
          <p:cNvSpPr/>
          <p:nvPr/>
        </p:nvSpPr>
        <p:spPr>
          <a:xfrm>
            <a:off x="385191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385191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4418838" y="2359152"/>
            <a:ext cx="95326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Transition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3851910" y="2971800"/>
            <a:ext cx="152019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Pyruvate enters the matrix, loses a carbon as CO2, and becomes acetyl CoA. More NADH.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589788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16" name="Shape 14"/>
          <p:cNvSpPr/>
          <p:nvPr/>
        </p:nvSpPr>
        <p:spPr>
          <a:xfrm>
            <a:off x="6515100" y="2103120"/>
            <a:ext cx="206883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17" name="Shape 15"/>
          <p:cNvSpPr/>
          <p:nvPr/>
        </p:nvSpPr>
        <p:spPr>
          <a:xfrm>
            <a:off x="678942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678942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7356348" y="2359152"/>
            <a:ext cx="95326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Krebs cycle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6789420" y="2971800"/>
            <a:ext cx="152019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Also in the matrix. The rest of the carbons leave as CO2; a little ATP, plenty of NADH and FADH2.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883539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22" name="Shape 20"/>
          <p:cNvSpPr/>
          <p:nvPr/>
        </p:nvSpPr>
        <p:spPr>
          <a:xfrm>
            <a:off x="9452610" y="2103120"/>
            <a:ext cx="206883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23" name="Shape 21"/>
          <p:cNvSpPr/>
          <p:nvPr/>
        </p:nvSpPr>
        <p:spPr>
          <a:xfrm>
            <a:off x="972693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24" name="Text 22"/>
          <p:cNvSpPr txBox="1"/>
          <p:nvPr/>
        </p:nvSpPr>
        <p:spPr>
          <a:xfrm>
            <a:off x="972693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500" dirty="0"/>
          </a:p>
        </p:txBody>
      </p:sp>
      <p:sp>
        <p:nvSpPr>
          <p:cNvPr id="25" name="Text 23"/>
          <p:cNvSpPr txBox="1"/>
          <p:nvPr/>
        </p:nvSpPr>
        <p:spPr>
          <a:xfrm>
            <a:off x="10293858" y="2359152"/>
            <a:ext cx="95326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payoff</a:t>
            </a:r>
            <a:endParaRPr lang="en-US" sz="1800" dirty="0"/>
          </a:p>
        </p:txBody>
      </p:sp>
      <p:sp>
        <p:nvSpPr>
          <p:cNvPr id="26" name="Text 24"/>
          <p:cNvSpPr txBox="1"/>
          <p:nvPr/>
        </p:nvSpPr>
        <p:spPr>
          <a:xfrm>
            <a:off x="9726930" y="2971800"/>
            <a:ext cx="152019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Oxidative phosphorylation on the inner membrane. Carriers unload, and most of the ATP is made.</a:t>
            </a:r>
            <a:endParaRPr lang="en-US" sz="1250" dirty="0"/>
          </a:p>
        </p:txBody>
      </p:sp>
      <p:sp>
        <p:nvSpPr>
          <p:cNvPr id="27" name="Shape 25"/>
          <p:cNvSpPr/>
          <p:nvPr/>
        </p:nvSpPr>
        <p:spPr>
          <a:xfrm>
            <a:off x="640080" y="4389120"/>
            <a:ext cx="10881360" cy="868680"/>
          </a:xfrm>
          <a:prstGeom prst="roundRect">
            <a:avLst>
              <a:gd name="adj" fmla="val 8421"/>
            </a:avLst>
          </a:prstGeom>
          <a:solidFill>
            <a:srgbClr val="1A2E35"/>
          </a:solidFill>
          <a:ln/>
        </p:spPr>
      </p:sp>
      <p:sp>
        <p:nvSpPr>
          <p:cNvPr id="28" name="Text 26"/>
          <p:cNvSpPr txBox="1"/>
          <p:nvPr/>
        </p:nvSpPr>
        <p:spPr>
          <a:xfrm>
            <a:off x="960120" y="4389120"/>
            <a:ext cx="10241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Cytoplasm, then mitochondrion. </a:t>
            </a:r>
            <a:pPr indent="0" marL="0">
              <a:buNone/>
            </a:pPr>
            <a:r>
              <a:rPr lang="en-US" sz="14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Stage one runs without oxygen; stages two through four all depend on it, which is why the whole process stalls when oxygen runs short.</a:t>
            </a:r>
            <a:endParaRPr lang="en-US" sz="1400" dirty="0"/>
          </a:p>
        </p:txBody>
      </p:sp>
      <p:sp>
        <p:nvSpPr>
          <p:cNvPr id="29" name="Text 27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30" name="Text 28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Metabolism &amp; Nutrition  ·  Chapter 24 · Topic 2  ·  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Where each stage happens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compartments, and what goes in and out of each.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Cytoplasm</a:t>
            </a:r>
            <a:endParaRPr lang="en-US" sz="13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Glycolysis only. No oxygen, no mitochondrion needed.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432816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460248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Mitochondrial matrix</a:t>
            </a:r>
            <a:endParaRPr lang="en-US" sz="1350" dirty="0"/>
          </a:p>
        </p:txBody>
      </p:sp>
      <p:sp>
        <p:nvSpPr>
          <p:cNvPr id="9" name="Text 7"/>
          <p:cNvSpPr txBox="1"/>
          <p:nvPr/>
        </p:nvSpPr>
        <p:spPr>
          <a:xfrm>
            <a:off x="460248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Pyruvate oxidation and the citric acid cycle run here.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801624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829056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Inner membrane</a:t>
            </a:r>
            <a:endParaRPr lang="en-US" sz="1350" dirty="0"/>
          </a:p>
        </p:txBody>
      </p:sp>
      <p:sp>
        <p:nvSpPr>
          <p:cNvPr id="12" name="Text 10"/>
          <p:cNvSpPr txBox="1"/>
          <p:nvPr/>
        </p:nvSpPr>
        <p:spPr>
          <a:xfrm>
            <a:off x="829056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electron transport chain and the turbine enzyme.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64008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91440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Carbon out</a:t>
            </a:r>
            <a:endParaRPr lang="en-US" sz="1350" dirty="0"/>
          </a:p>
        </p:txBody>
      </p:sp>
      <p:sp>
        <p:nvSpPr>
          <p:cNvPr id="15" name="Text 13"/>
          <p:cNvSpPr txBox="1"/>
          <p:nvPr/>
        </p:nvSpPr>
        <p:spPr>
          <a:xfrm>
            <a:off x="91440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Carbons leave as CO2 in stages two and three.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32816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460248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Electrons out</a:t>
            </a:r>
            <a:endParaRPr lang="en-US" sz="1350" dirty="0"/>
          </a:p>
        </p:txBody>
      </p:sp>
      <p:sp>
        <p:nvSpPr>
          <p:cNvPr id="18" name="Text 16"/>
          <p:cNvSpPr txBox="1"/>
          <p:nvPr/>
        </p:nvSpPr>
        <p:spPr>
          <a:xfrm>
            <a:off x="460248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NADH and FADH2 ferry them to the transport chain.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801624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829056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Water made</a:t>
            </a:r>
            <a:endParaRPr lang="en-US" sz="1350" dirty="0"/>
          </a:p>
        </p:txBody>
      </p:sp>
      <p:sp>
        <p:nvSpPr>
          <p:cNvPr id="21" name="Text 19"/>
          <p:cNvSpPr txBox="1"/>
          <p:nvPr/>
        </p:nvSpPr>
        <p:spPr>
          <a:xfrm>
            <a:off x="829056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O2 accepts spent electrons and H+ to form H2O.</a:t>
            </a:r>
            <a:endParaRPr lang="en-US" sz="1100" dirty="0"/>
          </a:p>
        </p:txBody>
      </p:sp>
      <p:sp>
        <p:nvSpPr>
          <p:cNvPr id="22" name="Text 20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3" name="Text 21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Metabolism &amp; Nutrition  ·  Chapter 24 · Topic 2  ·  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Adding up the ATP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ceiling, not a guarantee.</a:t>
            </a:r>
            <a:endParaRPr lang="en-US" sz="145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874520"/>
            <a:ext cx="28346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800" b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32</a:t>
            </a:r>
            <a:endParaRPr lang="en-US" sz="88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474720"/>
            <a:ext cx="27432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ATP is roughly the ceiling from one glucose when oxygen is plentiful; most sources quote about 30 to 32. Glycolysis and the citric acid cycle hand over only a few directly. The large majority is made at the last stage.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397764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425196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Glycolysis: net 2 ATP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53796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681228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Plus 2 NADH from that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909828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937260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Transition makes NADH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397764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425196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Krebs loads the carriers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653796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681228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Ox. phos. makes the rest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909828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937260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oxygen: just 2 ATP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19" name="Text 17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Metabolism &amp; Nutrition  ·  Chapter 24 · Topic 2  ·  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Why oxygen, and what without it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punchline of the whole process sits at the very end of the chain.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874520"/>
            <a:ext cx="5212080" cy="2926080"/>
          </a:xfrm>
          <a:prstGeom prst="roundRect">
            <a:avLst>
              <a:gd name="adj" fmla="val 2500"/>
            </a:avLst>
          </a:prstGeom>
          <a:solidFill>
            <a:srgbClr val="F4F6F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221992"/>
            <a:ext cx="548640" cy="548640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627632" y="225856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80" kern="0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WITH OXYGEN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2880360"/>
            <a:ext cx="4663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O2 is the final electron acceptor</a:t>
            </a:r>
            <a:endParaRPr lang="en-US" sz="19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402336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 the end of the transport chain, spent electrons and H+ are handed to O2 to form H2O — the water you make from breathing. The chain keeps moving and ATP keeps coming.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309360" y="1874520"/>
            <a:ext cx="5212080" cy="2926080"/>
          </a:xfrm>
          <a:prstGeom prst="roundRect">
            <a:avLst>
              <a:gd name="adj" fmla="val 2500"/>
            </a:avLst>
          </a:prstGeom>
          <a:solidFill>
            <a:srgbClr val="F4F6F6"/>
          </a:solidFill>
          <a:ln/>
        </p:spPr>
      </p:sp>
      <p:sp>
        <p:nvSpPr>
          <p:cNvPr id="10" name="Shape 8"/>
          <p:cNvSpPr/>
          <p:nvPr/>
        </p:nvSpPr>
        <p:spPr>
          <a:xfrm>
            <a:off x="6583680" y="2221992"/>
            <a:ext cx="548640" cy="548640"/>
          </a:xfrm>
          <a:prstGeom prst="ellipse">
            <a:avLst/>
          </a:prstGeom>
          <a:solidFill>
            <a:srgbClr val="3F728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7296912" y="225856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80" kern="0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WITHOUT OXYGEN</a:t>
            </a:r>
            <a:endParaRPr lang="en-US" sz="1250" dirty="0"/>
          </a:p>
        </p:txBody>
      </p:sp>
      <p:sp>
        <p:nvSpPr>
          <p:cNvPr id="12" name="Text 10"/>
          <p:cNvSpPr txBox="1"/>
          <p:nvPr/>
        </p:nvSpPr>
        <p:spPr>
          <a:xfrm>
            <a:off x="6583680" y="2880360"/>
            <a:ext cx="4663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chain backs up like a drain</a:t>
            </a:r>
            <a:endParaRPr lang="en-US" sz="1900" dirty="0"/>
          </a:p>
        </p:txBody>
      </p:sp>
      <p:sp>
        <p:nvSpPr>
          <p:cNvPr id="13" name="Text 11"/>
          <p:cNvSpPr txBox="1"/>
          <p:nvPr/>
        </p:nvSpPr>
        <p:spPr>
          <a:xfrm>
            <a:off x="6583680" y="402336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Carriers stay loaded and stages two through four stall. The cell converts pyruvate to lactic acid to regenerate NAD+, keeping glycolysis alive for 2 ATP per glucose.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640080" y="5120640"/>
            <a:ext cx="10881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50" i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Fast, anaerobic, and wildly inefficient.</a:t>
            </a:r>
            <a:endParaRPr lang="en-US" sz="1650" dirty="0"/>
          </a:p>
        </p:txBody>
      </p:sp>
      <p:sp>
        <p:nvSpPr>
          <p:cNvPr id="15" name="Text 13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16" name="Text 14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Metabolism &amp; Nutrition  ·  Chapter 24 · Topic 2  ·  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Stage by stage, with the yield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Everything this topic asks you to recall, in one grid.</a:t>
            </a:r>
            <a:endParaRPr lang="en-US" sz="145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1965960"/>
          <a:ext cx="10881360" cy="914400"/>
        </p:xfrm>
        <a:graphic>
          <a:graphicData uri="http://schemas.openxmlformats.org/drawingml/2006/table">
            <a:tbl>
              <a:tblPr/>
              <a:tblGrid>
                <a:gridCol w="3657600"/>
                <a:gridCol w="3200400"/>
                <a:gridCol w="4023360"/>
              </a:tblGrid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Stage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Where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Yield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Glycolysis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Cytoplasm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Net 2 ATP, 2 NADH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Pyruvate oxidation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Matrix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NADH, CO2 released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Citric acid cycle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Matrix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Some ATP, NADH, FADH2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Oxidative phosphorylation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Inner membrane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Most of the ATP, plus H2O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Fermentation, no oxygen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Cytoplasm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 ATP, lactic acid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Metabolism &amp; Nutrition  ·  Chapter 24 · Topic 2  ·  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Aerobic against anaerobic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contrasts that settle most questions on this topic.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3200400" cy="3200400"/>
          </a:xfrm>
          <a:prstGeom prst="roundRect">
            <a:avLst>
              <a:gd name="adj" fmla="val 2286"/>
            </a:avLst>
          </a:prstGeom>
          <a:solidFill>
            <a:srgbClr val="1A2E35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203704"/>
            <a:ext cx="26517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One molecule decides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898648"/>
            <a:ext cx="265176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Oxygen waits at the end of the chain to take the electrons.</a:t>
            </a:r>
            <a:endParaRPr lang="en-US" sz="1250" dirty="0"/>
          </a:p>
          <a:p>
            <a:pPr indent="0" marL="0">
              <a:buNone/>
            </a:pP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Remove it and everything upstream of that point grinds to a halt.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4069080" y="196596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Aerobic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6537960" y="196596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7086600" y="196596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Anaerobic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9555480" y="196596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with / without O2</a:t>
            </a:r>
            <a:endParaRPr lang="en-US" sz="1150" dirty="0"/>
          </a:p>
        </p:txBody>
      </p:sp>
      <p:sp>
        <p:nvSpPr>
          <p:cNvPr id="11" name="Text 9"/>
          <p:cNvSpPr txBox="1"/>
          <p:nvPr/>
        </p:nvSpPr>
        <p:spPr>
          <a:xfrm>
            <a:off x="4069080" y="260604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About 30-32 ATP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6537960" y="260604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7086600" y="260604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ATP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9555480" y="260604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 glucose</a:t>
            </a:r>
            <a:endParaRPr lang="en-US" sz="1150" dirty="0"/>
          </a:p>
        </p:txBody>
      </p:sp>
      <p:sp>
        <p:nvSpPr>
          <p:cNvPr id="15" name="Text 13"/>
          <p:cNvSpPr txBox="1"/>
          <p:nvPr/>
        </p:nvSpPr>
        <p:spPr>
          <a:xfrm>
            <a:off x="4069080" y="324612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CO2 and water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6537960" y="324612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7086600" y="324612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Lactic acid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9555480" y="324612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comes out</a:t>
            </a:r>
            <a:endParaRPr lang="en-US" sz="1150" dirty="0"/>
          </a:p>
        </p:txBody>
      </p:sp>
      <p:sp>
        <p:nvSpPr>
          <p:cNvPr id="19" name="Text 17"/>
          <p:cNvSpPr txBox="1"/>
          <p:nvPr/>
        </p:nvSpPr>
        <p:spPr>
          <a:xfrm>
            <a:off x="4069080" y="388620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four stages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6537960" y="388620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21" name="Text 19"/>
          <p:cNvSpPr txBox="1"/>
          <p:nvPr/>
        </p:nvSpPr>
        <p:spPr>
          <a:xfrm>
            <a:off x="7086600" y="388620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Glycolysis only</a:t>
            </a:r>
            <a:endParaRPr lang="en-US" sz="1500" dirty="0"/>
          </a:p>
        </p:txBody>
      </p:sp>
      <p:sp>
        <p:nvSpPr>
          <p:cNvPr id="22" name="Text 20"/>
          <p:cNvSpPr txBox="1"/>
          <p:nvPr/>
        </p:nvSpPr>
        <p:spPr>
          <a:xfrm>
            <a:off x="9555480" y="388620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far it runs</a:t>
            </a:r>
            <a:endParaRPr lang="en-US" sz="1150" dirty="0"/>
          </a:p>
        </p:txBody>
      </p:sp>
      <p:sp>
        <p:nvSpPr>
          <p:cNvPr id="23" name="Text 21"/>
          <p:cNvSpPr txBox="1"/>
          <p:nvPr/>
        </p:nvSpPr>
        <p:spPr>
          <a:xfrm>
            <a:off x="4069080" y="452628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Mitochondrion</a:t>
            </a:r>
            <a:endParaRPr lang="en-US" sz="1500" dirty="0"/>
          </a:p>
        </p:txBody>
      </p:sp>
      <p:sp>
        <p:nvSpPr>
          <p:cNvPr id="24" name="Text 22"/>
          <p:cNvSpPr txBox="1"/>
          <p:nvPr/>
        </p:nvSpPr>
        <p:spPr>
          <a:xfrm>
            <a:off x="6537960" y="452628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7086600" y="452628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Cytoplasm</a:t>
            </a:r>
            <a:endParaRPr lang="en-US" sz="1500" dirty="0"/>
          </a:p>
        </p:txBody>
      </p:sp>
      <p:sp>
        <p:nvSpPr>
          <p:cNvPr id="26" name="Text 24"/>
          <p:cNvSpPr txBox="1"/>
          <p:nvPr/>
        </p:nvSpPr>
        <p:spPr>
          <a:xfrm>
            <a:off x="9555480" y="452628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it happens</a:t>
            </a:r>
            <a:endParaRPr lang="en-US" sz="1150" dirty="0"/>
          </a:p>
        </p:txBody>
      </p:sp>
      <p:sp>
        <p:nvSpPr>
          <p:cNvPr id="27" name="Text 2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8" name="Text 2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Metabolism &amp; Nutrition  ·  Chapter 24 · Topic 2  ·  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Where students go wrong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Six traps in the densest topic of the chapter.</a:t>
            </a:r>
            <a:endParaRPr lang="en-US" sz="145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874520"/>
            <a:ext cx="749808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Putting glycolysis in the mitochondrion. It runs in the cytoplasm, and it is the one stage that needs no oxygen at all.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Crediting the citric acid cycle with most of the ATP. Its real job is loading NADH and FADH2 for the final stage.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Forgetting what oxygen actually does. It is the final electron acceptor, and it ends up as the water you make.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Thinking fermentation makes extra ATP. It yields only 2 per glucose; its real purpose is regenerating NAD+.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Blaming lactic acid for everything. It is the byproduct that lets glycolysis keep running when oxygen is short.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Quoting 38 ATP as a hard number. The realistic yield per glucose is about 30 to 32.</a:t>
            </a:r>
            <a:endParaRPr lang="en-US" sz="1550" dirty="0"/>
          </a:p>
        </p:txBody>
      </p:sp>
      <p:sp>
        <p:nvSpPr>
          <p:cNvPr id="5" name="Shape 3"/>
          <p:cNvSpPr/>
          <p:nvPr/>
        </p:nvSpPr>
        <p:spPr>
          <a:xfrm>
            <a:off x="8595360" y="1874520"/>
            <a:ext cx="2926080" cy="1837944"/>
          </a:xfrm>
          <a:prstGeom prst="roundRect">
            <a:avLst>
              <a:gd name="adj" fmla="val 3980"/>
            </a:avLst>
          </a:prstGeom>
          <a:solidFill>
            <a:srgbClr val="F4F6F6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869680" y="2093976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40" kern="0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turbine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8869680" y="2441448"/>
            <a:ext cx="2377440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Oxidative phosphorylation pumps H+ to build a gradient, then lets it rush back through an enzyme that spins like a turbine.</a:t>
            </a:r>
            <a:endParaRPr lang="en-US" sz="125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Metabolism &amp; Nutrition  ·  Chapter 24 · Topic 2  ·  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Check yourself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Answer these before the next session.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20240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40080" y="192024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1261872" y="1920240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Glycolysis needs no oxygen. Say why the other three stages do.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640080" y="2670048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640080" y="2670048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261872" y="2670048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 the final electron acceptor, and the molecule it becomes.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640080" y="3419856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640080" y="3419856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1261872" y="3419856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Explain why fermentation regenerates NAD+ rather than making much ATP.</a:t>
            </a:r>
            <a:endParaRPr lang="en-US" sz="1450" dirty="0"/>
          </a:p>
        </p:txBody>
      </p:sp>
      <p:sp>
        <p:nvSpPr>
          <p:cNvPr id="13" name="Shape 11"/>
          <p:cNvSpPr/>
          <p:nvPr/>
        </p:nvSpPr>
        <p:spPr>
          <a:xfrm>
            <a:off x="640080" y="4169664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640080" y="416966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1261872" y="4169664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sprinting muscle outruns its oxygen supply. Predict what it produces.</a:t>
            </a:r>
            <a:endParaRPr lang="en-US" sz="1450" dirty="0"/>
          </a:p>
        </p:txBody>
      </p:sp>
      <p:sp>
        <p:nvSpPr>
          <p:cNvPr id="16" name="Shape 14"/>
          <p:cNvSpPr/>
          <p:nvPr/>
        </p:nvSpPr>
        <p:spPr>
          <a:xfrm>
            <a:off x="640080" y="4919472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640080" y="4919472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1261872" y="4919472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Say which stage makes most of the ATP, and where in the cell it sits.</a:t>
            </a:r>
            <a:endParaRPr lang="en-US" sz="1450" dirty="0"/>
          </a:p>
        </p:txBody>
      </p:sp>
      <p:sp>
        <p:nvSpPr>
          <p:cNvPr id="19" name="Text 17"/>
          <p:cNvSpPr txBox="1"/>
          <p:nvPr/>
        </p:nvSpPr>
        <p:spPr>
          <a:xfrm>
            <a:off x="640080" y="571500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glossary and the chapter quiz are in the chapter itself.</a:t>
            </a:r>
            <a:endParaRPr lang="en-US" sz="1250" dirty="0"/>
          </a:p>
        </p:txBody>
      </p:sp>
      <p:sp>
        <p:nvSpPr>
          <p:cNvPr id="20" name="Text 18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1" name="Text 19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Metabolism &amp; Nutrition  ·  Chapter 24 · Topic 2  ·  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554480"/>
            <a:ext cx="4023360" cy="402336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8229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ONE BREATH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371600"/>
            <a:ext cx="841248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Cellular respiration is controlled glucose catabolism, up to about 30 to 32 ATP.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Four stages: glycolysis, pyruvate oxidation, citric acid cycle, oxidative phosphorylation.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Glycolysis runs in the cytoplasm; the other three run inside the mitochondrion.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Oxygen is the final electron acceptor, and becomes the water you make from breathing.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Without oxygen, fermentation yields just 2 ATP and leaves lactic acid behind.</a:t>
            </a:r>
            <a:endParaRPr lang="en-US" sz="155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512064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Next topic: what the body does with fuel after a meal, and hours later.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Metabolism &amp; Nutrition  ·  Chapter 24 · Topic 2  ·  11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Dr. Garg Learning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Cellular
Respiration</dc:title>
  <dc:subject>PptxGenJS Presentation</dc:subject>
  <dc:creator>Dr. Akash Garg</dc:creator>
  <cp:lastModifiedBy>Dr. Akash Garg</cp:lastModifiedBy>
  <cp:revision>1</cp:revision>
  <dcterms:created xsi:type="dcterms:W3CDTF">2026-09-12T21:04:45Z</dcterms:created>
  <dcterms:modified xsi:type="dcterms:W3CDTF">2026-09-12T21:04:45Z</dcterms:modified>
</cp:coreProperties>
</file>