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notesMasterIdLst>
    <p:notesMasterId r:id="rId14"/>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notesMaster" Target="notesMasters/notesMaster1.xml"/><Relationship Id="rId15" Type="http://schemas.openxmlformats.org/officeDocument/2006/relationships/presProps" Target="presProps.xml"/><Relationship Id="rId16" Type="http://schemas.openxmlformats.org/officeDocument/2006/relationships/viewProps" Target="viewProps.xml"/><Relationship Id="rId17" Type="http://schemas.openxmlformats.org/officeDocument/2006/relationships/theme" Target="theme/theme1.xml"/><Relationship Id="rId1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Name hydrolysis once and use it for all four food groups. One reaction repeated is far easier to hold than four unrelated pathways.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middle column as a relay, not a list. Every food group is started by one organ and finished by another, and that is the pattern worth learning.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Have them chew a cracker until it tastes sweet. Salivary amylase working in real time is the most convincing demonstration in the chapter.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Group the six by origin as you go: salivary, gastric, pancreatic, brush border. Origin predicts where in the tube each step happens.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nucleotide is the trap here. Students stop one step early because the word sounds like a building block, so say the extra cut out loud.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why fat needs its own route when sugar does not. Solubility answers it, and that single word explains emulsification, micelles, and chylomicrons at once.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last two tiles carry the clinical weight. Two exit routes is the fact that explains fat-soluble vitamin problems later in the course.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Row three is the contrast to repeat. Bile prepares the substrate and lipase does the chemistry, and students merge them constantly.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Trap five is the one lactose intolerance turns into a story. A single missing enzyme with a familiar consequence makes the brush border feel real.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End where the chapter started, with the sandwich. Naming every stop from lips to blood in one breath is the proof that six sessions held together.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A2E35"/>
        </a:solidFill>
      </p:bgPr>
    </p:bg>
    <p:spTree>
      <p:nvGrpSpPr>
        <p:cNvPr id="1" name=""/>
        <p:cNvGrpSpPr/>
        <p:nvPr/>
      </p:nvGrpSpPr>
      <p:grpSpPr>
        <a:xfrm>
          <a:off x="0" y="0"/>
          <a:ext cx="0" cy="0"/>
          <a:chOff x="0" y="0"/>
          <a:chExt cx="0" cy="0"/>
        </a:xfrm>
      </p:grpSpPr>
      <p:sp>
        <p:nvSpPr>
          <p:cNvPr id="2" name="Shape 0"/>
          <p:cNvSpPr/>
          <p:nvPr/>
        </p:nvSpPr>
        <p:spPr>
          <a:xfrm>
            <a:off x="8869680" y="-1371600"/>
            <a:ext cx="4937760" cy="4937760"/>
          </a:xfrm>
          <a:prstGeom prst="ellipse">
            <a:avLst/>
          </a:prstGeom>
          <a:solidFill>
            <a:srgbClr val="22404A"/>
          </a:solidFill>
          <a:ln/>
        </p:spPr>
      </p:sp>
      <p:sp>
        <p:nvSpPr>
          <p:cNvPr id="3" name="Shape 1"/>
          <p:cNvSpPr/>
          <p:nvPr/>
        </p:nvSpPr>
        <p:spPr>
          <a:xfrm>
            <a:off x="10149840" y="2377440"/>
            <a:ext cx="2926080" cy="2926080"/>
          </a:xfrm>
          <a:prstGeom prst="ellipse">
            <a:avLst/>
          </a:prstGeom>
          <a:solidFill>
            <a:srgbClr val="A8324A"/>
          </a:solidFill>
          <a:ln/>
        </p:spPr>
      </p:sp>
      <p:sp>
        <p:nvSpPr>
          <p:cNvPr id="4" name="Text 2"/>
          <p:cNvSpPr txBox="1"/>
          <p:nvPr/>
        </p:nvSpPr>
        <p:spPr>
          <a:xfrm>
            <a:off x="640080" y="1371600"/>
            <a:ext cx="6400800" cy="274320"/>
          </a:xfrm>
          <a:prstGeom prst="rect">
            <a:avLst/>
          </a:prstGeom>
          <a:noFill/>
          <a:ln/>
        </p:spPr>
        <p:txBody>
          <a:bodyPr wrap="square" lIns="0" tIns="0" rIns="0" bIns="0" rtlCol="0" anchor="ctr"/>
          <a:lstStyle/>
          <a:p>
            <a:pPr indent="0" marL="0">
              <a:buNone/>
            </a:pPr>
            <a:r>
              <a:rPr lang="en-US" sz="1200" b="1" spc="240" kern="0" dirty="0">
                <a:solidFill>
                  <a:srgbClr val="7FA8B8"/>
                </a:solidFill>
                <a:latin typeface="Calibri" pitchFamily="34" charset="0"/>
                <a:ea typeface="Calibri" pitchFamily="34" charset="-122"/>
                <a:cs typeface="Calibri" pitchFamily="34" charset="-120"/>
              </a:rPr>
              <a:t>DR. GARG LEARNING</a:t>
            </a:r>
            <a:endParaRPr lang="en-US" sz="1200" dirty="0"/>
          </a:p>
        </p:txBody>
      </p:sp>
      <p:sp>
        <p:nvSpPr>
          <p:cNvPr id="5" name="Text 3"/>
          <p:cNvSpPr txBox="1"/>
          <p:nvPr/>
        </p:nvSpPr>
        <p:spPr>
          <a:xfrm>
            <a:off x="640080" y="1874520"/>
            <a:ext cx="7498080" cy="1920240"/>
          </a:xfrm>
          <a:prstGeom prst="rect">
            <a:avLst/>
          </a:prstGeom>
          <a:noFill/>
          <a:ln/>
        </p:spPr>
        <p:txBody>
          <a:bodyPr wrap="square" lIns="0" tIns="0" rIns="0" bIns="0" rtlCol="0" anchor="t"/>
          <a:lstStyle/>
          <a:p>
            <a:pPr indent="0" marL="0">
              <a:lnSpc>
                <a:spcPct val="105000"/>
              </a:lnSpc>
              <a:buNone/>
            </a:pPr>
            <a:r>
              <a:rPr lang="en-US" sz="4400" b="1" dirty="0">
                <a:solidFill>
                  <a:srgbClr val="FFFFFF"/>
                </a:solidFill>
                <a:latin typeface="Cambria" pitchFamily="34" charset="0"/>
                <a:ea typeface="Cambria" pitchFamily="34" charset="-122"/>
                <a:cs typeface="Cambria" pitchFamily="34" charset="-120"/>
              </a:rPr>
              <a:t>Chemical</a:t>
            </a:r>
            <a:endParaRPr lang="en-US" sz="4400" dirty="0"/>
          </a:p>
          <a:p>
            <a:pPr indent="0" marL="0">
              <a:lnSpc>
                <a:spcPct val="105000"/>
              </a:lnSpc>
              <a:buNone/>
            </a:pPr>
            <a:r>
              <a:rPr lang="en-US" sz="4400" b="1" dirty="0">
                <a:solidFill>
                  <a:srgbClr val="FFFFFF"/>
                </a:solidFill>
                <a:latin typeface="Cambria" pitchFamily="34" charset="0"/>
                <a:ea typeface="Cambria" pitchFamily="34" charset="-122"/>
                <a:cs typeface="Cambria" pitchFamily="34" charset="-120"/>
              </a:rPr>
              <a:t>Digestion</a:t>
            </a:r>
            <a:endParaRPr lang="en-US" sz="4400" dirty="0"/>
          </a:p>
        </p:txBody>
      </p:sp>
      <p:sp>
        <p:nvSpPr>
          <p:cNvPr id="6" name="Text 4"/>
          <p:cNvSpPr txBox="1"/>
          <p:nvPr/>
        </p:nvSpPr>
        <p:spPr>
          <a:xfrm>
            <a:off x="640080" y="3931920"/>
            <a:ext cx="7315200" cy="365760"/>
          </a:xfrm>
          <a:prstGeom prst="rect">
            <a:avLst/>
          </a:prstGeom>
          <a:noFill/>
          <a:ln/>
        </p:spPr>
        <p:txBody>
          <a:bodyPr wrap="square" lIns="0" tIns="0" rIns="0" bIns="0" rtlCol="0" anchor="ctr"/>
          <a:lstStyle/>
          <a:p>
            <a:pPr indent="0" marL="0">
              <a:buNone/>
            </a:pPr>
            <a:r>
              <a:rPr lang="en-US" sz="1700" dirty="0">
                <a:solidFill>
                  <a:srgbClr val="EDE8DD"/>
                </a:solidFill>
                <a:latin typeface="Calibri" pitchFamily="34" charset="0"/>
                <a:ea typeface="Calibri" pitchFamily="34" charset="-122"/>
                <a:cs typeface="Calibri" pitchFamily="34" charset="-120"/>
              </a:rPr>
              <a:t>Chapter 23 · Topic 6 of 6</a:t>
            </a:r>
            <a:endParaRPr lang="en-US" sz="1700" dirty="0"/>
          </a:p>
        </p:txBody>
      </p:sp>
      <p:sp>
        <p:nvSpPr>
          <p:cNvPr id="7" name="Text 5"/>
          <p:cNvSpPr txBox="1"/>
          <p:nvPr/>
        </p:nvSpPr>
        <p:spPr>
          <a:xfrm>
            <a:off x="640080" y="4434840"/>
            <a:ext cx="7132320" cy="640080"/>
          </a:xfrm>
          <a:prstGeom prst="rect">
            <a:avLst/>
          </a:prstGeom>
          <a:noFill/>
          <a:ln/>
        </p:spPr>
        <p:txBody>
          <a:bodyPr wrap="square" lIns="0" tIns="0" rIns="0" bIns="0" rtlCol="0" anchor="ctr"/>
          <a:lstStyle/>
          <a:p>
            <a:pPr indent="0" marL="0">
              <a:buNone/>
            </a:pPr>
            <a:r>
              <a:rPr lang="en-US" sz="1400" i="1" dirty="0">
                <a:solidFill>
                  <a:srgbClr val="7FA8B8"/>
                </a:solidFill>
                <a:latin typeface="Calibri" pitchFamily="34" charset="0"/>
                <a:ea typeface="Calibri" pitchFamily="34" charset="-122"/>
                <a:cs typeface="Calibri" pitchFamily="34" charset="-120"/>
              </a:rPr>
              <a:t>Hydrolysis, food group by food group, down to what cells can use.</a:t>
            </a:r>
            <a:endParaRPr lang="en-US" sz="1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1A2E35"/>
        </a:solidFill>
      </p:bgPr>
    </p:bg>
    <p:spTree>
      <p:nvGrpSpPr>
        <p:cNvPr id="1" name=""/>
        <p:cNvGrpSpPr/>
        <p:nvPr/>
      </p:nvGrpSpPr>
      <p:grpSpPr>
        <a:xfrm>
          <a:off x="0" y="0"/>
          <a:ext cx="0" cy="0"/>
          <a:chOff x="0" y="0"/>
          <a:chExt cx="0" cy="0"/>
        </a:xfrm>
      </p:grpSpPr>
      <p:sp>
        <p:nvSpPr>
          <p:cNvPr id="2" name="Shape 0"/>
          <p:cNvSpPr/>
          <p:nvPr/>
        </p:nvSpPr>
        <p:spPr>
          <a:xfrm>
            <a:off x="9326880" y="-1737360"/>
            <a:ext cx="4389120" cy="4389120"/>
          </a:xfrm>
          <a:prstGeom prst="ellipse">
            <a:avLst/>
          </a:prstGeom>
          <a:solidFill>
            <a:srgbClr val="22404A"/>
          </a:solidFill>
          <a:ln/>
        </p:spPr>
      </p:sp>
      <p:sp>
        <p:nvSpPr>
          <p:cNvPr id="3" name="Text 1"/>
          <p:cNvSpPr txBox="1"/>
          <p:nvPr/>
        </p:nvSpPr>
        <p:spPr>
          <a:xfrm>
            <a:off x="640080" y="1234440"/>
            <a:ext cx="10058400" cy="320040"/>
          </a:xfrm>
          <a:prstGeom prst="rect">
            <a:avLst/>
          </a:prstGeom>
          <a:noFill/>
          <a:ln/>
        </p:spPr>
        <p:txBody>
          <a:bodyPr wrap="square" lIns="0" tIns="0" rIns="0" bIns="0" rtlCol="0" anchor="ctr"/>
          <a:lstStyle/>
          <a:p>
            <a:pPr indent="0" marL="0">
              <a:buNone/>
            </a:pPr>
            <a:r>
              <a:rPr lang="en-US" sz="1200" b="1" spc="220" kern="0" dirty="0">
                <a:solidFill>
                  <a:srgbClr val="7FA8B8"/>
                </a:solidFill>
                <a:latin typeface="Calibri" pitchFamily="34" charset="0"/>
                <a:ea typeface="Calibri" pitchFamily="34" charset="-122"/>
                <a:cs typeface="Calibri" pitchFamily="34" charset="-120"/>
              </a:rPr>
              <a:t>ONE REACTION, DONE EVERYWHERE</a:t>
            </a:r>
            <a:endParaRPr lang="en-US" sz="1200" dirty="0"/>
          </a:p>
        </p:txBody>
      </p:sp>
      <p:sp>
        <p:nvSpPr>
          <p:cNvPr id="4" name="Text 2"/>
          <p:cNvSpPr txBox="1"/>
          <p:nvPr/>
        </p:nvSpPr>
        <p:spPr>
          <a:xfrm>
            <a:off x="640080" y="1691640"/>
            <a:ext cx="10607040" cy="1417320"/>
          </a:xfrm>
          <a:prstGeom prst="rect">
            <a:avLst/>
          </a:prstGeom>
          <a:noFill/>
          <a:ln/>
        </p:spPr>
        <p:txBody>
          <a:bodyPr wrap="square" lIns="0" tIns="0" rIns="0" bIns="0" rtlCol="0" anchor="t"/>
          <a:lstStyle/>
          <a:p>
            <a:pPr indent="0" marL="0">
              <a:buNone/>
            </a:pPr>
            <a:r>
              <a:rPr lang="en-US" sz="4400" b="1" dirty="0">
                <a:solidFill>
                  <a:srgbClr val="FFFFFF"/>
                </a:solidFill>
                <a:latin typeface="Cambria" pitchFamily="34" charset="0"/>
                <a:ea typeface="Cambria" pitchFamily="34" charset="-122"/>
                <a:cs typeface="Cambria" pitchFamily="34" charset="-120"/>
              </a:rPr>
              <a:t>Too big to cross a membrane</a:t>
            </a:r>
            <a:endParaRPr lang="en-US" sz="4400" dirty="0"/>
          </a:p>
        </p:txBody>
      </p:sp>
      <p:sp>
        <p:nvSpPr>
          <p:cNvPr id="5" name="Text 3"/>
          <p:cNvSpPr txBox="1"/>
          <p:nvPr/>
        </p:nvSpPr>
        <p:spPr>
          <a:xfrm>
            <a:off x="640080" y="3310128"/>
            <a:ext cx="8778240" cy="1051560"/>
          </a:xfrm>
          <a:prstGeom prst="rect">
            <a:avLst/>
          </a:prstGeom>
          <a:noFill/>
          <a:ln/>
        </p:spPr>
        <p:txBody>
          <a:bodyPr wrap="square" lIns="0" tIns="0" rIns="0" bIns="0" rtlCol="0" anchor="t"/>
          <a:lstStyle/>
          <a:p>
            <a:pPr indent="0" marL="0">
              <a:buNone/>
            </a:pPr>
            <a:r>
              <a:rPr lang="en-US" sz="1700" dirty="0">
                <a:solidFill>
                  <a:srgbClr val="EDE8DD"/>
                </a:solidFill>
                <a:latin typeface="Calibri" pitchFamily="34" charset="0"/>
                <a:ea typeface="Calibri" pitchFamily="34" charset="-122"/>
                <a:cs typeface="Calibri" pitchFamily="34" charset="-120"/>
              </a:rPr>
              <a:t>Starch, protein, fat, and nucleic acids arrive as large polymers. Enzymes split the bonds holding each one together, adding a molecule of water at every cut.</a:t>
            </a:r>
            <a:endParaRPr lang="en-US" sz="1700" dirty="0"/>
          </a:p>
        </p:txBody>
      </p:sp>
      <p:sp>
        <p:nvSpPr>
          <p:cNvPr id="6" name="Text 4"/>
          <p:cNvSpPr txBox="1"/>
          <p:nvPr/>
        </p:nvSpPr>
        <p:spPr>
          <a:xfrm>
            <a:off x="640080" y="4498848"/>
            <a:ext cx="8778240" cy="548640"/>
          </a:xfrm>
          <a:prstGeom prst="rect">
            <a:avLst/>
          </a:prstGeom>
          <a:noFill/>
          <a:ln/>
        </p:spPr>
        <p:txBody>
          <a:bodyPr wrap="square" lIns="0" tIns="0" rIns="0" bIns="0" rtlCol="0" anchor="ctr"/>
          <a:lstStyle/>
          <a:p>
            <a:pPr indent="0" marL="0">
              <a:buNone/>
            </a:pPr>
            <a:r>
              <a:rPr lang="en-US" sz="2200" b="1" i="1" dirty="0">
                <a:solidFill>
                  <a:srgbClr val="A8324A"/>
                </a:solidFill>
                <a:latin typeface="Cambria" pitchFamily="34" charset="0"/>
                <a:ea typeface="Cambria" pitchFamily="34" charset="-122"/>
                <a:cs typeface="Cambria" pitchFamily="34" charset="-120"/>
              </a:rPr>
              <a:t>Hydrolysis, all the way down.</a:t>
            </a:r>
            <a:endParaRPr lang="en-US" sz="2200" dirty="0"/>
          </a:p>
        </p:txBody>
      </p:sp>
      <p:sp>
        <p:nvSpPr>
          <p:cNvPr id="7" name="Text 5"/>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8FA9B0"/>
                </a:solidFill>
                <a:latin typeface="Calibri" pitchFamily="34" charset="0"/>
                <a:ea typeface="Calibri" pitchFamily="34" charset="-122"/>
                <a:cs typeface="Calibri" pitchFamily="34" charset="-120"/>
              </a:rPr>
              <a:t>DR. GARG LEARNING</a:t>
            </a:r>
            <a:endParaRPr lang="en-US" sz="900" dirty="0"/>
          </a:p>
        </p:txBody>
      </p:sp>
      <p:sp>
        <p:nvSpPr>
          <p:cNvPr id="8" name="Text 6"/>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8FA9B0"/>
                </a:solidFill>
                <a:latin typeface="Calibri" pitchFamily="34" charset="0"/>
                <a:ea typeface="Calibri" pitchFamily="34" charset="-122"/>
                <a:cs typeface="Calibri" pitchFamily="34" charset="-120"/>
              </a:rPr>
              <a:t>The Digestive System  ·  Chapter 23 · Topic 6  ·  2</a:t>
            </a:r>
            <a:endParaRPr lang="en-US" sz="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Each food group and its end products</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Trace a nutrient from plate to bloodstream.</a:t>
            </a:r>
            <a:endParaRPr lang="en-US" sz="1450" dirty="0"/>
          </a:p>
        </p:txBody>
      </p:sp>
      <p:graphicFrame>
        <p:nvGraphicFramePr>
          <p:cNvPr id="4" name="Table 0"/>
          <p:cNvGraphicFramePr>
            <a:graphicFrameLocks noGrp="1"/>
          </p:cNvGraphicFramePr>
          <p:nvPr>
            <p:extLst>
              <p:ext uri="{D42A27DB-BD31-4B8C-83A1-F6EECF244321}">
                <p14:modId xmlns:p14="http://schemas.microsoft.com/office/powerpoint/2010/main" val="1579011935"/>
              </p:ext>
            </p:extLst>
          </p:nvPr>
        </p:nvGraphicFramePr>
        <p:xfrm>
          <a:off x="640080" y="1965960"/>
          <a:ext cx="10881360" cy="914400"/>
        </p:xfrm>
        <a:graphic>
          <a:graphicData uri="http://schemas.openxmlformats.org/drawingml/2006/table">
            <a:tbl>
              <a:tblPr/>
              <a:tblGrid>
                <a:gridCol w="2743200"/>
                <a:gridCol w="3931920"/>
                <a:gridCol w="4206240"/>
              </a:tblGrid>
              <a:tr h="420624">
                <a:tc>
                  <a:txBody>
                    <a:bodyPr/>
                    <a:lstStyle/>
                    <a:p>
                      <a:pPr indent="0" marL="0">
                        <a:buNone/>
                      </a:pPr>
                      <a:r>
                        <a:rPr lang="en-US" sz="1250" b="1" dirty="0">
                          <a:solidFill>
                            <a:srgbClr val="FFFFFF"/>
                          </a:solidFill>
                          <a:latin typeface="Calibri" pitchFamily="34" charset="0"/>
                          <a:ea typeface="Calibri" pitchFamily="34" charset="-122"/>
                          <a:cs typeface="Calibri" pitchFamily="34" charset="-120"/>
                        </a:rPr>
                        <a:t>Food group</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solidFill>
                      <a:srgbClr val="1A2E35"/>
                    </a:solidFill>
                  </a:tcPr>
                </a:tc>
                <a:tc>
                  <a:txBody>
                    <a:bodyPr/>
                    <a:lstStyle/>
                    <a:p>
                      <a:pPr indent="0" marL="0">
                        <a:buNone/>
                      </a:pPr>
                      <a:r>
                        <a:rPr lang="en-US" sz="1250" b="1" dirty="0">
                          <a:solidFill>
                            <a:srgbClr val="FFFFFF"/>
                          </a:solidFill>
                          <a:latin typeface="Calibri" pitchFamily="34" charset="0"/>
                          <a:ea typeface="Calibri" pitchFamily="34" charset="-122"/>
                          <a:cs typeface="Calibri" pitchFamily="34" charset="-120"/>
                        </a:rPr>
                        <a:t>Key enzymes</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solidFill>
                      <a:srgbClr val="1A2E35"/>
                    </a:solidFill>
                  </a:tcPr>
                </a:tc>
                <a:tc>
                  <a:txBody>
                    <a:bodyPr/>
                    <a:lstStyle/>
                    <a:p>
                      <a:pPr indent="0" marL="0">
                        <a:buNone/>
                      </a:pPr>
                      <a:r>
                        <a:rPr lang="en-US" sz="1250" b="1" dirty="0">
                          <a:solidFill>
                            <a:srgbClr val="FFFFFF"/>
                          </a:solidFill>
                          <a:latin typeface="Calibri" pitchFamily="34" charset="0"/>
                          <a:ea typeface="Calibri" pitchFamily="34" charset="-122"/>
                          <a:cs typeface="Calibri" pitchFamily="34" charset="-120"/>
                        </a:rPr>
                        <a:t>End products</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solidFill>
                      <a:srgbClr val="1A2E35"/>
                    </a:solidFill>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Carbohydrates</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Amylase, brush-border</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Glucose, fructose, galactose</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Proteins</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Pepsin, trypsin, peptidases</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Amino acids</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Fats</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Bile salts, then lipase</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Monoglycerides, fatty acids</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Nucleic acids</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Nucleases, nucleosidases</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Bases, sugars, phosphates</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bl>
          </a:graphicData>
        </a:graphic>
      </p:graphicFrame>
      <p:sp>
        <p:nvSpPr>
          <p:cNvPr id="5" name="Text 2"/>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6" name="Text 3"/>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Digestive System  ·  Chapter 23 · Topic 6  ·  3</a:t>
            </a:r>
            <a:endParaRPr lang="en-US"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Carbohydrates to monosaccharides</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Three stops between bread and blood sugar.</a:t>
            </a:r>
            <a:endParaRPr lang="en-US" sz="1450" dirty="0"/>
          </a:p>
        </p:txBody>
      </p:sp>
      <p:sp>
        <p:nvSpPr>
          <p:cNvPr id="4" name="Shape 2"/>
          <p:cNvSpPr/>
          <p:nvPr/>
        </p:nvSpPr>
        <p:spPr>
          <a:xfrm>
            <a:off x="640080" y="2103120"/>
            <a:ext cx="3048000" cy="1920240"/>
          </a:xfrm>
          <a:prstGeom prst="roundRect">
            <a:avLst>
              <a:gd name="adj" fmla="val 3810"/>
            </a:avLst>
          </a:prstGeom>
          <a:solidFill>
            <a:srgbClr val="F4F6F6"/>
          </a:solidFill>
          <a:ln/>
        </p:spPr>
      </p:sp>
      <p:sp>
        <p:nvSpPr>
          <p:cNvPr id="5" name="Shape 3"/>
          <p:cNvSpPr/>
          <p:nvPr/>
        </p:nvSpPr>
        <p:spPr>
          <a:xfrm>
            <a:off x="914400" y="2340864"/>
            <a:ext cx="438912" cy="438912"/>
          </a:xfrm>
          <a:prstGeom prst="ellipse">
            <a:avLst/>
          </a:prstGeom>
          <a:solidFill>
            <a:srgbClr val="A8324A"/>
          </a:solidFill>
          <a:ln/>
        </p:spPr>
      </p:sp>
      <p:sp>
        <p:nvSpPr>
          <p:cNvPr id="6" name="Text 4"/>
          <p:cNvSpPr txBox="1"/>
          <p:nvPr/>
        </p:nvSpPr>
        <p:spPr>
          <a:xfrm>
            <a:off x="914400" y="2340864"/>
            <a:ext cx="438912" cy="438912"/>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1</a:t>
            </a:r>
            <a:endParaRPr lang="en-US" sz="1500" dirty="0"/>
          </a:p>
        </p:txBody>
      </p:sp>
      <p:sp>
        <p:nvSpPr>
          <p:cNvPr id="7" name="Text 5"/>
          <p:cNvSpPr txBox="1"/>
          <p:nvPr/>
        </p:nvSpPr>
        <p:spPr>
          <a:xfrm>
            <a:off x="1481328" y="2359152"/>
            <a:ext cx="1932432" cy="411480"/>
          </a:xfrm>
          <a:prstGeom prst="rect">
            <a:avLst/>
          </a:prstGeom>
          <a:noFill/>
          <a:ln/>
        </p:spPr>
        <p:txBody>
          <a:bodyPr wrap="square" lIns="0" tIns="0" rIns="0" bIns="0" rtlCol="0" anchor="ctr"/>
          <a:lstStyle/>
          <a:p>
            <a:pPr indent="0" marL="0">
              <a:buNone/>
            </a:pPr>
            <a:r>
              <a:rPr lang="en-US" sz="1800" b="1" dirty="0">
                <a:solidFill>
                  <a:srgbClr val="1A2E35"/>
                </a:solidFill>
                <a:latin typeface="Cambria" pitchFamily="34" charset="0"/>
                <a:ea typeface="Cambria" pitchFamily="34" charset="-122"/>
                <a:cs typeface="Cambria" pitchFamily="34" charset="-120"/>
              </a:rPr>
              <a:t>In the mouth</a:t>
            </a:r>
            <a:endParaRPr lang="en-US" sz="1800" dirty="0"/>
          </a:p>
        </p:txBody>
      </p:sp>
      <p:sp>
        <p:nvSpPr>
          <p:cNvPr id="8" name="Text 6"/>
          <p:cNvSpPr txBox="1"/>
          <p:nvPr/>
        </p:nvSpPr>
        <p:spPr>
          <a:xfrm>
            <a:off x="914400" y="2971800"/>
            <a:ext cx="2499360" cy="914400"/>
          </a:xfrm>
          <a:prstGeom prst="rect">
            <a:avLst/>
          </a:prstGeom>
          <a:noFill/>
          <a:ln/>
        </p:spPr>
        <p:txBody>
          <a:bodyPr wrap="square" lIns="0" tIns="0" rIns="0" bIns="0" rtlCol="0" anchor="t"/>
          <a:lstStyle/>
          <a:p>
            <a:pPr indent="0" marL="0">
              <a:buNone/>
            </a:pPr>
            <a:r>
              <a:rPr lang="en-US" sz="1250" dirty="0">
                <a:solidFill>
                  <a:srgbClr val="46585D"/>
                </a:solidFill>
                <a:latin typeface="Calibri" pitchFamily="34" charset="0"/>
                <a:ea typeface="Calibri" pitchFamily="34" charset="-122"/>
                <a:cs typeface="Calibri" pitchFamily="34" charset="-120"/>
              </a:rPr>
              <a:t>Salivary amylase begins splitting starch as soon as you chew.</a:t>
            </a:r>
            <a:endParaRPr lang="en-US" sz="1250" dirty="0"/>
          </a:p>
        </p:txBody>
      </p:sp>
      <p:sp>
        <p:nvSpPr>
          <p:cNvPr id="9" name="Shape 7"/>
          <p:cNvSpPr/>
          <p:nvPr/>
        </p:nvSpPr>
        <p:spPr>
          <a:xfrm>
            <a:off x="3939540" y="2907792"/>
            <a:ext cx="365760" cy="310896"/>
          </a:xfrm>
          <a:prstGeom prst="rightArrow">
            <a:avLst/>
          </a:prstGeom>
          <a:solidFill>
            <a:srgbClr val="A8324A"/>
          </a:solidFill>
          <a:ln/>
        </p:spPr>
      </p:sp>
      <p:sp>
        <p:nvSpPr>
          <p:cNvPr id="10" name="Shape 8"/>
          <p:cNvSpPr/>
          <p:nvPr/>
        </p:nvSpPr>
        <p:spPr>
          <a:xfrm>
            <a:off x="4556760" y="2103120"/>
            <a:ext cx="3048000" cy="1920240"/>
          </a:xfrm>
          <a:prstGeom prst="roundRect">
            <a:avLst>
              <a:gd name="adj" fmla="val 3810"/>
            </a:avLst>
          </a:prstGeom>
          <a:solidFill>
            <a:srgbClr val="F4F6F6"/>
          </a:solidFill>
          <a:ln/>
        </p:spPr>
      </p:sp>
      <p:sp>
        <p:nvSpPr>
          <p:cNvPr id="11" name="Shape 9"/>
          <p:cNvSpPr/>
          <p:nvPr/>
        </p:nvSpPr>
        <p:spPr>
          <a:xfrm>
            <a:off x="4831080" y="2340864"/>
            <a:ext cx="438912" cy="438912"/>
          </a:xfrm>
          <a:prstGeom prst="ellipse">
            <a:avLst/>
          </a:prstGeom>
          <a:solidFill>
            <a:srgbClr val="A8324A"/>
          </a:solidFill>
          <a:ln/>
        </p:spPr>
      </p:sp>
      <p:sp>
        <p:nvSpPr>
          <p:cNvPr id="12" name="Text 10"/>
          <p:cNvSpPr txBox="1"/>
          <p:nvPr/>
        </p:nvSpPr>
        <p:spPr>
          <a:xfrm>
            <a:off x="4831080" y="2340864"/>
            <a:ext cx="438912" cy="438912"/>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2</a:t>
            </a:r>
            <a:endParaRPr lang="en-US" sz="1500" dirty="0"/>
          </a:p>
        </p:txBody>
      </p:sp>
      <p:sp>
        <p:nvSpPr>
          <p:cNvPr id="13" name="Text 11"/>
          <p:cNvSpPr txBox="1"/>
          <p:nvPr/>
        </p:nvSpPr>
        <p:spPr>
          <a:xfrm>
            <a:off x="5398008" y="2359152"/>
            <a:ext cx="1932432" cy="411480"/>
          </a:xfrm>
          <a:prstGeom prst="rect">
            <a:avLst/>
          </a:prstGeom>
          <a:noFill/>
          <a:ln/>
        </p:spPr>
        <p:txBody>
          <a:bodyPr wrap="square" lIns="0" tIns="0" rIns="0" bIns="0" rtlCol="0" anchor="ctr"/>
          <a:lstStyle/>
          <a:p>
            <a:pPr indent="0" marL="0">
              <a:buNone/>
            </a:pPr>
            <a:r>
              <a:rPr lang="en-US" sz="1800" b="1" dirty="0">
                <a:solidFill>
                  <a:srgbClr val="1A2E35"/>
                </a:solidFill>
                <a:latin typeface="Cambria" pitchFamily="34" charset="0"/>
                <a:ea typeface="Cambria" pitchFamily="34" charset="-122"/>
                <a:cs typeface="Cambria" pitchFamily="34" charset="-120"/>
              </a:rPr>
              <a:t>In the gut</a:t>
            </a:r>
            <a:endParaRPr lang="en-US" sz="1800" dirty="0"/>
          </a:p>
        </p:txBody>
      </p:sp>
      <p:sp>
        <p:nvSpPr>
          <p:cNvPr id="14" name="Text 12"/>
          <p:cNvSpPr txBox="1"/>
          <p:nvPr/>
        </p:nvSpPr>
        <p:spPr>
          <a:xfrm>
            <a:off x="4831080" y="2971800"/>
            <a:ext cx="2499360" cy="914400"/>
          </a:xfrm>
          <a:prstGeom prst="rect">
            <a:avLst/>
          </a:prstGeom>
          <a:noFill/>
          <a:ln/>
        </p:spPr>
        <p:txBody>
          <a:bodyPr wrap="square" lIns="0" tIns="0" rIns="0" bIns="0" rtlCol="0" anchor="t"/>
          <a:lstStyle/>
          <a:p>
            <a:pPr indent="0" marL="0">
              <a:buNone/>
            </a:pPr>
            <a:r>
              <a:rPr lang="en-US" sz="1250" dirty="0">
                <a:solidFill>
                  <a:srgbClr val="46585D"/>
                </a:solidFill>
                <a:latin typeface="Calibri" pitchFamily="34" charset="0"/>
                <a:ea typeface="Calibri" pitchFamily="34" charset="-122"/>
                <a:cs typeface="Calibri" pitchFamily="34" charset="-120"/>
              </a:rPr>
              <a:t>Pancreatic amylase resumes the job, yielding maltose and fragments.</a:t>
            </a:r>
            <a:endParaRPr lang="en-US" sz="1250" dirty="0"/>
          </a:p>
        </p:txBody>
      </p:sp>
      <p:sp>
        <p:nvSpPr>
          <p:cNvPr id="15" name="Shape 13"/>
          <p:cNvSpPr/>
          <p:nvPr/>
        </p:nvSpPr>
        <p:spPr>
          <a:xfrm>
            <a:off x="7856220" y="2907792"/>
            <a:ext cx="365760" cy="310896"/>
          </a:xfrm>
          <a:prstGeom prst="rightArrow">
            <a:avLst/>
          </a:prstGeom>
          <a:solidFill>
            <a:srgbClr val="A8324A"/>
          </a:solidFill>
          <a:ln/>
        </p:spPr>
      </p:sp>
      <p:sp>
        <p:nvSpPr>
          <p:cNvPr id="16" name="Shape 14"/>
          <p:cNvSpPr/>
          <p:nvPr/>
        </p:nvSpPr>
        <p:spPr>
          <a:xfrm>
            <a:off x="8473440" y="2103120"/>
            <a:ext cx="3048000" cy="1920240"/>
          </a:xfrm>
          <a:prstGeom prst="roundRect">
            <a:avLst>
              <a:gd name="adj" fmla="val 3810"/>
            </a:avLst>
          </a:prstGeom>
          <a:solidFill>
            <a:srgbClr val="F4F6F6"/>
          </a:solidFill>
          <a:ln/>
        </p:spPr>
      </p:sp>
      <p:sp>
        <p:nvSpPr>
          <p:cNvPr id="17" name="Shape 15"/>
          <p:cNvSpPr/>
          <p:nvPr/>
        </p:nvSpPr>
        <p:spPr>
          <a:xfrm>
            <a:off x="8747760" y="2340864"/>
            <a:ext cx="438912" cy="438912"/>
          </a:xfrm>
          <a:prstGeom prst="ellipse">
            <a:avLst/>
          </a:prstGeom>
          <a:solidFill>
            <a:srgbClr val="A8324A"/>
          </a:solidFill>
          <a:ln/>
        </p:spPr>
      </p:sp>
      <p:sp>
        <p:nvSpPr>
          <p:cNvPr id="18" name="Text 16"/>
          <p:cNvSpPr txBox="1"/>
          <p:nvPr/>
        </p:nvSpPr>
        <p:spPr>
          <a:xfrm>
            <a:off x="8747760" y="2340864"/>
            <a:ext cx="438912" cy="438912"/>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3</a:t>
            </a:r>
            <a:endParaRPr lang="en-US" sz="1500" dirty="0"/>
          </a:p>
        </p:txBody>
      </p:sp>
      <p:sp>
        <p:nvSpPr>
          <p:cNvPr id="19" name="Text 17"/>
          <p:cNvSpPr txBox="1"/>
          <p:nvPr/>
        </p:nvSpPr>
        <p:spPr>
          <a:xfrm>
            <a:off x="9314688" y="2359152"/>
            <a:ext cx="1932432" cy="411480"/>
          </a:xfrm>
          <a:prstGeom prst="rect">
            <a:avLst/>
          </a:prstGeom>
          <a:noFill/>
          <a:ln/>
        </p:spPr>
        <p:txBody>
          <a:bodyPr wrap="square" lIns="0" tIns="0" rIns="0" bIns="0" rtlCol="0" anchor="ctr"/>
          <a:lstStyle/>
          <a:p>
            <a:pPr indent="0" marL="0">
              <a:buNone/>
            </a:pPr>
            <a:r>
              <a:rPr lang="en-US" sz="1800" b="1" dirty="0">
                <a:solidFill>
                  <a:srgbClr val="1A2E35"/>
                </a:solidFill>
                <a:latin typeface="Cambria" pitchFamily="34" charset="0"/>
                <a:ea typeface="Cambria" pitchFamily="34" charset="-122"/>
                <a:cs typeface="Cambria" pitchFamily="34" charset="-120"/>
              </a:rPr>
              <a:t>At the border</a:t>
            </a:r>
            <a:endParaRPr lang="en-US" sz="1800" dirty="0"/>
          </a:p>
        </p:txBody>
      </p:sp>
      <p:sp>
        <p:nvSpPr>
          <p:cNvPr id="20" name="Text 18"/>
          <p:cNvSpPr txBox="1"/>
          <p:nvPr/>
        </p:nvSpPr>
        <p:spPr>
          <a:xfrm>
            <a:off x="8747760" y="2971800"/>
            <a:ext cx="2499360" cy="914400"/>
          </a:xfrm>
          <a:prstGeom prst="rect">
            <a:avLst/>
          </a:prstGeom>
          <a:noFill/>
          <a:ln/>
        </p:spPr>
        <p:txBody>
          <a:bodyPr wrap="square" lIns="0" tIns="0" rIns="0" bIns="0" rtlCol="0" anchor="t"/>
          <a:lstStyle/>
          <a:p>
            <a:pPr indent="0" marL="0">
              <a:buNone/>
            </a:pPr>
            <a:r>
              <a:rPr lang="en-US" sz="1250" dirty="0">
                <a:solidFill>
                  <a:srgbClr val="46585D"/>
                </a:solidFill>
                <a:latin typeface="Calibri" pitchFamily="34" charset="0"/>
                <a:ea typeface="Calibri" pitchFamily="34" charset="-122"/>
                <a:cs typeface="Calibri" pitchFamily="34" charset="-120"/>
              </a:rPr>
              <a:t>Maltase, sucrase, and lactase finish it on the brush border.</a:t>
            </a:r>
            <a:endParaRPr lang="en-US" sz="1250" dirty="0"/>
          </a:p>
        </p:txBody>
      </p:sp>
      <p:sp>
        <p:nvSpPr>
          <p:cNvPr id="21" name="Shape 19"/>
          <p:cNvSpPr/>
          <p:nvPr/>
        </p:nvSpPr>
        <p:spPr>
          <a:xfrm>
            <a:off x="640080" y="4389120"/>
            <a:ext cx="10881360" cy="868680"/>
          </a:xfrm>
          <a:prstGeom prst="roundRect">
            <a:avLst>
              <a:gd name="adj" fmla="val 8421"/>
            </a:avLst>
          </a:prstGeom>
          <a:solidFill>
            <a:srgbClr val="1A2E35"/>
          </a:solidFill>
          <a:ln/>
        </p:spPr>
      </p:sp>
      <p:sp>
        <p:nvSpPr>
          <p:cNvPr id="22" name="Text 20"/>
          <p:cNvSpPr txBox="1"/>
          <p:nvPr/>
        </p:nvSpPr>
        <p:spPr>
          <a:xfrm>
            <a:off x="960120" y="4389120"/>
            <a:ext cx="10241280" cy="868680"/>
          </a:xfrm>
          <a:prstGeom prst="rect">
            <a:avLst/>
          </a:prstGeom>
          <a:noFill/>
          <a:ln/>
        </p:spPr>
        <p:txBody>
          <a:bodyPr wrap="square" lIns="0" tIns="0" rIns="0" bIns="0" rtlCol="0" anchor="ctr"/>
          <a:lstStyle/>
          <a:p>
            <a:pPr indent="0" marL="0">
              <a:buNone/>
            </a:pPr>
            <a:r>
              <a:rPr lang="en-US" sz="1400" b="1" dirty="0">
                <a:solidFill>
                  <a:srgbClr val="FFFFFF"/>
                </a:solidFill>
                <a:latin typeface="Calibri" pitchFamily="34" charset="0"/>
                <a:ea typeface="Calibri" pitchFamily="34" charset="-122"/>
                <a:cs typeface="Calibri" pitchFamily="34" charset="-120"/>
              </a:rPr>
              <a:t>Three monosaccharides absorbed. </a:t>
            </a:r>
            <a:pPr indent="0" marL="0">
              <a:buNone/>
            </a:pPr>
            <a:r>
              <a:rPr lang="en-US" sz="1400" dirty="0">
                <a:solidFill>
                  <a:srgbClr val="EDE8DD"/>
                </a:solidFill>
                <a:latin typeface="Calibri" pitchFamily="34" charset="0"/>
                <a:ea typeface="Calibri" pitchFamily="34" charset="-122"/>
                <a:cs typeface="Calibri" pitchFamily="34" charset="-120"/>
              </a:rPr>
              <a:t>Glucose, fructose, and galactose are the only carbohydrate forms small enough to cross the gut lining into blood.</a:t>
            </a:r>
            <a:endParaRPr lang="en-US" sz="1400" dirty="0"/>
          </a:p>
        </p:txBody>
      </p:sp>
      <p:sp>
        <p:nvSpPr>
          <p:cNvPr id="23" name="Text 21"/>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24" name="Text 22"/>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Digestive System  ·  Chapter 23 · Topic 6  ·  4</a:t>
            </a:r>
            <a:endParaRPr lang="en-US"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The enzyme cast</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Six names, and the one job each of them has.</a:t>
            </a:r>
            <a:endParaRPr lang="en-US" sz="1450" dirty="0"/>
          </a:p>
        </p:txBody>
      </p:sp>
      <p:sp>
        <p:nvSpPr>
          <p:cNvPr id="4" name="Shape 2"/>
          <p:cNvSpPr/>
          <p:nvPr/>
        </p:nvSpPr>
        <p:spPr>
          <a:xfrm>
            <a:off x="640080" y="1965960"/>
            <a:ext cx="3505200" cy="896112"/>
          </a:xfrm>
          <a:prstGeom prst="roundRect">
            <a:avLst>
              <a:gd name="adj" fmla="val 7143"/>
            </a:avLst>
          </a:prstGeom>
          <a:solidFill>
            <a:srgbClr val="F4F6F6"/>
          </a:solidFill>
          <a:ln/>
        </p:spPr>
      </p:sp>
      <p:sp>
        <p:nvSpPr>
          <p:cNvPr id="5" name="Text 3"/>
          <p:cNvSpPr txBox="1"/>
          <p:nvPr/>
        </p:nvSpPr>
        <p:spPr>
          <a:xfrm>
            <a:off x="914400" y="2084832"/>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Salivary amylase</a:t>
            </a:r>
            <a:endParaRPr lang="en-US" sz="1350" dirty="0"/>
          </a:p>
        </p:txBody>
      </p:sp>
      <p:sp>
        <p:nvSpPr>
          <p:cNvPr id="6" name="Text 4"/>
          <p:cNvSpPr txBox="1"/>
          <p:nvPr/>
        </p:nvSpPr>
        <p:spPr>
          <a:xfrm>
            <a:off x="914400" y="2423160"/>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Starts starch digestion in the mouth.</a:t>
            </a:r>
            <a:endParaRPr lang="en-US" sz="1100" dirty="0"/>
          </a:p>
        </p:txBody>
      </p:sp>
      <p:sp>
        <p:nvSpPr>
          <p:cNvPr id="7" name="Shape 5"/>
          <p:cNvSpPr/>
          <p:nvPr/>
        </p:nvSpPr>
        <p:spPr>
          <a:xfrm>
            <a:off x="4328160" y="1965960"/>
            <a:ext cx="3505200" cy="896112"/>
          </a:xfrm>
          <a:prstGeom prst="roundRect">
            <a:avLst>
              <a:gd name="adj" fmla="val 7143"/>
            </a:avLst>
          </a:prstGeom>
          <a:solidFill>
            <a:srgbClr val="F4F6F6"/>
          </a:solidFill>
          <a:ln/>
        </p:spPr>
      </p:sp>
      <p:sp>
        <p:nvSpPr>
          <p:cNvPr id="8" name="Text 6"/>
          <p:cNvSpPr txBox="1"/>
          <p:nvPr/>
        </p:nvSpPr>
        <p:spPr>
          <a:xfrm>
            <a:off x="4602480" y="2084832"/>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Pepsin</a:t>
            </a:r>
            <a:endParaRPr lang="en-US" sz="1350" dirty="0"/>
          </a:p>
        </p:txBody>
      </p:sp>
      <p:sp>
        <p:nvSpPr>
          <p:cNvPr id="9" name="Text 7"/>
          <p:cNvSpPr txBox="1"/>
          <p:nvPr/>
        </p:nvSpPr>
        <p:spPr>
          <a:xfrm>
            <a:off x="4602480" y="2423160"/>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Splits protein in the stomach; needs acid to form.</a:t>
            </a:r>
            <a:endParaRPr lang="en-US" sz="1100" dirty="0"/>
          </a:p>
        </p:txBody>
      </p:sp>
      <p:sp>
        <p:nvSpPr>
          <p:cNvPr id="10" name="Shape 8"/>
          <p:cNvSpPr/>
          <p:nvPr/>
        </p:nvSpPr>
        <p:spPr>
          <a:xfrm>
            <a:off x="8016240" y="1965960"/>
            <a:ext cx="3505200" cy="896112"/>
          </a:xfrm>
          <a:prstGeom prst="roundRect">
            <a:avLst>
              <a:gd name="adj" fmla="val 7143"/>
            </a:avLst>
          </a:prstGeom>
          <a:solidFill>
            <a:srgbClr val="F4F6F6"/>
          </a:solidFill>
          <a:ln/>
        </p:spPr>
      </p:sp>
      <p:sp>
        <p:nvSpPr>
          <p:cNvPr id="11" name="Text 9"/>
          <p:cNvSpPr txBox="1"/>
          <p:nvPr/>
        </p:nvSpPr>
        <p:spPr>
          <a:xfrm>
            <a:off x="8290560" y="2084832"/>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Trypsin, chymotrypsin</a:t>
            </a:r>
            <a:endParaRPr lang="en-US" sz="1350" dirty="0"/>
          </a:p>
        </p:txBody>
      </p:sp>
      <p:sp>
        <p:nvSpPr>
          <p:cNvPr id="12" name="Text 10"/>
          <p:cNvSpPr txBox="1"/>
          <p:nvPr/>
        </p:nvSpPr>
        <p:spPr>
          <a:xfrm>
            <a:off x="8290560" y="2423160"/>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Pancreatic proteases working in the small intestine.</a:t>
            </a:r>
            <a:endParaRPr lang="en-US" sz="1100" dirty="0"/>
          </a:p>
        </p:txBody>
      </p:sp>
      <p:sp>
        <p:nvSpPr>
          <p:cNvPr id="13" name="Shape 11"/>
          <p:cNvSpPr/>
          <p:nvPr/>
        </p:nvSpPr>
        <p:spPr>
          <a:xfrm>
            <a:off x="640080" y="2990088"/>
            <a:ext cx="3505200" cy="896112"/>
          </a:xfrm>
          <a:prstGeom prst="roundRect">
            <a:avLst>
              <a:gd name="adj" fmla="val 7143"/>
            </a:avLst>
          </a:prstGeom>
          <a:solidFill>
            <a:srgbClr val="F4F6F6"/>
          </a:solidFill>
          <a:ln/>
        </p:spPr>
      </p:sp>
      <p:sp>
        <p:nvSpPr>
          <p:cNvPr id="14" name="Text 12"/>
          <p:cNvSpPr txBox="1"/>
          <p:nvPr/>
        </p:nvSpPr>
        <p:spPr>
          <a:xfrm>
            <a:off x="914400" y="3108960"/>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Pancreatic lipase</a:t>
            </a:r>
            <a:endParaRPr lang="en-US" sz="1350" dirty="0"/>
          </a:p>
        </p:txBody>
      </p:sp>
      <p:sp>
        <p:nvSpPr>
          <p:cNvPr id="15" name="Text 13"/>
          <p:cNvSpPr txBox="1"/>
          <p:nvPr/>
        </p:nvSpPr>
        <p:spPr>
          <a:xfrm>
            <a:off x="914400" y="3447288"/>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Cuts emulsified triglycerides into absorbable parts.</a:t>
            </a:r>
            <a:endParaRPr lang="en-US" sz="1100" dirty="0"/>
          </a:p>
        </p:txBody>
      </p:sp>
      <p:sp>
        <p:nvSpPr>
          <p:cNvPr id="16" name="Shape 14"/>
          <p:cNvSpPr/>
          <p:nvPr/>
        </p:nvSpPr>
        <p:spPr>
          <a:xfrm>
            <a:off x="4328160" y="2990088"/>
            <a:ext cx="3505200" cy="896112"/>
          </a:xfrm>
          <a:prstGeom prst="roundRect">
            <a:avLst>
              <a:gd name="adj" fmla="val 7143"/>
            </a:avLst>
          </a:prstGeom>
          <a:solidFill>
            <a:srgbClr val="F4F6F6"/>
          </a:solidFill>
          <a:ln/>
        </p:spPr>
      </p:sp>
      <p:sp>
        <p:nvSpPr>
          <p:cNvPr id="17" name="Text 15"/>
          <p:cNvSpPr txBox="1"/>
          <p:nvPr/>
        </p:nvSpPr>
        <p:spPr>
          <a:xfrm>
            <a:off x="4602480" y="3108960"/>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Nucleases</a:t>
            </a:r>
            <a:endParaRPr lang="en-US" sz="1350" dirty="0"/>
          </a:p>
        </p:txBody>
      </p:sp>
      <p:sp>
        <p:nvSpPr>
          <p:cNvPr id="18" name="Text 16"/>
          <p:cNvSpPr txBox="1"/>
          <p:nvPr/>
        </p:nvSpPr>
        <p:spPr>
          <a:xfrm>
            <a:off x="4602480" y="3447288"/>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Pancreatic; cut nucleic acids into nucleotides.</a:t>
            </a:r>
            <a:endParaRPr lang="en-US" sz="1100" dirty="0"/>
          </a:p>
        </p:txBody>
      </p:sp>
      <p:sp>
        <p:nvSpPr>
          <p:cNvPr id="19" name="Shape 17"/>
          <p:cNvSpPr/>
          <p:nvPr/>
        </p:nvSpPr>
        <p:spPr>
          <a:xfrm>
            <a:off x="8016240" y="2990088"/>
            <a:ext cx="3505200" cy="896112"/>
          </a:xfrm>
          <a:prstGeom prst="roundRect">
            <a:avLst>
              <a:gd name="adj" fmla="val 7143"/>
            </a:avLst>
          </a:prstGeom>
          <a:solidFill>
            <a:srgbClr val="F4F6F6"/>
          </a:solidFill>
          <a:ln/>
        </p:spPr>
      </p:sp>
      <p:sp>
        <p:nvSpPr>
          <p:cNvPr id="20" name="Text 18"/>
          <p:cNvSpPr txBox="1"/>
          <p:nvPr/>
        </p:nvSpPr>
        <p:spPr>
          <a:xfrm>
            <a:off x="8290560" y="3108960"/>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Brush-border enzymes</a:t>
            </a:r>
            <a:endParaRPr lang="en-US" sz="1350" dirty="0"/>
          </a:p>
        </p:txBody>
      </p:sp>
      <p:sp>
        <p:nvSpPr>
          <p:cNvPr id="21" name="Text 19"/>
          <p:cNvSpPr txBox="1"/>
          <p:nvPr/>
        </p:nvSpPr>
        <p:spPr>
          <a:xfrm>
            <a:off x="8290560" y="3447288"/>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Peptidases and sugar splitters finish the job.</a:t>
            </a:r>
            <a:endParaRPr lang="en-US" sz="1100" dirty="0"/>
          </a:p>
        </p:txBody>
      </p:sp>
      <p:sp>
        <p:nvSpPr>
          <p:cNvPr id="22" name="Text 20"/>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23" name="Text 21"/>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Digestive System  ·  Chapter 23 · Topic 6  ·  5</a:t>
            </a:r>
            <a:endParaRPr lang="en-US" sz="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Proteins and nucleic acids</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Two polymers, each dismantled by a relay of enzymes.</a:t>
            </a:r>
            <a:endParaRPr lang="en-US" sz="1450" dirty="0"/>
          </a:p>
        </p:txBody>
      </p:sp>
      <p:sp>
        <p:nvSpPr>
          <p:cNvPr id="4" name="Shape 2"/>
          <p:cNvSpPr/>
          <p:nvPr/>
        </p:nvSpPr>
        <p:spPr>
          <a:xfrm>
            <a:off x="640080" y="1874520"/>
            <a:ext cx="5212080" cy="2926080"/>
          </a:xfrm>
          <a:prstGeom prst="roundRect">
            <a:avLst>
              <a:gd name="adj" fmla="val 2500"/>
            </a:avLst>
          </a:prstGeom>
          <a:solidFill>
            <a:srgbClr val="F4F6F6"/>
          </a:solidFill>
          <a:ln/>
        </p:spPr>
      </p:sp>
      <p:sp>
        <p:nvSpPr>
          <p:cNvPr id="5" name="Shape 3"/>
          <p:cNvSpPr/>
          <p:nvPr/>
        </p:nvSpPr>
        <p:spPr>
          <a:xfrm>
            <a:off x="914400" y="2221992"/>
            <a:ext cx="548640" cy="548640"/>
          </a:xfrm>
          <a:prstGeom prst="ellipse">
            <a:avLst/>
          </a:prstGeom>
          <a:solidFill>
            <a:srgbClr val="A8324A"/>
          </a:solidFill>
          <a:ln/>
        </p:spPr>
      </p:sp>
      <p:sp>
        <p:nvSpPr>
          <p:cNvPr id="6" name="Text 4"/>
          <p:cNvSpPr txBox="1"/>
          <p:nvPr/>
        </p:nvSpPr>
        <p:spPr>
          <a:xfrm>
            <a:off x="1627632" y="2258568"/>
            <a:ext cx="3840480" cy="365760"/>
          </a:xfrm>
          <a:prstGeom prst="rect">
            <a:avLst/>
          </a:prstGeom>
          <a:noFill/>
          <a:ln/>
        </p:spPr>
        <p:txBody>
          <a:bodyPr wrap="square" lIns="0" tIns="0" rIns="0" bIns="0" rtlCol="0" anchor="ctr"/>
          <a:lstStyle/>
          <a:p>
            <a:pPr indent="0" marL="0">
              <a:buNone/>
            </a:pPr>
            <a:r>
              <a:rPr lang="en-US" sz="1250" b="1" spc="180" kern="0" dirty="0">
                <a:solidFill>
                  <a:srgbClr val="A8324A"/>
                </a:solidFill>
                <a:latin typeface="Calibri" pitchFamily="34" charset="0"/>
                <a:ea typeface="Calibri" pitchFamily="34" charset="-122"/>
                <a:cs typeface="Calibri" pitchFamily="34" charset="-120"/>
              </a:rPr>
              <a:t>PROTEINS</a:t>
            </a:r>
            <a:endParaRPr lang="en-US" sz="1250" dirty="0"/>
          </a:p>
        </p:txBody>
      </p:sp>
      <p:sp>
        <p:nvSpPr>
          <p:cNvPr id="7" name="Text 5"/>
          <p:cNvSpPr txBox="1"/>
          <p:nvPr/>
        </p:nvSpPr>
        <p:spPr>
          <a:xfrm>
            <a:off x="914400" y="2880360"/>
            <a:ext cx="4663440" cy="1051560"/>
          </a:xfrm>
          <a:prstGeom prst="rect">
            <a:avLst/>
          </a:prstGeom>
          <a:noFill/>
          <a:ln/>
        </p:spPr>
        <p:txBody>
          <a:bodyPr wrap="square" lIns="0" tIns="0" rIns="0" bIns="0" rtlCol="0" anchor="t"/>
          <a:lstStyle/>
          <a:p>
            <a:pPr indent="0" marL="0">
              <a:buNone/>
            </a:pPr>
            <a:r>
              <a:rPr lang="en-US" sz="1900" b="1" dirty="0">
                <a:solidFill>
                  <a:srgbClr val="1A2E35"/>
                </a:solidFill>
                <a:latin typeface="Cambria" pitchFamily="34" charset="0"/>
                <a:ea typeface="Cambria" pitchFamily="34" charset="-122"/>
                <a:cs typeface="Cambria" pitchFamily="34" charset="-120"/>
              </a:rPr>
              <a:t>Down to single amino acids</a:t>
            </a:r>
            <a:endParaRPr lang="en-US" sz="1900" dirty="0"/>
          </a:p>
        </p:txBody>
      </p:sp>
      <p:sp>
        <p:nvSpPr>
          <p:cNvPr id="8" name="Text 6"/>
          <p:cNvSpPr txBox="1"/>
          <p:nvPr/>
        </p:nvSpPr>
        <p:spPr>
          <a:xfrm>
            <a:off x="914400" y="4023360"/>
            <a:ext cx="4663440" cy="548640"/>
          </a:xfrm>
          <a:prstGeom prst="rect">
            <a:avLst/>
          </a:prstGeom>
          <a:noFill/>
          <a:ln/>
        </p:spPr>
        <p:txBody>
          <a:bodyPr wrap="square" lIns="0" tIns="0" rIns="0" bIns="0" rtlCol="0" anchor="t"/>
          <a:lstStyle/>
          <a:p>
            <a:pPr indent="0" marL="0">
              <a:buNone/>
            </a:pPr>
            <a:r>
              <a:rPr lang="en-US" sz="1300" dirty="0">
                <a:solidFill>
                  <a:srgbClr val="46585D"/>
                </a:solidFill>
                <a:latin typeface="Calibri" pitchFamily="34" charset="0"/>
                <a:ea typeface="Calibri" pitchFamily="34" charset="-122"/>
                <a:cs typeface="Calibri" pitchFamily="34" charset="-120"/>
              </a:rPr>
              <a:t>Pepsin starts the work in the acid stomach. Pancreatic trypsin and chymotrypsin continue it, and brush-border peptidases release single amino acids for absorption.</a:t>
            </a:r>
            <a:endParaRPr lang="en-US" sz="1300" dirty="0"/>
          </a:p>
        </p:txBody>
      </p:sp>
      <p:sp>
        <p:nvSpPr>
          <p:cNvPr id="9" name="Shape 7"/>
          <p:cNvSpPr/>
          <p:nvPr/>
        </p:nvSpPr>
        <p:spPr>
          <a:xfrm>
            <a:off x="6309360" y="1874520"/>
            <a:ext cx="5212080" cy="2926080"/>
          </a:xfrm>
          <a:prstGeom prst="roundRect">
            <a:avLst>
              <a:gd name="adj" fmla="val 2500"/>
            </a:avLst>
          </a:prstGeom>
          <a:solidFill>
            <a:srgbClr val="F4F6F6"/>
          </a:solidFill>
          <a:ln/>
        </p:spPr>
      </p:sp>
      <p:sp>
        <p:nvSpPr>
          <p:cNvPr id="10" name="Shape 8"/>
          <p:cNvSpPr/>
          <p:nvPr/>
        </p:nvSpPr>
        <p:spPr>
          <a:xfrm>
            <a:off x="6583680" y="2221992"/>
            <a:ext cx="548640" cy="548640"/>
          </a:xfrm>
          <a:prstGeom prst="ellipse">
            <a:avLst/>
          </a:prstGeom>
          <a:solidFill>
            <a:srgbClr val="3F7286"/>
          </a:solidFill>
          <a:ln/>
        </p:spPr>
      </p:sp>
      <p:sp>
        <p:nvSpPr>
          <p:cNvPr id="11" name="Text 9"/>
          <p:cNvSpPr txBox="1"/>
          <p:nvPr/>
        </p:nvSpPr>
        <p:spPr>
          <a:xfrm>
            <a:off x="7296912" y="2258568"/>
            <a:ext cx="3840480" cy="365760"/>
          </a:xfrm>
          <a:prstGeom prst="rect">
            <a:avLst/>
          </a:prstGeom>
          <a:noFill/>
          <a:ln/>
        </p:spPr>
        <p:txBody>
          <a:bodyPr wrap="square" lIns="0" tIns="0" rIns="0" bIns="0" rtlCol="0" anchor="ctr"/>
          <a:lstStyle/>
          <a:p>
            <a:pPr indent="0" marL="0">
              <a:buNone/>
            </a:pPr>
            <a:r>
              <a:rPr lang="en-US" sz="1250" b="1" spc="180" kern="0" dirty="0">
                <a:solidFill>
                  <a:srgbClr val="3F7286"/>
                </a:solidFill>
                <a:latin typeface="Calibri" pitchFamily="34" charset="0"/>
                <a:ea typeface="Calibri" pitchFamily="34" charset="-122"/>
                <a:cs typeface="Calibri" pitchFamily="34" charset="-120"/>
              </a:rPr>
              <a:t>NUCLEIC ACIDS</a:t>
            </a:r>
            <a:endParaRPr lang="en-US" sz="1250" dirty="0"/>
          </a:p>
        </p:txBody>
      </p:sp>
      <p:sp>
        <p:nvSpPr>
          <p:cNvPr id="12" name="Text 10"/>
          <p:cNvSpPr txBox="1"/>
          <p:nvPr/>
        </p:nvSpPr>
        <p:spPr>
          <a:xfrm>
            <a:off x="6583680" y="2880360"/>
            <a:ext cx="4663440" cy="1051560"/>
          </a:xfrm>
          <a:prstGeom prst="rect">
            <a:avLst/>
          </a:prstGeom>
          <a:noFill/>
          <a:ln/>
        </p:spPr>
        <p:txBody>
          <a:bodyPr wrap="square" lIns="0" tIns="0" rIns="0" bIns="0" rtlCol="0" anchor="t"/>
          <a:lstStyle/>
          <a:p>
            <a:pPr indent="0" marL="0">
              <a:buNone/>
            </a:pPr>
            <a:r>
              <a:rPr lang="en-US" sz="1900" b="1" dirty="0">
                <a:solidFill>
                  <a:srgbClr val="1A2E35"/>
                </a:solidFill>
                <a:latin typeface="Cambria" pitchFamily="34" charset="0"/>
                <a:ea typeface="Cambria" pitchFamily="34" charset="-122"/>
                <a:cs typeface="Cambria" pitchFamily="34" charset="-120"/>
              </a:rPr>
              <a:t>Down past the nucleotide</a:t>
            </a:r>
            <a:endParaRPr lang="en-US" sz="1900" dirty="0"/>
          </a:p>
        </p:txBody>
      </p:sp>
      <p:sp>
        <p:nvSpPr>
          <p:cNvPr id="13" name="Text 11"/>
          <p:cNvSpPr txBox="1"/>
          <p:nvPr/>
        </p:nvSpPr>
        <p:spPr>
          <a:xfrm>
            <a:off x="6583680" y="4023360"/>
            <a:ext cx="4663440" cy="548640"/>
          </a:xfrm>
          <a:prstGeom prst="rect">
            <a:avLst/>
          </a:prstGeom>
          <a:noFill/>
          <a:ln/>
        </p:spPr>
        <p:txBody>
          <a:bodyPr wrap="square" lIns="0" tIns="0" rIns="0" bIns="0" rtlCol="0" anchor="t"/>
          <a:lstStyle/>
          <a:p>
            <a:pPr indent="0" marL="0">
              <a:buNone/>
            </a:pPr>
            <a:r>
              <a:rPr lang="en-US" sz="1300" dirty="0">
                <a:solidFill>
                  <a:srgbClr val="46585D"/>
                </a:solidFill>
                <a:latin typeface="Calibri" pitchFamily="34" charset="0"/>
                <a:ea typeface="Calibri" pitchFamily="34" charset="-122"/>
                <a:cs typeface="Calibri" pitchFamily="34" charset="-120"/>
              </a:rPr>
              <a:t>Pancreatic nucleases cut them into nucleotides, then brush-border nucleosidases and phosphatases take those apart into bases, pentose sugars, and phosphate ions.</a:t>
            </a:r>
            <a:endParaRPr lang="en-US" sz="1300" dirty="0"/>
          </a:p>
        </p:txBody>
      </p:sp>
      <p:sp>
        <p:nvSpPr>
          <p:cNvPr id="14" name="Text 12"/>
          <p:cNvSpPr txBox="1"/>
          <p:nvPr/>
        </p:nvSpPr>
        <p:spPr>
          <a:xfrm>
            <a:off x="640080" y="5120640"/>
            <a:ext cx="10881360" cy="457200"/>
          </a:xfrm>
          <a:prstGeom prst="rect">
            <a:avLst/>
          </a:prstGeom>
          <a:noFill/>
          <a:ln/>
        </p:spPr>
        <p:txBody>
          <a:bodyPr wrap="square" lIns="0" tIns="0" rIns="0" bIns="0" rtlCol="0" anchor="ctr"/>
          <a:lstStyle/>
          <a:p>
            <a:pPr algn="ctr" indent="0" marL="0">
              <a:buNone/>
            </a:pPr>
            <a:r>
              <a:rPr lang="en-US" sz="1650" i="1" dirty="0">
                <a:solidFill>
                  <a:srgbClr val="1A2E35"/>
                </a:solidFill>
                <a:latin typeface="Cambria" pitchFamily="34" charset="0"/>
                <a:ea typeface="Cambria" pitchFamily="34" charset="-122"/>
                <a:cs typeface="Cambria" pitchFamily="34" charset="-120"/>
              </a:rPr>
              <a:t>The pieces are absorbed, not the whole nucleotide.</a:t>
            </a:r>
            <a:endParaRPr lang="en-US" sz="1650" dirty="0"/>
          </a:p>
        </p:txBody>
      </p:sp>
      <p:sp>
        <p:nvSpPr>
          <p:cNvPr id="15" name="Text 13"/>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16" name="Text 14"/>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Digestive System  ·  Chapter 23 · Topic 6  ·  6</a:t>
            </a:r>
            <a:endParaRPr lang="en-US" sz="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Fat takes a different route</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Four steps, and an exit through the lymph.</a:t>
            </a:r>
            <a:endParaRPr lang="en-US" sz="1450" dirty="0"/>
          </a:p>
        </p:txBody>
      </p:sp>
      <p:sp>
        <p:nvSpPr>
          <p:cNvPr id="4" name="Shape 2"/>
          <p:cNvSpPr/>
          <p:nvPr/>
        </p:nvSpPr>
        <p:spPr>
          <a:xfrm>
            <a:off x="640080" y="2103120"/>
            <a:ext cx="2068830" cy="1920240"/>
          </a:xfrm>
          <a:prstGeom prst="roundRect">
            <a:avLst>
              <a:gd name="adj" fmla="val 3810"/>
            </a:avLst>
          </a:prstGeom>
          <a:solidFill>
            <a:srgbClr val="F4F6F6"/>
          </a:solidFill>
          <a:ln/>
        </p:spPr>
      </p:sp>
      <p:sp>
        <p:nvSpPr>
          <p:cNvPr id="5" name="Shape 3"/>
          <p:cNvSpPr/>
          <p:nvPr/>
        </p:nvSpPr>
        <p:spPr>
          <a:xfrm>
            <a:off x="914400" y="2340864"/>
            <a:ext cx="438912" cy="438912"/>
          </a:xfrm>
          <a:prstGeom prst="ellipse">
            <a:avLst/>
          </a:prstGeom>
          <a:solidFill>
            <a:srgbClr val="A8324A"/>
          </a:solidFill>
          <a:ln/>
        </p:spPr>
      </p:sp>
      <p:sp>
        <p:nvSpPr>
          <p:cNvPr id="6" name="Text 4"/>
          <p:cNvSpPr txBox="1"/>
          <p:nvPr/>
        </p:nvSpPr>
        <p:spPr>
          <a:xfrm>
            <a:off x="914400" y="2340864"/>
            <a:ext cx="438912" cy="438912"/>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1</a:t>
            </a:r>
            <a:endParaRPr lang="en-US" sz="1500" dirty="0"/>
          </a:p>
        </p:txBody>
      </p:sp>
      <p:sp>
        <p:nvSpPr>
          <p:cNvPr id="7" name="Text 5"/>
          <p:cNvSpPr txBox="1"/>
          <p:nvPr/>
        </p:nvSpPr>
        <p:spPr>
          <a:xfrm>
            <a:off x="1481328" y="2359152"/>
            <a:ext cx="953262" cy="411480"/>
          </a:xfrm>
          <a:prstGeom prst="rect">
            <a:avLst/>
          </a:prstGeom>
          <a:noFill/>
          <a:ln/>
        </p:spPr>
        <p:txBody>
          <a:bodyPr wrap="square" lIns="0" tIns="0" rIns="0" bIns="0" rtlCol="0" anchor="ctr"/>
          <a:lstStyle/>
          <a:p>
            <a:pPr indent="0" marL="0">
              <a:buNone/>
            </a:pPr>
            <a:r>
              <a:rPr lang="en-US" sz="1800" b="1" dirty="0">
                <a:solidFill>
                  <a:srgbClr val="1A2E35"/>
                </a:solidFill>
                <a:latin typeface="Cambria" pitchFamily="34" charset="0"/>
                <a:ea typeface="Cambria" pitchFamily="34" charset="-122"/>
                <a:cs typeface="Cambria" pitchFamily="34" charset="-120"/>
              </a:rPr>
              <a:t>Emulsify</a:t>
            </a:r>
            <a:endParaRPr lang="en-US" sz="1800" dirty="0"/>
          </a:p>
        </p:txBody>
      </p:sp>
      <p:sp>
        <p:nvSpPr>
          <p:cNvPr id="8" name="Text 6"/>
          <p:cNvSpPr txBox="1"/>
          <p:nvPr/>
        </p:nvSpPr>
        <p:spPr>
          <a:xfrm>
            <a:off x="914400" y="2971800"/>
            <a:ext cx="1520190" cy="914400"/>
          </a:xfrm>
          <a:prstGeom prst="rect">
            <a:avLst/>
          </a:prstGeom>
          <a:noFill/>
          <a:ln/>
        </p:spPr>
        <p:txBody>
          <a:bodyPr wrap="square" lIns="0" tIns="0" rIns="0" bIns="0" rtlCol="0" anchor="t"/>
          <a:lstStyle/>
          <a:p>
            <a:pPr indent="0" marL="0">
              <a:buNone/>
            </a:pPr>
            <a:r>
              <a:rPr lang="en-US" sz="1250" dirty="0">
                <a:solidFill>
                  <a:srgbClr val="46585D"/>
                </a:solidFill>
                <a:latin typeface="Calibri" pitchFamily="34" charset="0"/>
                <a:ea typeface="Calibri" pitchFamily="34" charset="-122"/>
                <a:cs typeface="Calibri" pitchFamily="34" charset="-120"/>
              </a:rPr>
              <a:t>Bile salts break fat globules into a fine suspension of droplets.</a:t>
            </a:r>
            <a:endParaRPr lang="en-US" sz="1250" dirty="0"/>
          </a:p>
        </p:txBody>
      </p:sp>
      <p:sp>
        <p:nvSpPr>
          <p:cNvPr id="9" name="Shape 7"/>
          <p:cNvSpPr/>
          <p:nvPr/>
        </p:nvSpPr>
        <p:spPr>
          <a:xfrm>
            <a:off x="2960370" y="2907792"/>
            <a:ext cx="365760" cy="310896"/>
          </a:xfrm>
          <a:prstGeom prst="rightArrow">
            <a:avLst/>
          </a:prstGeom>
          <a:solidFill>
            <a:srgbClr val="A8324A"/>
          </a:solidFill>
          <a:ln/>
        </p:spPr>
      </p:sp>
      <p:sp>
        <p:nvSpPr>
          <p:cNvPr id="10" name="Shape 8"/>
          <p:cNvSpPr/>
          <p:nvPr/>
        </p:nvSpPr>
        <p:spPr>
          <a:xfrm>
            <a:off x="3577590" y="2103120"/>
            <a:ext cx="2068830" cy="1920240"/>
          </a:xfrm>
          <a:prstGeom prst="roundRect">
            <a:avLst>
              <a:gd name="adj" fmla="val 3810"/>
            </a:avLst>
          </a:prstGeom>
          <a:solidFill>
            <a:srgbClr val="F4F6F6"/>
          </a:solidFill>
          <a:ln/>
        </p:spPr>
      </p:sp>
      <p:sp>
        <p:nvSpPr>
          <p:cNvPr id="11" name="Shape 9"/>
          <p:cNvSpPr/>
          <p:nvPr/>
        </p:nvSpPr>
        <p:spPr>
          <a:xfrm>
            <a:off x="3851910" y="2340864"/>
            <a:ext cx="438912" cy="438912"/>
          </a:xfrm>
          <a:prstGeom prst="ellipse">
            <a:avLst/>
          </a:prstGeom>
          <a:solidFill>
            <a:srgbClr val="A8324A"/>
          </a:solidFill>
          <a:ln/>
        </p:spPr>
      </p:sp>
      <p:sp>
        <p:nvSpPr>
          <p:cNvPr id="12" name="Text 10"/>
          <p:cNvSpPr txBox="1"/>
          <p:nvPr/>
        </p:nvSpPr>
        <p:spPr>
          <a:xfrm>
            <a:off x="3851910" y="2340864"/>
            <a:ext cx="438912" cy="438912"/>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2</a:t>
            </a:r>
            <a:endParaRPr lang="en-US" sz="1500" dirty="0"/>
          </a:p>
        </p:txBody>
      </p:sp>
      <p:sp>
        <p:nvSpPr>
          <p:cNvPr id="13" name="Text 11"/>
          <p:cNvSpPr txBox="1"/>
          <p:nvPr/>
        </p:nvSpPr>
        <p:spPr>
          <a:xfrm>
            <a:off x="4418838" y="2359152"/>
            <a:ext cx="953262" cy="411480"/>
          </a:xfrm>
          <a:prstGeom prst="rect">
            <a:avLst/>
          </a:prstGeom>
          <a:noFill/>
          <a:ln/>
        </p:spPr>
        <p:txBody>
          <a:bodyPr wrap="square" lIns="0" tIns="0" rIns="0" bIns="0" rtlCol="0" anchor="ctr"/>
          <a:lstStyle/>
          <a:p>
            <a:pPr indent="0" marL="0">
              <a:buNone/>
            </a:pPr>
            <a:r>
              <a:rPr lang="en-US" sz="1800" b="1" dirty="0">
                <a:solidFill>
                  <a:srgbClr val="1A2E35"/>
                </a:solidFill>
                <a:latin typeface="Cambria" pitchFamily="34" charset="0"/>
                <a:ea typeface="Cambria" pitchFamily="34" charset="-122"/>
                <a:cs typeface="Cambria" pitchFamily="34" charset="-120"/>
              </a:rPr>
              <a:t>Cut</a:t>
            </a:r>
            <a:endParaRPr lang="en-US" sz="1800" dirty="0"/>
          </a:p>
        </p:txBody>
      </p:sp>
      <p:sp>
        <p:nvSpPr>
          <p:cNvPr id="14" name="Text 12"/>
          <p:cNvSpPr txBox="1"/>
          <p:nvPr/>
        </p:nvSpPr>
        <p:spPr>
          <a:xfrm>
            <a:off x="3851910" y="2971800"/>
            <a:ext cx="1520190" cy="914400"/>
          </a:xfrm>
          <a:prstGeom prst="rect">
            <a:avLst/>
          </a:prstGeom>
          <a:noFill/>
          <a:ln/>
        </p:spPr>
        <p:txBody>
          <a:bodyPr wrap="square" lIns="0" tIns="0" rIns="0" bIns="0" rtlCol="0" anchor="t"/>
          <a:lstStyle/>
          <a:p>
            <a:pPr indent="0" marL="0">
              <a:buNone/>
            </a:pPr>
            <a:r>
              <a:rPr lang="en-US" sz="1250" dirty="0">
                <a:solidFill>
                  <a:srgbClr val="46585D"/>
                </a:solidFill>
                <a:latin typeface="Calibri" pitchFamily="34" charset="0"/>
                <a:ea typeface="Calibri" pitchFamily="34" charset="-122"/>
                <a:cs typeface="Calibri" pitchFamily="34" charset="-120"/>
              </a:rPr>
              <a:t>Pancreatic lipase clips triglycerides to monoglycerides and fatty acids.</a:t>
            </a:r>
            <a:endParaRPr lang="en-US" sz="1250" dirty="0"/>
          </a:p>
        </p:txBody>
      </p:sp>
      <p:sp>
        <p:nvSpPr>
          <p:cNvPr id="15" name="Shape 13"/>
          <p:cNvSpPr/>
          <p:nvPr/>
        </p:nvSpPr>
        <p:spPr>
          <a:xfrm>
            <a:off x="5897880" y="2907792"/>
            <a:ext cx="365760" cy="310896"/>
          </a:xfrm>
          <a:prstGeom prst="rightArrow">
            <a:avLst/>
          </a:prstGeom>
          <a:solidFill>
            <a:srgbClr val="A8324A"/>
          </a:solidFill>
          <a:ln/>
        </p:spPr>
      </p:sp>
      <p:sp>
        <p:nvSpPr>
          <p:cNvPr id="16" name="Shape 14"/>
          <p:cNvSpPr/>
          <p:nvPr/>
        </p:nvSpPr>
        <p:spPr>
          <a:xfrm>
            <a:off x="6515100" y="2103120"/>
            <a:ext cx="2068830" cy="1920240"/>
          </a:xfrm>
          <a:prstGeom prst="roundRect">
            <a:avLst>
              <a:gd name="adj" fmla="val 3810"/>
            </a:avLst>
          </a:prstGeom>
          <a:solidFill>
            <a:srgbClr val="F4F6F6"/>
          </a:solidFill>
          <a:ln/>
        </p:spPr>
      </p:sp>
      <p:sp>
        <p:nvSpPr>
          <p:cNvPr id="17" name="Shape 15"/>
          <p:cNvSpPr/>
          <p:nvPr/>
        </p:nvSpPr>
        <p:spPr>
          <a:xfrm>
            <a:off x="6789420" y="2340864"/>
            <a:ext cx="438912" cy="438912"/>
          </a:xfrm>
          <a:prstGeom prst="ellipse">
            <a:avLst/>
          </a:prstGeom>
          <a:solidFill>
            <a:srgbClr val="A8324A"/>
          </a:solidFill>
          <a:ln/>
        </p:spPr>
      </p:sp>
      <p:sp>
        <p:nvSpPr>
          <p:cNvPr id="18" name="Text 16"/>
          <p:cNvSpPr txBox="1"/>
          <p:nvPr/>
        </p:nvSpPr>
        <p:spPr>
          <a:xfrm>
            <a:off x="6789420" y="2340864"/>
            <a:ext cx="438912" cy="438912"/>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3</a:t>
            </a:r>
            <a:endParaRPr lang="en-US" sz="1500" dirty="0"/>
          </a:p>
        </p:txBody>
      </p:sp>
      <p:sp>
        <p:nvSpPr>
          <p:cNvPr id="19" name="Text 17"/>
          <p:cNvSpPr txBox="1"/>
          <p:nvPr/>
        </p:nvSpPr>
        <p:spPr>
          <a:xfrm>
            <a:off x="7356348" y="2359152"/>
            <a:ext cx="953262" cy="411480"/>
          </a:xfrm>
          <a:prstGeom prst="rect">
            <a:avLst/>
          </a:prstGeom>
          <a:noFill/>
          <a:ln/>
        </p:spPr>
        <p:txBody>
          <a:bodyPr wrap="square" lIns="0" tIns="0" rIns="0" bIns="0" rtlCol="0" anchor="ctr"/>
          <a:lstStyle/>
          <a:p>
            <a:pPr indent="0" marL="0">
              <a:buNone/>
            </a:pPr>
            <a:r>
              <a:rPr lang="en-US" sz="1800" b="1" dirty="0">
                <a:solidFill>
                  <a:srgbClr val="1A2E35"/>
                </a:solidFill>
                <a:latin typeface="Cambria" pitchFamily="34" charset="0"/>
                <a:ea typeface="Cambria" pitchFamily="34" charset="-122"/>
                <a:cs typeface="Cambria" pitchFamily="34" charset="-120"/>
              </a:rPr>
              <a:t>Ferry</a:t>
            </a:r>
            <a:endParaRPr lang="en-US" sz="1800" dirty="0"/>
          </a:p>
        </p:txBody>
      </p:sp>
      <p:sp>
        <p:nvSpPr>
          <p:cNvPr id="20" name="Text 18"/>
          <p:cNvSpPr txBox="1"/>
          <p:nvPr/>
        </p:nvSpPr>
        <p:spPr>
          <a:xfrm>
            <a:off x="6789420" y="2971800"/>
            <a:ext cx="1520190" cy="914400"/>
          </a:xfrm>
          <a:prstGeom prst="rect">
            <a:avLst/>
          </a:prstGeom>
          <a:noFill/>
          <a:ln/>
        </p:spPr>
        <p:txBody>
          <a:bodyPr wrap="square" lIns="0" tIns="0" rIns="0" bIns="0" rtlCol="0" anchor="t"/>
          <a:lstStyle/>
          <a:p>
            <a:pPr indent="0" marL="0">
              <a:buNone/>
            </a:pPr>
            <a:r>
              <a:rPr lang="en-US" sz="1250" dirty="0">
                <a:solidFill>
                  <a:srgbClr val="46585D"/>
                </a:solidFill>
                <a:latin typeface="Calibri" pitchFamily="34" charset="0"/>
                <a:ea typeface="Calibri" pitchFamily="34" charset="-122"/>
                <a:cs typeface="Calibri" pitchFamily="34" charset="-120"/>
              </a:rPr>
              <a:t>Micelles, small bile-salt packages, carry the products to the villus.</a:t>
            </a:r>
            <a:endParaRPr lang="en-US" sz="1250" dirty="0"/>
          </a:p>
        </p:txBody>
      </p:sp>
      <p:sp>
        <p:nvSpPr>
          <p:cNvPr id="21" name="Shape 19"/>
          <p:cNvSpPr/>
          <p:nvPr/>
        </p:nvSpPr>
        <p:spPr>
          <a:xfrm>
            <a:off x="8835390" y="2907792"/>
            <a:ext cx="365760" cy="310896"/>
          </a:xfrm>
          <a:prstGeom prst="rightArrow">
            <a:avLst/>
          </a:prstGeom>
          <a:solidFill>
            <a:srgbClr val="A8324A"/>
          </a:solidFill>
          <a:ln/>
        </p:spPr>
      </p:sp>
      <p:sp>
        <p:nvSpPr>
          <p:cNvPr id="22" name="Shape 20"/>
          <p:cNvSpPr/>
          <p:nvPr/>
        </p:nvSpPr>
        <p:spPr>
          <a:xfrm>
            <a:off x="9452610" y="2103120"/>
            <a:ext cx="2068830" cy="1920240"/>
          </a:xfrm>
          <a:prstGeom prst="roundRect">
            <a:avLst>
              <a:gd name="adj" fmla="val 3810"/>
            </a:avLst>
          </a:prstGeom>
          <a:solidFill>
            <a:srgbClr val="F4F6F6"/>
          </a:solidFill>
          <a:ln/>
        </p:spPr>
      </p:sp>
      <p:sp>
        <p:nvSpPr>
          <p:cNvPr id="23" name="Shape 21"/>
          <p:cNvSpPr/>
          <p:nvPr/>
        </p:nvSpPr>
        <p:spPr>
          <a:xfrm>
            <a:off x="9726930" y="2340864"/>
            <a:ext cx="438912" cy="438912"/>
          </a:xfrm>
          <a:prstGeom prst="ellipse">
            <a:avLst/>
          </a:prstGeom>
          <a:solidFill>
            <a:srgbClr val="A8324A"/>
          </a:solidFill>
          <a:ln/>
        </p:spPr>
      </p:sp>
      <p:sp>
        <p:nvSpPr>
          <p:cNvPr id="24" name="Text 22"/>
          <p:cNvSpPr txBox="1"/>
          <p:nvPr/>
        </p:nvSpPr>
        <p:spPr>
          <a:xfrm>
            <a:off x="9726930" y="2340864"/>
            <a:ext cx="438912" cy="438912"/>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4</a:t>
            </a:r>
            <a:endParaRPr lang="en-US" sz="1500" dirty="0"/>
          </a:p>
        </p:txBody>
      </p:sp>
      <p:sp>
        <p:nvSpPr>
          <p:cNvPr id="25" name="Text 23"/>
          <p:cNvSpPr txBox="1"/>
          <p:nvPr/>
        </p:nvSpPr>
        <p:spPr>
          <a:xfrm>
            <a:off x="10293858" y="2359152"/>
            <a:ext cx="953262" cy="411480"/>
          </a:xfrm>
          <a:prstGeom prst="rect">
            <a:avLst/>
          </a:prstGeom>
          <a:noFill/>
          <a:ln/>
        </p:spPr>
        <p:txBody>
          <a:bodyPr wrap="square" lIns="0" tIns="0" rIns="0" bIns="0" rtlCol="0" anchor="ctr"/>
          <a:lstStyle/>
          <a:p>
            <a:pPr indent="0" marL="0">
              <a:buNone/>
            </a:pPr>
            <a:r>
              <a:rPr lang="en-US" sz="1800" b="1" dirty="0">
                <a:solidFill>
                  <a:srgbClr val="1A2E35"/>
                </a:solidFill>
                <a:latin typeface="Cambria" pitchFamily="34" charset="0"/>
                <a:ea typeface="Cambria" pitchFamily="34" charset="-122"/>
                <a:cs typeface="Cambria" pitchFamily="34" charset="-120"/>
              </a:rPr>
              <a:t>Repackage</a:t>
            </a:r>
            <a:endParaRPr lang="en-US" sz="1800" dirty="0"/>
          </a:p>
        </p:txBody>
      </p:sp>
      <p:sp>
        <p:nvSpPr>
          <p:cNvPr id="26" name="Text 24"/>
          <p:cNvSpPr txBox="1"/>
          <p:nvPr/>
        </p:nvSpPr>
        <p:spPr>
          <a:xfrm>
            <a:off x="9726930" y="2971800"/>
            <a:ext cx="1520190" cy="914400"/>
          </a:xfrm>
          <a:prstGeom prst="rect">
            <a:avLst/>
          </a:prstGeom>
          <a:noFill/>
          <a:ln/>
        </p:spPr>
        <p:txBody>
          <a:bodyPr wrap="square" lIns="0" tIns="0" rIns="0" bIns="0" rtlCol="0" anchor="t"/>
          <a:lstStyle/>
          <a:p>
            <a:pPr indent="0" marL="0">
              <a:buNone/>
            </a:pPr>
            <a:r>
              <a:rPr lang="en-US" sz="1250" dirty="0">
                <a:solidFill>
                  <a:srgbClr val="46585D"/>
                </a:solidFill>
                <a:latin typeface="Calibri" pitchFamily="34" charset="0"/>
                <a:ea typeface="Calibri" pitchFamily="34" charset="-122"/>
                <a:cs typeface="Calibri" pitchFamily="34" charset="-120"/>
              </a:rPr>
              <a:t>Inside the cell they are rebuilt and coated as chylomicrons.</a:t>
            </a:r>
            <a:endParaRPr lang="en-US" sz="1250" dirty="0"/>
          </a:p>
        </p:txBody>
      </p:sp>
      <p:sp>
        <p:nvSpPr>
          <p:cNvPr id="27" name="Shape 25"/>
          <p:cNvSpPr/>
          <p:nvPr/>
        </p:nvSpPr>
        <p:spPr>
          <a:xfrm>
            <a:off x="640080" y="4389120"/>
            <a:ext cx="10881360" cy="868680"/>
          </a:xfrm>
          <a:prstGeom prst="roundRect">
            <a:avLst>
              <a:gd name="adj" fmla="val 8421"/>
            </a:avLst>
          </a:prstGeom>
          <a:solidFill>
            <a:srgbClr val="1A2E35"/>
          </a:solidFill>
          <a:ln/>
        </p:spPr>
      </p:sp>
      <p:sp>
        <p:nvSpPr>
          <p:cNvPr id="28" name="Text 26"/>
          <p:cNvSpPr txBox="1"/>
          <p:nvPr/>
        </p:nvSpPr>
        <p:spPr>
          <a:xfrm>
            <a:off x="960120" y="4389120"/>
            <a:ext cx="10241280" cy="868680"/>
          </a:xfrm>
          <a:prstGeom prst="rect">
            <a:avLst/>
          </a:prstGeom>
          <a:noFill/>
          <a:ln/>
        </p:spPr>
        <p:txBody>
          <a:bodyPr wrap="square" lIns="0" tIns="0" rIns="0" bIns="0" rtlCol="0" anchor="ctr"/>
          <a:lstStyle/>
          <a:p>
            <a:pPr indent="0" marL="0">
              <a:buNone/>
            </a:pPr>
            <a:r>
              <a:rPr lang="en-US" sz="1400" b="1" dirty="0">
                <a:solidFill>
                  <a:srgbClr val="FFFFFF"/>
                </a:solidFill>
                <a:latin typeface="Calibri" pitchFamily="34" charset="0"/>
                <a:ea typeface="Calibri" pitchFamily="34" charset="-122"/>
                <a:cs typeface="Calibri" pitchFamily="34" charset="-120"/>
              </a:rPr>
              <a:t>Into the lacteal, not the capillary. </a:t>
            </a:r>
            <a:pPr indent="0" marL="0">
              <a:buNone/>
            </a:pPr>
            <a:r>
              <a:rPr lang="en-US" sz="1400" dirty="0">
                <a:solidFill>
                  <a:srgbClr val="EDE8DD"/>
                </a:solidFill>
                <a:latin typeface="Calibri" pitchFamily="34" charset="0"/>
                <a:ea typeface="Calibri" pitchFamily="34" charset="-122"/>
                <a:cs typeface="Calibri" pitchFamily="34" charset="-120"/>
              </a:rPr>
              <a:t>Chylomicrons are too large for blood capillaries, so dietary fat travels first through lymph rather than straight to the liver.</a:t>
            </a:r>
            <a:endParaRPr lang="en-US" sz="1400" dirty="0"/>
          </a:p>
        </p:txBody>
      </p:sp>
      <p:sp>
        <p:nvSpPr>
          <p:cNvPr id="29" name="Text 27"/>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30" name="Text 28"/>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Digestive System  ·  Chapter 23 · Topic 6  ·  7</a:t>
            </a:r>
            <a:endParaRPr lang="en-US" sz="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Four groups, four endpoints</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Learn them side by side; the exam asks them side by side.</a:t>
            </a:r>
            <a:endParaRPr lang="en-US" sz="1450" dirty="0"/>
          </a:p>
        </p:txBody>
      </p:sp>
      <p:sp>
        <p:nvSpPr>
          <p:cNvPr id="4" name="Text 2"/>
          <p:cNvSpPr txBox="1"/>
          <p:nvPr/>
        </p:nvSpPr>
        <p:spPr>
          <a:xfrm>
            <a:off x="640080" y="1874520"/>
            <a:ext cx="2834640" cy="1554480"/>
          </a:xfrm>
          <a:prstGeom prst="rect">
            <a:avLst/>
          </a:prstGeom>
          <a:noFill/>
          <a:ln/>
        </p:spPr>
        <p:txBody>
          <a:bodyPr wrap="square" lIns="0" tIns="0" rIns="0" bIns="0" rtlCol="0" anchor="t"/>
          <a:lstStyle/>
          <a:p>
            <a:pPr indent="0" marL="0">
              <a:buNone/>
            </a:pPr>
            <a:r>
              <a:rPr lang="en-US" sz="8800" b="1" dirty="0">
                <a:solidFill>
                  <a:srgbClr val="A8324A"/>
                </a:solidFill>
                <a:latin typeface="Cambria" pitchFamily="34" charset="0"/>
                <a:ea typeface="Cambria" pitchFamily="34" charset="-122"/>
                <a:cs typeface="Cambria" pitchFamily="34" charset="-120"/>
              </a:rPr>
              <a:t>4</a:t>
            </a:r>
            <a:endParaRPr lang="en-US" sz="8800" dirty="0"/>
          </a:p>
        </p:txBody>
      </p:sp>
      <p:sp>
        <p:nvSpPr>
          <p:cNvPr id="5" name="Text 3"/>
          <p:cNvSpPr txBox="1"/>
          <p:nvPr/>
        </p:nvSpPr>
        <p:spPr>
          <a:xfrm>
            <a:off x="640080" y="3474720"/>
            <a:ext cx="2743200" cy="2011680"/>
          </a:xfrm>
          <a:prstGeom prst="rect">
            <a:avLst/>
          </a:prstGeom>
          <a:noFill/>
          <a:ln/>
        </p:spPr>
        <p:txBody>
          <a:bodyPr wrap="square" lIns="0" tIns="0" rIns="0" bIns="0" rtlCol="0" anchor="t"/>
          <a:lstStyle/>
          <a:p>
            <a:pPr indent="0" marL="0">
              <a:buNone/>
            </a:pPr>
            <a:r>
              <a:rPr lang="en-US" sz="1300" dirty="0">
                <a:solidFill>
                  <a:srgbClr val="46585D"/>
                </a:solidFill>
                <a:latin typeface="Calibri" pitchFamily="34" charset="0"/>
                <a:ea typeface="Calibri" pitchFamily="34" charset="-122"/>
                <a:cs typeface="Calibri" pitchFamily="34" charset="-120"/>
              </a:rPr>
              <a:t>food groups each have their own enzyme team and their own absorbable end products. Carbohydrates end as monosaccharides, proteins as amino acids, fats as monoglycerides and fatty acids, and nucleic acids as bases, pentose sugars, and phosphate ions.</a:t>
            </a:r>
            <a:endParaRPr lang="en-US" sz="1300" dirty="0"/>
          </a:p>
        </p:txBody>
      </p:sp>
      <p:sp>
        <p:nvSpPr>
          <p:cNvPr id="6" name="Shape 4"/>
          <p:cNvSpPr/>
          <p:nvPr/>
        </p:nvSpPr>
        <p:spPr>
          <a:xfrm>
            <a:off x="3977640" y="1874520"/>
            <a:ext cx="2423160" cy="713232"/>
          </a:xfrm>
          <a:prstGeom prst="roundRect">
            <a:avLst>
              <a:gd name="adj" fmla="val 7692"/>
            </a:avLst>
          </a:prstGeom>
          <a:solidFill>
            <a:srgbClr val="F4F6F6"/>
          </a:solidFill>
          <a:ln/>
        </p:spPr>
      </p:sp>
      <p:sp>
        <p:nvSpPr>
          <p:cNvPr id="7" name="Text 5"/>
          <p:cNvSpPr txBox="1"/>
          <p:nvPr/>
        </p:nvSpPr>
        <p:spPr>
          <a:xfrm>
            <a:off x="4251960" y="187452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Carbs to monosaccharides</a:t>
            </a:r>
            <a:endParaRPr lang="en-US" sz="1300" dirty="0"/>
          </a:p>
        </p:txBody>
      </p:sp>
      <p:sp>
        <p:nvSpPr>
          <p:cNvPr id="8" name="Shape 6"/>
          <p:cNvSpPr/>
          <p:nvPr/>
        </p:nvSpPr>
        <p:spPr>
          <a:xfrm>
            <a:off x="6537960" y="1874520"/>
            <a:ext cx="2423160" cy="713232"/>
          </a:xfrm>
          <a:prstGeom prst="roundRect">
            <a:avLst>
              <a:gd name="adj" fmla="val 7692"/>
            </a:avLst>
          </a:prstGeom>
          <a:solidFill>
            <a:srgbClr val="F4F6F6"/>
          </a:solidFill>
          <a:ln/>
        </p:spPr>
      </p:sp>
      <p:sp>
        <p:nvSpPr>
          <p:cNvPr id="9" name="Text 7"/>
          <p:cNvSpPr txBox="1"/>
          <p:nvPr/>
        </p:nvSpPr>
        <p:spPr>
          <a:xfrm>
            <a:off x="6812280" y="187452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Proteins to amino acids</a:t>
            </a:r>
            <a:endParaRPr lang="en-US" sz="1300" dirty="0"/>
          </a:p>
        </p:txBody>
      </p:sp>
      <p:sp>
        <p:nvSpPr>
          <p:cNvPr id="10" name="Shape 8"/>
          <p:cNvSpPr/>
          <p:nvPr/>
        </p:nvSpPr>
        <p:spPr>
          <a:xfrm>
            <a:off x="9098280" y="1874520"/>
            <a:ext cx="2423160" cy="713232"/>
          </a:xfrm>
          <a:prstGeom prst="roundRect">
            <a:avLst>
              <a:gd name="adj" fmla="val 7692"/>
            </a:avLst>
          </a:prstGeom>
          <a:solidFill>
            <a:srgbClr val="F4F6F6"/>
          </a:solidFill>
          <a:ln/>
        </p:spPr>
      </p:sp>
      <p:sp>
        <p:nvSpPr>
          <p:cNvPr id="11" name="Text 9"/>
          <p:cNvSpPr txBox="1"/>
          <p:nvPr/>
        </p:nvSpPr>
        <p:spPr>
          <a:xfrm>
            <a:off x="9372600" y="187452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Fats to fatty acids</a:t>
            </a:r>
            <a:endParaRPr lang="en-US" sz="1300" dirty="0"/>
          </a:p>
        </p:txBody>
      </p:sp>
      <p:sp>
        <p:nvSpPr>
          <p:cNvPr id="12" name="Shape 10"/>
          <p:cNvSpPr/>
          <p:nvPr/>
        </p:nvSpPr>
        <p:spPr>
          <a:xfrm>
            <a:off x="3977640" y="2743200"/>
            <a:ext cx="2423160" cy="713232"/>
          </a:xfrm>
          <a:prstGeom prst="roundRect">
            <a:avLst>
              <a:gd name="adj" fmla="val 7692"/>
            </a:avLst>
          </a:prstGeom>
          <a:solidFill>
            <a:srgbClr val="F4F6F6"/>
          </a:solidFill>
          <a:ln/>
        </p:spPr>
      </p:sp>
      <p:sp>
        <p:nvSpPr>
          <p:cNvPr id="13" name="Text 11"/>
          <p:cNvSpPr txBox="1"/>
          <p:nvPr/>
        </p:nvSpPr>
        <p:spPr>
          <a:xfrm>
            <a:off x="4251960" y="274320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Nucleic acids to pieces</a:t>
            </a:r>
            <a:endParaRPr lang="en-US" sz="1300" dirty="0"/>
          </a:p>
        </p:txBody>
      </p:sp>
      <p:sp>
        <p:nvSpPr>
          <p:cNvPr id="14" name="Shape 12"/>
          <p:cNvSpPr/>
          <p:nvPr/>
        </p:nvSpPr>
        <p:spPr>
          <a:xfrm>
            <a:off x="6537960" y="2743200"/>
            <a:ext cx="2423160" cy="713232"/>
          </a:xfrm>
          <a:prstGeom prst="roundRect">
            <a:avLst>
              <a:gd name="adj" fmla="val 7692"/>
            </a:avLst>
          </a:prstGeom>
          <a:solidFill>
            <a:srgbClr val="F4F6F6"/>
          </a:solidFill>
          <a:ln/>
        </p:spPr>
      </p:sp>
      <p:sp>
        <p:nvSpPr>
          <p:cNvPr id="15" name="Text 13"/>
          <p:cNvSpPr txBox="1"/>
          <p:nvPr/>
        </p:nvSpPr>
        <p:spPr>
          <a:xfrm>
            <a:off x="6812280" y="274320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Fats exit by lacteal</a:t>
            </a:r>
            <a:endParaRPr lang="en-US" sz="1300" dirty="0"/>
          </a:p>
        </p:txBody>
      </p:sp>
      <p:sp>
        <p:nvSpPr>
          <p:cNvPr id="16" name="Shape 14"/>
          <p:cNvSpPr/>
          <p:nvPr/>
        </p:nvSpPr>
        <p:spPr>
          <a:xfrm>
            <a:off x="9098280" y="2743200"/>
            <a:ext cx="2423160" cy="713232"/>
          </a:xfrm>
          <a:prstGeom prst="roundRect">
            <a:avLst>
              <a:gd name="adj" fmla="val 7692"/>
            </a:avLst>
          </a:prstGeom>
          <a:solidFill>
            <a:srgbClr val="F4F6F6"/>
          </a:solidFill>
          <a:ln/>
        </p:spPr>
      </p:sp>
      <p:sp>
        <p:nvSpPr>
          <p:cNvPr id="17" name="Text 15"/>
          <p:cNvSpPr txBox="1"/>
          <p:nvPr/>
        </p:nvSpPr>
        <p:spPr>
          <a:xfrm>
            <a:off x="9372600" y="274320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Others exit by capillary</a:t>
            </a:r>
            <a:endParaRPr lang="en-US" sz="1300" dirty="0"/>
          </a:p>
        </p:txBody>
      </p:sp>
      <p:sp>
        <p:nvSpPr>
          <p:cNvPr id="18" name="Text 16"/>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19" name="Text 17"/>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Digestive System  ·  Chapter 23 · Topic 6  ·  8</a:t>
            </a:r>
            <a:endParaRPr lang="en-US" sz="9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Sorting the end products</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Five contrasts across the four food groups.</a:t>
            </a:r>
            <a:endParaRPr lang="en-US" sz="1450" dirty="0"/>
          </a:p>
        </p:txBody>
      </p:sp>
      <p:sp>
        <p:nvSpPr>
          <p:cNvPr id="4" name="Shape 2"/>
          <p:cNvSpPr/>
          <p:nvPr/>
        </p:nvSpPr>
        <p:spPr>
          <a:xfrm>
            <a:off x="640080" y="1965960"/>
            <a:ext cx="3200400" cy="3200400"/>
          </a:xfrm>
          <a:prstGeom prst="roundRect">
            <a:avLst>
              <a:gd name="adj" fmla="val 2286"/>
            </a:avLst>
          </a:prstGeom>
          <a:solidFill>
            <a:srgbClr val="1A2E35"/>
          </a:solidFill>
          <a:ln/>
        </p:spPr>
      </p:sp>
      <p:sp>
        <p:nvSpPr>
          <p:cNvPr id="5" name="Text 3"/>
          <p:cNvSpPr txBox="1"/>
          <p:nvPr/>
        </p:nvSpPr>
        <p:spPr>
          <a:xfrm>
            <a:off x="914400" y="2203704"/>
            <a:ext cx="2651760" cy="685800"/>
          </a:xfrm>
          <a:prstGeom prst="rect">
            <a:avLst/>
          </a:prstGeom>
          <a:noFill/>
          <a:ln/>
        </p:spPr>
        <p:txBody>
          <a:bodyPr wrap="square" lIns="0" tIns="0" rIns="0" bIns="0" rtlCol="0" anchor="t"/>
          <a:lstStyle/>
          <a:p>
            <a:pPr indent="0" marL="0">
              <a:buNone/>
            </a:pPr>
            <a:r>
              <a:rPr lang="en-US" sz="1800" b="1" dirty="0">
                <a:solidFill>
                  <a:srgbClr val="FFFFFF"/>
                </a:solidFill>
                <a:latin typeface="Cambria" pitchFamily="34" charset="0"/>
                <a:ea typeface="Cambria" pitchFamily="34" charset="-122"/>
                <a:cs typeface="Cambria" pitchFamily="34" charset="-120"/>
              </a:rPr>
              <a:t>One question first</a:t>
            </a:r>
            <a:endParaRPr lang="en-US" sz="1800" dirty="0"/>
          </a:p>
        </p:txBody>
      </p:sp>
      <p:sp>
        <p:nvSpPr>
          <p:cNvPr id="6" name="Text 4"/>
          <p:cNvSpPr txBox="1"/>
          <p:nvPr/>
        </p:nvSpPr>
        <p:spPr>
          <a:xfrm>
            <a:off x="914400" y="2898648"/>
            <a:ext cx="2651760" cy="2057400"/>
          </a:xfrm>
          <a:prstGeom prst="rect">
            <a:avLst/>
          </a:prstGeom>
          <a:noFill/>
          <a:ln/>
        </p:spPr>
        <p:txBody>
          <a:bodyPr wrap="square" lIns="0" tIns="0" rIns="0" bIns="0" rtlCol="0" anchor="t"/>
          <a:lstStyle/>
          <a:p>
            <a:pPr indent="0" marL="0">
              <a:buNone/>
            </a:pPr>
            <a:r>
              <a:rPr lang="en-US" sz="1250" dirty="0">
                <a:solidFill>
                  <a:srgbClr val="EDE8DD"/>
                </a:solidFill>
                <a:latin typeface="Calibri" pitchFamily="34" charset="0"/>
                <a:ea typeface="Calibri" pitchFamily="34" charset="-122"/>
                <a:cs typeface="Calibri" pitchFamily="34" charset="-120"/>
              </a:rPr>
              <a:t>Ask what the smallest absorbable piece is, then ask which vessel carries it away.</a:t>
            </a:r>
            <a:endParaRPr lang="en-US" sz="1250" dirty="0"/>
          </a:p>
          <a:p>
            <a:pPr indent="0" marL="0">
              <a:buNone/>
            </a:pPr>
            <a:endParaRPr lang="en-US" sz="1250" dirty="0"/>
          </a:p>
          <a:p>
            <a:pPr indent="0" marL="0">
              <a:buNone/>
            </a:pPr>
            <a:r>
              <a:rPr lang="en-US" sz="1250" dirty="0">
                <a:solidFill>
                  <a:srgbClr val="EDE8DD"/>
                </a:solidFill>
                <a:latin typeface="Calibri" pitchFamily="34" charset="0"/>
                <a:ea typeface="Calibri" pitchFamily="34" charset="-122"/>
                <a:cs typeface="Calibri" pitchFamily="34" charset="-120"/>
              </a:rPr>
              <a:t>Two answers finish any trace question.</a:t>
            </a:r>
            <a:endParaRPr lang="en-US" sz="1250" dirty="0"/>
          </a:p>
        </p:txBody>
      </p:sp>
      <p:sp>
        <p:nvSpPr>
          <p:cNvPr id="7" name="Text 5"/>
          <p:cNvSpPr txBox="1"/>
          <p:nvPr/>
        </p:nvSpPr>
        <p:spPr>
          <a:xfrm>
            <a:off x="4069080" y="196596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Starch</a:t>
            </a:r>
            <a:endParaRPr lang="en-US" sz="1500" dirty="0"/>
          </a:p>
        </p:txBody>
      </p:sp>
      <p:sp>
        <p:nvSpPr>
          <p:cNvPr id="8" name="Text 6"/>
          <p:cNvSpPr txBox="1"/>
          <p:nvPr/>
        </p:nvSpPr>
        <p:spPr>
          <a:xfrm>
            <a:off x="6537960" y="196596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9" name="Text 7"/>
          <p:cNvSpPr txBox="1"/>
          <p:nvPr/>
        </p:nvSpPr>
        <p:spPr>
          <a:xfrm>
            <a:off x="7086600" y="196596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Glucose</a:t>
            </a:r>
            <a:endParaRPr lang="en-US" sz="1500" dirty="0"/>
          </a:p>
        </p:txBody>
      </p:sp>
      <p:sp>
        <p:nvSpPr>
          <p:cNvPr id="10" name="Text 8"/>
          <p:cNvSpPr txBox="1"/>
          <p:nvPr/>
        </p:nvSpPr>
        <p:spPr>
          <a:xfrm>
            <a:off x="9555480" y="196596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polymer / monomer</a:t>
            </a:r>
            <a:endParaRPr lang="en-US" sz="1150" dirty="0"/>
          </a:p>
        </p:txBody>
      </p:sp>
      <p:sp>
        <p:nvSpPr>
          <p:cNvPr id="11" name="Text 9"/>
          <p:cNvSpPr txBox="1"/>
          <p:nvPr/>
        </p:nvSpPr>
        <p:spPr>
          <a:xfrm>
            <a:off x="4069080" y="260604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Pepsin</a:t>
            </a:r>
            <a:endParaRPr lang="en-US" sz="1500" dirty="0"/>
          </a:p>
        </p:txBody>
      </p:sp>
      <p:sp>
        <p:nvSpPr>
          <p:cNvPr id="12" name="Text 10"/>
          <p:cNvSpPr txBox="1"/>
          <p:nvPr/>
        </p:nvSpPr>
        <p:spPr>
          <a:xfrm>
            <a:off x="6537960" y="260604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13" name="Text 11"/>
          <p:cNvSpPr txBox="1"/>
          <p:nvPr/>
        </p:nvSpPr>
        <p:spPr>
          <a:xfrm>
            <a:off x="7086600" y="260604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Trypsin</a:t>
            </a:r>
            <a:endParaRPr lang="en-US" sz="1500" dirty="0"/>
          </a:p>
        </p:txBody>
      </p:sp>
      <p:sp>
        <p:nvSpPr>
          <p:cNvPr id="14" name="Text 12"/>
          <p:cNvSpPr txBox="1"/>
          <p:nvPr/>
        </p:nvSpPr>
        <p:spPr>
          <a:xfrm>
            <a:off x="9555480" y="260604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stomach / intestine</a:t>
            </a:r>
            <a:endParaRPr lang="en-US" sz="1150" dirty="0"/>
          </a:p>
        </p:txBody>
      </p:sp>
      <p:sp>
        <p:nvSpPr>
          <p:cNvPr id="15" name="Text 13"/>
          <p:cNvSpPr txBox="1"/>
          <p:nvPr/>
        </p:nvSpPr>
        <p:spPr>
          <a:xfrm>
            <a:off x="4069080" y="324612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Bile salts</a:t>
            </a:r>
            <a:endParaRPr lang="en-US" sz="1500" dirty="0"/>
          </a:p>
        </p:txBody>
      </p:sp>
      <p:sp>
        <p:nvSpPr>
          <p:cNvPr id="16" name="Text 14"/>
          <p:cNvSpPr txBox="1"/>
          <p:nvPr/>
        </p:nvSpPr>
        <p:spPr>
          <a:xfrm>
            <a:off x="6537960" y="324612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17" name="Text 15"/>
          <p:cNvSpPr txBox="1"/>
          <p:nvPr/>
        </p:nvSpPr>
        <p:spPr>
          <a:xfrm>
            <a:off x="7086600" y="324612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Lipase</a:t>
            </a:r>
            <a:endParaRPr lang="en-US" sz="1500" dirty="0"/>
          </a:p>
        </p:txBody>
      </p:sp>
      <p:sp>
        <p:nvSpPr>
          <p:cNvPr id="18" name="Text 16"/>
          <p:cNvSpPr txBox="1"/>
          <p:nvPr/>
        </p:nvSpPr>
        <p:spPr>
          <a:xfrm>
            <a:off x="9555480" y="324612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emulsify / hydrolyze</a:t>
            </a:r>
            <a:endParaRPr lang="en-US" sz="1150" dirty="0"/>
          </a:p>
        </p:txBody>
      </p:sp>
      <p:sp>
        <p:nvSpPr>
          <p:cNvPr id="19" name="Text 17"/>
          <p:cNvSpPr txBox="1"/>
          <p:nvPr/>
        </p:nvSpPr>
        <p:spPr>
          <a:xfrm>
            <a:off x="4069080" y="388620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Chylomicron</a:t>
            </a:r>
            <a:endParaRPr lang="en-US" sz="1500" dirty="0"/>
          </a:p>
        </p:txBody>
      </p:sp>
      <p:sp>
        <p:nvSpPr>
          <p:cNvPr id="20" name="Text 18"/>
          <p:cNvSpPr txBox="1"/>
          <p:nvPr/>
        </p:nvSpPr>
        <p:spPr>
          <a:xfrm>
            <a:off x="6537960" y="388620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21" name="Text 19"/>
          <p:cNvSpPr txBox="1"/>
          <p:nvPr/>
        </p:nvSpPr>
        <p:spPr>
          <a:xfrm>
            <a:off x="7086600" y="388620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Amino acid</a:t>
            </a:r>
            <a:endParaRPr lang="en-US" sz="1500" dirty="0"/>
          </a:p>
        </p:txBody>
      </p:sp>
      <p:sp>
        <p:nvSpPr>
          <p:cNvPr id="22" name="Text 20"/>
          <p:cNvSpPr txBox="1"/>
          <p:nvPr/>
        </p:nvSpPr>
        <p:spPr>
          <a:xfrm>
            <a:off x="9555480" y="388620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lymph / blood</a:t>
            </a:r>
            <a:endParaRPr lang="en-US" sz="1150" dirty="0"/>
          </a:p>
        </p:txBody>
      </p:sp>
      <p:sp>
        <p:nvSpPr>
          <p:cNvPr id="23" name="Text 21"/>
          <p:cNvSpPr txBox="1"/>
          <p:nvPr/>
        </p:nvSpPr>
        <p:spPr>
          <a:xfrm>
            <a:off x="4069080" y="452628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Nucleotide</a:t>
            </a:r>
            <a:endParaRPr lang="en-US" sz="1500" dirty="0"/>
          </a:p>
        </p:txBody>
      </p:sp>
      <p:sp>
        <p:nvSpPr>
          <p:cNvPr id="24" name="Text 22"/>
          <p:cNvSpPr txBox="1"/>
          <p:nvPr/>
        </p:nvSpPr>
        <p:spPr>
          <a:xfrm>
            <a:off x="6537960" y="452628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25" name="Text 23"/>
          <p:cNvSpPr txBox="1"/>
          <p:nvPr/>
        </p:nvSpPr>
        <p:spPr>
          <a:xfrm>
            <a:off x="7086600" y="452628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Base, sugar</a:t>
            </a:r>
            <a:endParaRPr lang="en-US" sz="1500" dirty="0"/>
          </a:p>
        </p:txBody>
      </p:sp>
      <p:sp>
        <p:nvSpPr>
          <p:cNvPr id="26" name="Text 24"/>
          <p:cNvSpPr txBox="1"/>
          <p:nvPr/>
        </p:nvSpPr>
        <p:spPr>
          <a:xfrm>
            <a:off x="9555480" y="452628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cut once more</a:t>
            </a:r>
            <a:endParaRPr lang="en-US" sz="1150" dirty="0"/>
          </a:p>
        </p:txBody>
      </p:sp>
      <p:sp>
        <p:nvSpPr>
          <p:cNvPr id="27" name="Text 25"/>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28" name="Text 26"/>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Digestive System  ·  Chapter 23 · Topic 6  ·  9</a:t>
            </a:r>
            <a:endParaRPr lang="en-US" sz="9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Where students go wrong</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Five traps in the topic the exam loves most.</a:t>
            </a:r>
            <a:endParaRPr lang="en-US" sz="1450" dirty="0"/>
          </a:p>
        </p:txBody>
      </p:sp>
      <p:sp>
        <p:nvSpPr>
          <p:cNvPr id="4" name="Text 2"/>
          <p:cNvSpPr txBox="1"/>
          <p:nvPr/>
        </p:nvSpPr>
        <p:spPr>
          <a:xfrm>
            <a:off x="640080" y="1874520"/>
            <a:ext cx="7498080" cy="3840480"/>
          </a:xfrm>
          <a:prstGeom prst="rect">
            <a:avLst/>
          </a:prstGeom>
          <a:noFill/>
          <a:ln/>
        </p:spPr>
        <p:txBody>
          <a:bodyPr wrap="square" lIns="0" tIns="0" rIns="0" bIns="0" rtlCol="0" anchor="t"/>
          <a:lstStyle/>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Calling bile a fat enzyme. Bile salts emulsify; pancreatic lipase performs the hydrolysis.</a:t>
            </a:r>
            <a:endParaRPr lang="en-US" sz="1550" dirty="0"/>
          </a:p>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Stopping fat at fatty acids. They are rebuilt into triglycerides and shipped out as chylomicrons.</a:t>
            </a:r>
            <a:endParaRPr lang="en-US" sz="1550" dirty="0"/>
          </a:p>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Sending fat into the capillary. Chylomicrons are too big and enter the lacteal instead.</a:t>
            </a:r>
            <a:endParaRPr lang="en-US" sz="1550" dirty="0"/>
          </a:p>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Absorbing whole nucleotides. Brush-border enzymes cut them into bases, sugars, and phosphates first.</a:t>
            </a:r>
            <a:endParaRPr lang="en-US" sz="1550" dirty="0"/>
          </a:p>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Finishing carbohydrates with amylase. Brush-border maltase, sucrase, and lactase do the last cut.</a:t>
            </a:r>
            <a:endParaRPr lang="en-US" sz="1550" dirty="0"/>
          </a:p>
        </p:txBody>
      </p:sp>
      <p:sp>
        <p:nvSpPr>
          <p:cNvPr id="5" name="Shape 3"/>
          <p:cNvSpPr/>
          <p:nvPr/>
        </p:nvSpPr>
        <p:spPr>
          <a:xfrm>
            <a:off x="8595360" y="1874520"/>
            <a:ext cx="2926080" cy="1837944"/>
          </a:xfrm>
          <a:prstGeom prst="roundRect">
            <a:avLst>
              <a:gd name="adj" fmla="val 3980"/>
            </a:avLst>
          </a:prstGeom>
          <a:solidFill>
            <a:srgbClr val="F4F6F6"/>
          </a:solidFill>
          <a:ln/>
        </p:spPr>
      </p:sp>
      <p:sp>
        <p:nvSpPr>
          <p:cNvPr id="6" name="Text 4"/>
          <p:cNvSpPr txBox="1"/>
          <p:nvPr/>
        </p:nvSpPr>
        <p:spPr>
          <a:xfrm>
            <a:off x="8869680" y="2093976"/>
            <a:ext cx="2377440" cy="274320"/>
          </a:xfrm>
          <a:prstGeom prst="rect">
            <a:avLst/>
          </a:prstGeom>
          <a:noFill/>
          <a:ln/>
        </p:spPr>
        <p:txBody>
          <a:bodyPr wrap="square" lIns="0" tIns="0" rIns="0" bIns="0" rtlCol="0" anchor="ctr"/>
          <a:lstStyle/>
          <a:p>
            <a:pPr indent="0" marL="0">
              <a:buNone/>
            </a:pPr>
            <a:r>
              <a:rPr lang="en-US" sz="1100" b="1" spc="140" kern="0" dirty="0">
                <a:solidFill>
                  <a:srgbClr val="A8324A"/>
                </a:solidFill>
                <a:latin typeface="Calibri" pitchFamily="34" charset="0"/>
                <a:ea typeface="Calibri" pitchFamily="34" charset="-122"/>
                <a:cs typeface="Calibri" pitchFamily="34" charset="-120"/>
              </a:rPr>
              <a:t>One missing enzyme</a:t>
            </a:r>
            <a:endParaRPr lang="en-US" sz="1100" dirty="0"/>
          </a:p>
        </p:txBody>
      </p:sp>
      <p:sp>
        <p:nvSpPr>
          <p:cNvPr id="7" name="Text 5"/>
          <p:cNvSpPr txBox="1"/>
          <p:nvPr/>
        </p:nvSpPr>
        <p:spPr>
          <a:xfrm>
            <a:off x="8869680" y="2441448"/>
            <a:ext cx="2377440" cy="1060704"/>
          </a:xfrm>
          <a:prstGeom prst="rect">
            <a:avLst/>
          </a:prstGeom>
          <a:noFill/>
          <a:ln/>
        </p:spPr>
        <p:txBody>
          <a:bodyPr wrap="square" lIns="0" tIns="0" rIns="0" bIns="0" rtlCol="0" anchor="t"/>
          <a:lstStyle/>
          <a:p>
            <a:pPr indent="0" marL="0">
              <a:buNone/>
            </a:pPr>
            <a:r>
              <a:rPr lang="en-US" sz="1250" dirty="0">
                <a:solidFill>
                  <a:srgbClr val="46585D"/>
                </a:solidFill>
                <a:latin typeface="Calibri" pitchFamily="34" charset="0"/>
                <a:ea typeface="Calibri" pitchFamily="34" charset="-122"/>
                <a:cs typeface="Calibri" pitchFamily="34" charset="-120"/>
              </a:rPr>
              <a:t>Lose one brush-border enzyme, lactase, and undigested lactose stays in the gut. That is lactose intolerance.</a:t>
            </a:r>
            <a:endParaRPr lang="en-US" sz="1250" dirty="0"/>
          </a:p>
        </p:txBody>
      </p:sp>
      <p:sp>
        <p:nvSpPr>
          <p:cNvPr id="8" name="Text 6"/>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9" name="Text 7"/>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Digestive System  ·  Chapter 23 · Topic 6  ·  10</a:t>
            </a:r>
            <a:endParaRPr lang="en-US" sz="9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Check yourself</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Answer these before the end of the chapter.</a:t>
            </a:r>
            <a:endParaRPr lang="en-US" sz="1450" dirty="0"/>
          </a:p>
        </p:txBody>
      </p:sp>
      <p:sp>
        <p:nvSpPr>
          <p:cNvPr id="4" name="Shape 2"/>
          <p:cNvSpPr/>
          <p:nvPr/>
        </p:nvSpPr>
        <p:spPr>
          <a:xfrm>
            <a:off x="640080" y="1920240"/>
            <a:ext cx="420624" cy="420624"/>
          </a:xfrm>
          <a:prstGeom prst="ellipse">
            <a:avLst/>
          </a:prstGeom>
          <a:solidFill>
            <a:srgbClr val="A8324A"/>
          </a:solidFill>
          <a:ln/>
        </p:spPr>
      </p:sp>
      <p:sp>
        <p:nvSpPr>
          <p:cNvPr id="5" name="Text 3"/>
          <p:cNvSpPr txBox="1"/>
          <p:nvPr/>
        </p:nvSpPr>
        <p:spPr>
          <a:xfrm>
            <a:off x="640080" y="1920240"/>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6" name="Text 4"/>
          <p:cNvSpPr txBox="1"/>
          <p:nvPr/>
        </p:nvSpPr>
        <p:spPr>
          <a:xfrm>
            <a:off x="1261872" y="1920240"/>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Define hydrolysis and say why every food group depends on it.</a:t>
            </a:r>
            <a:endParaRPr lang="en-US" sz="1450" dirty="0"/>
          </a:p>
        </p:txBody>
      </p:sp>
      <p:sp>
        <p:nvSpPr>
          <p:cNvPr id="7" name="Shape 5"/>
          <p:cNvSpPr/>
          <p:nvPr/>
        </p:nvSpPr>
        <p:spPr>
          <a:xfrm>
            <a:off x="640080" y="2670048"/>
            <a:ext cx="420624" cy="420624"/>
          </a:xfrm>
          <a:prstGeom prst="ellipse">
            <a:avLst/>
          </a:prstGeom>
          <a:solidFill>
            <a:srgbClr val="A8324A"/>
          </a:solidFill>
          <a:ln/>
        </p:spPr>
      </p:sp>
      <p:sp>
        <p:nvSpPr>
          <p:cNvPr id="8" name="Text 6"/>
          <p:cNvSpPr txBox="1"/>
          <p:nvPr/>
        </p:nvSpPr>
        <p:spPr>
          <a:xfrm>
            <a:off x="640080" y="2670048"/>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9" name="Text 7"/>
          <p:cNvSpPr txBox="1"/>
          <p:nvPr/>
        </p:nvSpPr>
        <p:spPr>
          <a:xfrm>
            <a:off x="1261872" y="2670048"/>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Trace starch to its absorbable end products, naming each enzyme.</a:t>
            </a:r>
            <a:endParaRPr lang="en-US" sz="1450" dirty="0"/>
          </a:p>
        </p:txBody>
      </p:sp>
      <p:sp>
        <p:nvSpPr>
          <p:cNvPr id="10" name="Shape 8"/>
          <p:cNvSpPr/>
          <p:nvPr/>
        </p:nvSpPr>
        <p:spPr>
          <a:xfrm>
            <a:off x="640080" y="3419856"/>
            <a:ext cx="420624" cy="420624"/>
          </a:xfrm>
          <a:prstGeom prst="ellipse">
            <a:avLst/>
          </a:prstGeom>
          <a:solidFill>
            <a:srgbClr val="A8324A"/>
          </a:solidFill>
          <a:ln/>
        </p:spPr>
      </p:sp>
      <p:sp>
        <p:nvSpPr>
          <p:cNvPr id="11" name="Text 9"/>
          <p:cNvSpPr txBox="1"/>
          <p:nvPr/>
        </p:nvSpPr>
        <p:spPr>
          <a:xfrm>
            <a:off x="640080" y="3419856"/>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2" name="Text 10"/>
          <p:cNvSpPr txBox="1"/>
          <p:nvPr/>
        </p:nvSpPr>
        <p:spPr>
          <a:xfrm>
            <a:off x="1261872" y="3419856"/>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Explain why fat needs bile before lipase can do anything useful.</a:t>
            </a:r>
            <a:endParaRPr lang="en-US" sz="1450" dirty="0"/>
          </a:p>
        </p:txBody>
      </p:sp>
      <p:sp>
        <p:nvSpPr>
          <p:cNvPr id="13" name="Shape 11"/>
          <p:cNvSpPr/>
          <p:nvPr/>
        </p:nvSpPr>
        <p:spPr>
          <a:xfrm>
            <a:off x="640080" y="4169664"/>
            <a:ext cx="420624" cy="420624"/>
          </a:xfrm>
          <a:prstGeom prst="ellipse">
            <a:avLst/>
          </a:prstGeom>
          <a:solidFill>
            <a:srgbClr val="A8324A"/>
          </a:solidFill>
          <a:ln/>
        </p:spPr>
      </p:sp>
      <p:sp>
        <p:nvSpPr>
          <p:cNvPr id="14" name="Text 12"/>
          <p:cNvSpPr txBox="1"/>
          <p:nvPr/>
        </p:nvSpPr>
        <p:spPr>
          <a:xfrm>
            <a:off x="640080" y="4169664"/>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4</a:t>
            </a:r>
            <a:endParaRPr lang="en-US" sz="1300" dirty="0"/>
          </a:p>
        </p:txBody>
      </p:sp>
      <p:sp>
        <p:nvSpPr>
          <p:cNvPr id="15" name="Text 13"/>
          <p:cNvSpPr txBox="1"/>
          <p:nvPr/>
        </p:nvSpPr>
        <p:spPr>
          <a:xfrm>
            <a:off x="1261872" y="4169664"/>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Say why chylomicrons enter the lacteal rather than a blood capillary.</a:t>
            </a:r>
            <a:endParaRPr lang="en-US" sz="1450" dirty="0"/>
          </a:p>
        </p:txBody>
      </p:sp>
      <p:sp>
        <p:nvSpPr>
          <p:cNvPr id="16" name="Shape 14"/>
          <p:cNvSpPr/>
          <p:nvPr/>
        </p:nvSpPr>
        <p:spPr>
          <a:xfrm>
            <a:off x="640080" y="4919472"/>
            <a:ext cx="420624" cy="420624"/>
          </a:xfrm>
          <a:prstGeom prst="ellipse">
            <a:avLst/>
          </a:prstGeom>
          <a:solidFill>
            <a:srgbClr val="A8324A"/>
          </a:solidFill>
          <a:ln/>
        </p:spPr>
      </p:sp>
      <p:sp>
        <p:nvSpPr>
          <p:cNvPr id="17" name="Text 15"/>
          <p:cNvSpPr txBox="1"/>
          <p:nvPr/>
        </p:nvSpPr>
        <p:spPr>
          <a:xfrm>
            <a:off x="640080" y="4919472"/>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5</a:t>
            </a:r>
            <a:endParaRPr lang="en-US" sz="1300" dirty="0"/>
          </a:p>
        </p:txBody>
      </p:sp>
      <p:sp>
        <p:nvSpPr>
          <p:cNvPr id="18" name="Text 16"/>
          <p:cNvSpPr txBox="1"/>
          <p:nvPr/>
        </p:nvSpPr>
        <p:spPr>
          <a:xfrm>
            <a:off x="1261872" y="4919472"/>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Lactase is missing. Explain the symptoms from the anatomy and the enzyme.</a:t>
            </a:r>
            <a:endParaRPr lang="en-US" sz="1450" dirty="0"/>
          </a:p>
        </p:txBody>
      </p:sp>
      <p:sp>
        <p:nvSpPr>
          <p:cNvPr id="19" name="Text 17"/>
          <p:cNvSpPr txBox="1"/>
          <p:nvPr/>
        </p:nvSpPr>
        <p:spPr>
          <a:xfrm>
            <a:off x="640080" y="5715000"/>
            <a:ext cx="9144000" cy="365760"/>
          </a:xfrm>
          <a:prstGeom prst="rect">
            <a:avLst/>
          </a:prstGeom>
          <a:noFill/>
          <a:ln/>
        </p:spPr>
        <p:txBody>
          <a:bodyPr wrap="square" lIns="0" tIns="0" rIns="0" bIns="0" rtlCol="0" anchor="ctr"/>
          <a:lstStyle/>
          <a:p>
            <a:pPr indent="0" marL="0">
              <a:buNone/>
            </a:pPr>
            <a:r>
              <a:rPr lang="en-US" sz="1250" i="1" dirty="0">
                <a:solidFill>
                  <a:srgbClr val="667A80"/>
                </a:solidFill>
                <a:latin typeface="Calibri" pitchFamily="34" charset="0"/>
                <a:ea typeface="Calibri" pitchFamily="34" charset="-122"/>
                <a:cs typeface="Calibri" pitchFamily="34" charset="-120"/>
              </a:rPr>
              <a:t>Full glossary and the chapter quiz are in the chapter itself.</a:t>
            </a:r>
            <a:endParaRPr lang="en-US" sz="1250" dirty="0"/>
          </a:p>
        </p:txBody>
      </p:sp>
      <p:sp>
        <p:nvSpPr>
          <p:cNvPr id="20" name="Text 18"/>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21" name="Text 19"/>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Digestive System  ·  Chapter 23 · Topic 6  ·  11</a:t>
            </a:r>
            <a:endParaRPr lang="en-US" sz="9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1A2E35"/>
        </a:solidFill>
      </p:bgPr>
    </p:bg>
    <p:spTree>
      <p:nvGrpSpPr>
        <p:cNvPr id="1" name=""/>
        <p:cNvGrpSpPr/>
        <p:nvPr/>
      </p:nvGrpSpPr>
      <p:grpSpPr>
        <a:xfrm>
          <a:off x="0" y="0"/>
          <a:ext cx="0" cy="0"/>
          <a:chOff x="0" y="0"/>
          <a:chExt cx="0" cy="0"/>
        </a:xfrm>
      </p:grpSpPr>
      <p:sp>
        <p:nvSpPr>
          <p:cNvPr id="2" name="Shape 0"/>
          <p:cNvSpPr/>
          <p:nvPr/>
        </p:nvSpPr>
        <p:spPr>
          <a:xfrm>
            <a:off x="9692640" y="-1554480"/>
            <a:ext cx="4023360" cy="4023360"/>
          </a:xfrm>
          <a:prstGeom prst="ellipse">
            <a:avLst/>
          </a:prstGeom>
          <a:solidFill>
            <a:srgbClr val="22404A"/>
          </a:solidFill>
          <a:ln/>
        </p:spPr>
      </p:sp>
      <p:sp>
        <p:nvSpPr>
          <p:cNvPr id="3" name="Text 1"/>
          <p:cNvSpPr txBox="1"/>
          <p:nvPr/>
        </p:nvSpPr>
        <p:spPr>
          <a:xfrm>
            <a:off x="640080" y="822960"/>
            <a:ext cx="8229600" cy="320040"/>
          </a:xfrm>
          <a:prstGeom prst="rect">
            <a:avLst/>
          </a:prstGeom>
          <a:noFill/>
          <a:ln/>
        </p:spPr>
        <p:txBody>
          <a:bodyPr wrap="square" lIns="0" tIns="0" rIns="0" bIns="0" rtlCol="0" anchor="ctr"/>
          <a:lstStyle/>
          <a:p>
            <a:pPr indent="0" marL="0">
              <a:buNone/>
            </a:pPr>
            <a:r>
              <a:rPr lang="en-US" sz="1200" b="1" spc="220" kern="0" dirty="0">
                <a:solidFill>
                  <a:srgbClr val="7FA8B8"/>
                </a:solidFill>
                <a:latin typeface="Calibri" pitchFamily="34" charset="0"/>
                <a:ea typeface="Calibri" pitchFamily="34" charset="-122"/>
                <a:cs typeface="Calibri" pitchFamily="34" charset="-120"/>
              </a:rPr>
              <a:t>IN ONE BREATH</a:t>
            </a:r>
            <a:endParaRPr lang="en-US" sz="1200" dirty="0"/>
          </a:p>
        </p:txBody>
      </p:sp>
      <p:sp>
        <p:nvSpPr>
          <p:cNvPr id="4" name="Text 2"/>
          <p:cNvSpPr txBox="1"/>
          <p:nvPr/>
        </p:nvSpPr>
        <p:spPr>
          <a:xfrm>
            <a:off x="640080" y="1371600"/>
            <a:ext cx="8412480" cy="3566160"/>
          </a:xfrm>
          <a:prstGeom prst="rect">
            <a:avLst/>
          </a:prstGeom>
          <a:noFill/>
          <a:ln/>
        </p:spPr>
        <p:txBody>
          <a:bodyPr wrap="square" lIns="0" tIns="0" rIns="0" bIns="0" rtlCol="0" anchor="ctr"/>
          <a:lstStyle/>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Chemical digestion is hydrolysis: enzymes cut polymers into absorbable monomers.</a:t>
            </a:r>
            <a:endParaRPr lang="en-US" sz="1550" dirty="0"/>
          </a:p>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Carbohydrates end as glucose, fructose, and galactose after brush-border enzymes.</a:t>
            </a:r>
            <a:endParaRPr lang="en-US" sz="1550" dirty="0"/>
          </a:p>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Proteins end as amino acids via pepsin, trypsin, chymotrypsin, and peptidases.</a:t>
            </a:r>
            <a:endParaRPr lang="en-US" sz="1550" dirty="0"/>
          </a:p>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Fats need bile emulsification before lipase, then leave as chylomicrons in the lacteal.</a:t>
            </a:r>
            <a:endParaRPr lang="en-US" sz="1550" dirty="0"/>
          </a:p>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Nucleic acids go to nucleotides, then to bases, pentose sugars, and phosphates.</a:t>
            </a:r>
            <a:endParaRPr lang="en-US" sz="1550" dirty="0"/>
          </a:p>
        </p:txBody>
      </p:sp>
      <p:sp>
        <p:nvSpPr>
          <p:cNvPr id="5" name="Text 3"/>
          <p:cNvSpPr txBox="1"/>
          <p:nvPr/>
        </p:nvSpPr>
        <p:spPr>
          <a:xfrm>
            <a:off x="640080" y="5120640"/>
            <a:ext cx="8229600" cy="457200"/>
          </a:xfrm>
          <a:prstGeom prst="rect">
            <a:avLst/>
          </a:prstGeom>
          <a:noFill/>
          <a:ln/>
        </p:spPr>
        <p:txBody>
          <a:bodyPr wrap="square" lIns="0" tIns="0" rIns="0" bIns="0" rtlCol="0" anchor="ctr"/>
          <a:lstStyle/>
          <a:p>
            <a:pPr indent="0" marL="0">
              <a:buNone/>
            </a:pPr>
            <a:r>
              <a:rPr lang="en-US" sz="1600" i="1" dirty="0">
                <a:solidFill>
                  <a:srgbClr val="A8324A"/>
                </a:solidFill>
                <a:latin typeface="Cambria" pitchFamily="34" charset="0"/>
                <a:ea typeface="Cambria" pitchFamily="34" charset="-122"/>
                <a:cs typeface="Cambria" pitchFamily="34" charset="-120"/>
              </a:rPr>
              <a:t>That closes Chapter 23: a sandwich traced from lips to bloodstream.</a:t>
            </a:r>
            <a:endParaRPr lang="en-US" sz="1600" dirty="0"/>
          </a:p>
        </p:txBody>
      </p:sp>
      <p:sp>
        <p:nvSpPr>
          <p:cNvPr id="6" name="Text 4"/>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8FA9B0"/>
                </a:solidFill>
                <a:latin typeface="Calibri" pitchFamily="34" charset="0"/>
                <a:ea typeface="Calibri" pitchFamily="34" charset="-122"/>
                <a:cs typeface="Calibri" pitchFamily="34" charset="-120"/>
              </a:rPr>
              <a:t>DR. GARG LEARNING</a:t>
            </a:r>
            <a:endParaRPr lang="en-US" sz="900" dirty="0"/>
          </a:p>
        </p:txBody>
      </p:sp>
      <p:sp>
        <p:nvSpPr>
          <p:cNvPr id="7" name="Text 5"/>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8FA9B0"/>
                </a:solidFill>
                <a:latin typeface="Calibri" pitchFamily="34" charset="0"/>
                <a:ea typeface="Calibri" pitchFamily="34" charset="-122"/>
                <a:cs typeface="Calibri" pitchFamily="34" charset="-120"/>
              </a:rPr>
              <a:t>The Digestive System  ·  Chapter 23 · Topic 6  ·  12</a:t>
            </a:r>
            <a:endParaRPr lang="en-US" sz="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12</Slides>
  <Notes>12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vector>
  </TitlesOfParts>
  <Company>Dr. Garg Learning</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Chemical
Digestion</dc:title>
  <dc:subject>PptxGenJS Presentation</dc:subject>
  <dc:creator>Dr. Akash Garg</dc:creator>
  <cp:lastModifiedBy>Dr. Akash Garg</cp:lastModifiedBy>
  <cp:revision>1</cp:revision>
  <dcterms:created xsi:type="dcterms:W3CDTF">2026-09-12T21:04:45Z</dcterms:created>
  <dcterms:modified xsi:type="dcterms:W3CDTF">2026-09-12T21:04:45Z</dcterms:modified>
</cp:coreProperties>
</file>