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where the pancreas sits relative to the food. Off to the side with a pipe into the tube is the picture that fixes accessory organ for good.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to each gland on your own face as you name it. Three locations learned on a body outlast three names learned from a list.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the dish soap comparison physical if you can. One drop in a greasy pan does on the bench exactly what bile salts do in the duodenum.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plainly that bile digests nothing. Students who call it a fat enzyme get the mechanism of lipase wrong in the next session too.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last two rows are the same organ with two destinations. That contrast is the cleanest example of exocrine against endocrine in the course.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what a dry mouth would ruin. Swallowing, tasting, and dental health all fail together, which shows saliva doing four jobs at once.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five is the correction that matters. Emulsify against digest keeps bile and lipase from merging into one vague idea about fat.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three is the quiet one. Without bicarbonate the pancreatic enzymes would arrive in acid and do nothing, so it belongs beside them, not after.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by naming the pancreatic enzyme list out loud. Hearing amylase, lipase, and the proteases together is the bridge into chemical digestion.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Accessory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Organs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23 · Topic 5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Glands that never touch the food, delivering by duct instead.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IN THE FOOD STREAM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They pour in from the side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accessory glands manufacture secretions and deliver them through ducts, usually into the mouth or the duodenum. Food never passes through any of them.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Follow the duct, not the food.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Digestive System  ·  Chapter 23 · Topic 5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saliva does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glands, up to a liter and a half a day.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Parotid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gland lying in front of each ear.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Submandibular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Sits under the jaw on each side.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Sublingual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Sits beneath the tongue on the floor of the mouth.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Moistens food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Turns a dry mouthful into a swallowable bolus.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Salivary amylase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Begins starch digestion right there in the mouth.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Lysozyme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Antibacterial enzyme; antibodies defend as well.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Digestive System  ·  Chapter 23 · Topic 5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Liver and gallbladder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organ makes bile; the other keeps it ready.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LIVER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Makes bile, the fat emulsifier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largest gland in the body has dozens of jobs, but one digestive contribution: bile. Its bile salts act on fat the way dish soap acts on grease.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GALLBLADDER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Stores and concentrates it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small muscular pouch that holds bile between meals. When fatty chyme reaches the duodenum, cholecystokinin signals the pouch to squeeze.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Emulsify first; enzymes can only work on surfaces.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Digestive System  ·  Chapter 23 · Topic 5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bile reaches a fatty meal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steps from the liver to the duodenal lumen.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Make it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liver continuously produces greenish bile containing bile salts.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96037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357759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385191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5191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41883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Store it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85191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Between meals bile is diverted into the gallbladder and concentrated.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89788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651510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678942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8942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35634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Signal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78942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 in the duodenum triggers cholecystokinin, which squeezes the pouch.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83539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22" name="Shape 20"/>
          <p:cNvSpPr/>
          <p:nvPr/>
        </p:nvSpPr>
        <p:spPr>
          <a:xfrm>
            <a:off x="945261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23" name="Shape 21"/>
          <p:cNvSpPr/>
          <p:nvPr/>
        </p:nvSpPr>
        <p:spPr>
          <a:xfrm>
            <a:off x="972693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72693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29385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Deliver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972693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Bile runs down the common bile duct into the small intestine.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Bile is not an enzyme.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cuts no bonds at all: it breaks fat globules into tiny droplets so that lipase has far more surface to attack.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Digestive System  ·  Chapter 23 · Topic 5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 secretes what, and where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gland, its product, and where the duct empties.</a:t>
            </a:r>
            <a:endParaRPr lang="en-US" sz="145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3840480"/>
                <a:gridCol w="429768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Gland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Secretion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Delivered to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Salivary glands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Saliva with amylase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mouth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Liver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Bile with bile salts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Duodenum, via ducts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Gallbladder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Stored, concentrated bile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Common bile duct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Pancreas, exocrine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Enzymes and bicarbonate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Duodenum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Pancreas, endocrine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Insulin and glucagon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bloodstream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Digestive System  ·  Chapter 23 · Topic 5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Saliva made in a day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smallest accessory glands are not idle.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1.5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liters of saliva a day, at the upper end, come from the parotid, submandibular, and sublingual glands together. Saliva moistens food into a bolus, starts starch digestion with salivary amylase, and defends the mouth with lysozyme and antibodies.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 to 1.5 liters daily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paired glands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Moistens into a bolus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Amylase starts starch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Lysozyme kills bacteria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Antibodies defend too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Digestive System  ·  Chapter 23 · Topic 5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glands inside one pancreas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across the accessory organs.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question first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whether the product leaves by a duct or straight into the blood.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Duct means exocrine and digestion; blood means endocrine.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Acinar cells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Pancreatic islets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exocrine / endocrine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Enzymes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Insulin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juice / hormone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Duct to gut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Into blood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destinations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Liver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Gallbladder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makes / stores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Bile salts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Lipase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emulsify / digest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Digestive System  ·  Chapter 23 · Topic 5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among the glands that pour in.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bile an enzyme. It emulsifies fat into droplets; pancreatic lipase does the actual cutting.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Saying the gallbladder makes bile. The liver makes it; the gallbladder stores and concentrates it.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Forgetting pancreatic bicarbonate. It neutralizes acidic chyme so intestinal enzymes can work near neutral pH.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Treating the pancreas as one gland. Acinar cells make juice; the islets make insulin and glucagon for the blood.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 where the ducts meet. Pancreatic and bile ducts join at the hepatopancreatic ampulla.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shared exit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joined ducts empty into the duodenum through the sphincter of Oddi at the hepatopancreatic ampulla.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Digestive System  ·  Chapter 23 · Topic 5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three salivary glands and one thing saliva does besides moisten.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bile is not an enzyme, and say what it accomplishes instead.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gallstone blocks the common bile duct. Predict what fat digestion does.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two pancreatic products and say where each one is delivered.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what pancreatic bicarbonate is for and why the timing matters.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Digestive System  ·  Chapter 23 · Topic 5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Accessory glands never pass food; they deliver secretions through ducts.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Parotid, submandibular, and sublingual glands moisten food and start starch digestion.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liver makes bile, which emulsifies fat; the gallbladder stores it and CCK releases it.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Pancreatic juice carries enzymes for every food group plus neutralizing bicarbonate.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Pancreatic and bile ducts join at the hepatopancreatic ampulla to enter the duodenum.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follow each nutrient down to what your cells can burn.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Digestive System  ·  Chapter 23 · Topic 5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Accessory
Organs</dc:title>
  <dc:subject>PptxGenJS Presentation</dc:subject>
  <dc:creator>Dr. Akash Garg</dc:creator>
  <cp:lastModifiedBy>Dr. Akash Garg</cp:lastModifiedBy>
  <cp:revision>1</cp:revision>
  <dcterms:created xsi:type="dcterms:W3CDTF">2026-09-12T21:04:45Z</dcterms:created>
  <dcterms:modified xsi:type="dcterms:W3CDTF">2026-09-12T21:04:45Z</dcterms:modified>
</cp:coreProperties>
</file>