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Say both numbers slowly and let them collide. Impossibly thin and impossibly wide in the same sentence is the whole design argument of this topic.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them to picture the floor of a small apartment inside a rib cage. The absurdity of that image is what makes the folding, not the area, the memorable part.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Drill type I against type II here, not later. The pair is the single most reliable exam question in the topic and takes thirty seconds to separate.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why a patient with normal lungs full of air can still be hypoxic. Separating the supply problem from the distance problem is the clinical idea here.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Count the layers out loud on three fingers. Students who hold up four fingers are counting the two basement membranes twice, and that is the error to catch.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Cover the first column and rebuild it from the second. Naming a layer from its description is the direction the practical exam runs.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Row three is the physiology in two words. Tension wants the sac closed, surfactant keeps it open, and the balance decides how hard breathing feels.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surfactant aside is the strongest clinical hook in the topic. Predicting the newborn from the physics is exactly the reasoning the objectives ask for.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Close by noting that none of this happens unless air arrives. The machinery is useless without the pump, and the pump is the next session.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869680" y="-1371600"/>
            <a:ext cx="4937760" cy="493776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Shape 1"/>
          <p:cNvSpPr/>
          <p:nvPr/>
        </p:nvSpPr>
        <p:spPr>
          <a:xfrm>
            <a:off x="10149840" y="2377440"/>
            <a:ext cx="2926080" cy="2926080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640080" y="137160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4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1874520"/>
            <a:ext cx="74980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Alveolus &amp;</a:t>
            </a:r>
            <a:endParaRPr lang="en-US" sz="44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Respiratory Membrane</a:t>
            </a:r>
            <a:endParaRPr lang="en-US" sz="44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3931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22 · Topic 2 of 6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4434840"/>
            <a:ext cx="7132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Half a micrometer thick, seventy square meters wide.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326880" y="-1737360"/>
            <a:ext cx="4389120" cy="438912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123444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STRUCTURE FITS FUNCTION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691640"/>
            <a:ext cx="1060704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Thinner than a bubble</a:t>
            </a:r>
            <a:endParaRPr lang="en-US" sz="44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310128"/>
            <a:ext cx="8778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Gas exchange happens across the respiratory membrane — about 0.5 micrometers thick, thinner than a soap bubble, and unfolded over roughly 70 square meters.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4498848"/>
            <a:ext cx="877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Thin and vast, on purpose.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Respiratory System  ·  Chapter 22 · Topic 2  ·  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surface the size of a room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Tiny sacs, enormous total area.</a:t>
            </a:r>
            <a:endParaRPr lang="en-US" sz="145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874520"/>
            <a:ext cx="28346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800" b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70</a:t>
            </a:r>
            <a:endParaRPr lang="en-US" sz="88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474720"/>
            <a:ext cx="27432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square meters of alveolar surface sit inside your chest — about the floor area of a small apartment — folded into roughly 300 million alveoli. The more membrane you spread out, the more gas can cross it at once.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397764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425196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~300 million alveoli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53796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681228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~70 m² of surface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909828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937260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Wrapped in capillaries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397764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425196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Membrane ~0.5 µm thick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653796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681228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layers to cross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909828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937260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Crossed in a heartbeat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19" name="Text 17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Respiratory System  ·  Chapter 22 · Topic 2  ·  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Meet the cells and layers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Six names that cover everything at the air sac.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Alveolus</a:t>
            </a:r>
            <a:endParaRPr lang="en-US" sz="13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hollow sac wrapped in a mesh of capillaries.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432816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460248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Type I cell</a:t>
            </a:r>
            <a:endParaRPr lang="en-US" sz="1350" dirty="0"/>
          </a:p>
        </p:txBody>
      </p:sp>
      <p:sp>
        <p:nvSpPr>
          <p:cNvPr id="9" name="Text 7"/>
          <p:cNvSpPr txBox="1"/>
          <p:nvPr/>
        </p:nvSpPr>
        <p:spPr>
          <a:xfrm>
            <a:off x="460248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flat layer forming the alveolar wall itself.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801624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829056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Type II cell</a:t>
            </a:r>
            <a:endParaRPr lang="en-US" sz="1350" dirty="0"/>
          </a:p>
        </p:txBody>
      </p:sp>
      <p:sp>
        <p:nvSpPr>
          <p:cNvPr id="12" name="Text 10"/>
          <p:cNvSpPr txBox="1"/>
          <p:nvPr/>
        </p:nvSpPr>
        <p:spPr>
          <a:xfrm>
            <a:off x="829056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secretory cell that makes the surfactant.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64008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91440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Basement membranes</a:t>
            </a:r>
            <a:endParaRPr lang="en-US" sz="1350" dirty="0"/>
          </a:p>
        </p:txBody>
      </p:sp>
      <p:sp>
        <p:nvSpPr>
          <p:cNvPr id="15" name="Text 13"/>
          <p:cNvSpPr txBox="1"/>
          <p:nvPr/>
        </p:nvSpPr>
        <p:spPr>
          <a:xfrm>
            <a:off x="91440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Fused together and glued between the two walls.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32816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460248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Capillary endothelium</a:t>
            </a:r>
            <a:endParaRPr lang="en-US" sz="1350" dirty="0"/>
          </a:p>
        </p:txBody>
      </p:sp>
      <p:sp>
        <p:nvSpPr>
          <p:cNvPr id="18" name="Text 16"/>
          <p:cNvSpPr txBox="1"/>
          <p:nvPr/>
        </p:nvSpPr>
        <p:spPr>
          <a:xfrm>
            <a:off x="460248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flat layer of cells on the blood side.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801624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829056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Surface tension</a:t>
            </a:r>
            <a:endParaRPr lang="en-US" sz="1350" dirty="0"/>
          </a:p>
        </p:txBody>
      </p:sp>
      <p:sp>
        <p:nvSpPr>
          <p:cNvPr id="21" name="Text 19"/>
          <p:cNvSpPr txBox="1"/>
          <p:nvPr/>
        </p:nvSpPr>
        <p:spPr>
          <a:xfrm>
            <a:off x="829056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Water pulling inward; it would snap a sac shut.</a:t>
            </a:r>
            <a:endParaRPr lang="en-US" sz="1100" dirty="0"/>
          </a:p>
        </p:txBody>
      </p:sp>
      <p:sp>
        <p:nvSpPr>
          <p:cNvPr id="22" name="Text 20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3" name="Text 21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Respiratory System  ·  Chapter 22 · Topic 2  ·  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thickening costs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diseases, one mechanism, the same symptom.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874520"/>
            <a:ext cx="5212080" cy="2926080"/>
          </a:xfrm>
          <a:prstGeom prst="roundRect">
            <a:avLst>
              <a:gd name="adj" fmla="val 2500"/>
            </a:avLst>
          </a:prstGeom>
          <a:solidFill>
            <a:srgbClr val="F4F6F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221992"/>
            <a:ext cx="548640" cy="548640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627632" y="225856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80" kern="0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EDEMA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2880360"/>
            <a:ext cx="4663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Fluid floods the membrane</a:t>
            </a:r>
            <a:endParaRPr lang="en-US" sz="19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402336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Pulmonary edema fills the barrier with fluid, so oxygen has farther to travel. The patient is short of breath even though the air and the blood are both right there.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309360" y="1874520"/>
            <a:ext cx="5212080" cy="2926080"/>
          </a:xfrm>
          <a:prstGeom prst="roundRect">
            <a:avLst>
              <a:gd name="adj" fmla="val 2500"/>
            </a:avLst>
          </a:prstGeom>
          <a:solidFill>
            <a:srgbClr val="F4F6F6"/>
          </a:solidFill>
          <a:ln/>
        </p:spPr>
      </p:sp>
      <p:sp>
        <p:nvSpPr>
          <p:cNvPr id="10" name="Shape 8"/>
          <p:cNvSpPr/>
          <p:nvPr/>
        </p:nvSpPr>
        <p:spPr>
          <a:xfrm>
            <a:off x="6583680" y="2221992"/>
            <a:ext cx="548640" cy="548640"/>
          </a:xfrm>
          <a:prstGeom prst="ellipse">
            <a:avLst/>
          </a:prstGeom>
          <a:solidFill>
            <a:srgbClr val="3F728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7296912" y="225856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80" kern="0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FIBROSIS</a:t>
            </a:r>
            <a:endParaRPr lang="en-US" sz="1250" dirty="0"/>
          </a:p>
        </p:txBody>
      </p:sp>
      <p:sp>
        <p:nvSpPr>
          <p:cNvPr id="12" name="Text 10"/>
          <p:cNvSpPr txBox="1"/>
          <p:nvPr/>
        </p:nvSpPr>
        <p:spPr>
          <a:xfrm>
            <a:off x="6583680" y="2880360"/>
            <a:ext cx="4663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Scar stiffens the membrane</a:t>
            </a:r>
            <a:endParaRPr lang="en-US" sz="1900" dirty="0"/>
          </a:p>
        </p:txBody>
      </p:sp>
      <p:sp>
        <p:nvSpPr>
          <p:cNvPr id="13" name="Text 11"/>
          <p:cNvSpPr txBox="1"/>
          <p:nvPr/>
        </p:nvSpPr>
        <p:spPr>
          <a:xfrm>
            <a:off x="6583680" y="402336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Pulmonary fibrosis lays down scar that thickens the barrier. The same result by a different route: oxygen has farther to go, and diffusion slows down.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640080" y="5120640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50" i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Diffusion slows sharply as the barrier thickens.</a:t>
            </a:r>
            <a:endParaRPr lang="en-US" sz="1650" dirty="0"/>
          </a:p>
        </p:txBody>
      </p:sp>
      <p:sp>
        <p:nvSpPr>
          <p:cNvPr id="15" name="Text 13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16" name="Text 14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Respiratory System  ·  Chapter 22 · Topic 2  ·  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Worked example: one oxygen molecule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Four moments in a crossing that takes a fraction of a second.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2103120"/>
            <a:ext cx="206883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91440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1481328" y="2359152"/>
            <a:ext cx="95326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Alveolar air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2971800"/>
            <a:ext cx="152019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Oxygen sits in the sac at a higher partial pressure than in the blood next door.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296037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10" name="Shape 8"/>
          <p:cNvSpPr/>
          <p:nvPr/>
        </p:nvSpPr>
        <p:spPr>
          <a:xfrm>
            <a:off x="3577590" y="2103120"/>
            <a:ext cx="206883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11" name="Shape 9"/>
          <p:cNvSpPr/>
          <p:nvPr/>
        </p:nvSpPr>
        <p:spPr>
          <a:xfrm>
            <a:off x="385191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385191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4418838" y="2359152"/>
            <a:ext cx="95326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Type I wall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3851910" y="2971800"/>
            <a:ext cx="152019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crosses the single flat layer of type I cells that forms the alveolar wall.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589788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16" name="Shape 14"/>
          <p:cNvSpPr/>
          <p:nvPr/>
        </p:nvSpPr>
        <p:spPr>
          <a:xfrm>
            <a:off x="6515100" y="2103120"/>
            <a:ext cx="206883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17" name="Shape 15"/>
          <p:cNvSpPr/>
          <p:nvPr/>
        </p:nvSpPr>
        <p:spPr>
          <a:xfrm>
            <a:off x="678942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678942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7356348" y="2359152"/>
            <a:ext cx="95326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Fused basement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6789420" y="2971800"/>
            <a:ext cx="152019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come the fused basement membranes glued between the two cell layers.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883539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22" name="Shape 20"/>
          <p:cNvSpPr/>
          <p:nvPr/>
        </p:nvSpPr>
        <p:spPr>
          <a:xfrm>
            <a:off x="9452610" y="2103120"/>
            <a:ext cx="206883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23" name="Shape 21"/>
          <p:cNvSpPr/>
          <p:nvPr/>
        </p:nvSpPr>
        <p:spPr>
          <a:xfrm>
            <a:off x="972693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24" name="Text 22"/>
          <p:cNvSpPr txBox="1"/>
          <p:nvPr/>
        </p:nvSpPr>
        <p:spPr>
          <a:xfrm>
            <a:off x="972693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500" dirty="0"/>
          </a:p>
        </p:txBody>
      </p:sp>
      <p:sp>
        <p:nvSpPr>
          <p:cNvPr id="25" name="Text 23"/>
          <p:cNvSpPr txBox="1"/>
          <p:nvPr/>
        </p:nvSpPr>
        <p:spPr>
          <a:xfrm>
            <a:off x="10293858" y="2359152"/>
            <a:ext cx="95326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Capillary wall</a:t>
            </a:r>
            <a:endParaRPr lang="en-US" sz="1800" dirty="0"/>
          </a:p>
        </p:txBody>
      </p:sp>
      <p:sp>
        <p:nvSpPr>
          <p:cNvPr id="26" name="Text 24"/>
          <p:cNvSpPr txBox="1"/>
          <p:nvPr/>
        </p:nvSpPr>
        <p:spPr>
          <a:xfrm>
            <a:off x="9726930" y="2971800"/>
            <a:ext cx="152019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Through one endothelial layer into blood. Carbon dioxide crosses the other way.</a:t>
            </a:r>
            <a:endParaRPr lang="en-US" sz="1250" dirty="0"/>
          </a:p>
        </p:txBody>
      </p:sp>
      <p:sp>
        <p:nvSpPr>
          <p:cNvPr id="27" name="Shape 25"/>
          <p:cNvSpPr/>
          <p:nvPr/>
        </p:nvSpPr>
        <p:spPr>
          <a:xfrm>
            <a:off x="640080" y="4389120"/>
            <a:ext cx="10881360" cy="868680"/>
          </a:xfrm>
          <a:prstGeom prst="roundRect">
            <a:avLst>
              <a:gd name="adj" fmla="val 8421"/>
            </a:avLst>
          </a:prstGeom>
          <a:solidFill>
            <a:srgbClr val="1A2E35"/>
          </a:solidFill>
          <a:ln/>
        </p:spPr>
      </p:sp>
      <p:sp>
        <p:nvSpPr>
          <p:cNvPr id="28" name="Text 26"/>
          <p:cNvSpPr txBox="1"/>
          <p:nvPr/>
        </p:nvSpPr>
        <p:spPr>
          <a:xfrm>
            <a:off x="960120" y="4389120"/>
            <a:ext cx="10241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layers, half a micrometer. </a:t>
            </a:r>
            <a:pPr indent="0" marL="0">
              <a:buNone/>
            </a:pPr>
            <a:r>
              <a:rPr lang="en-US" sz="14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whole crossing takes a fraction of a second, which is why a thickened membrane is such bad news.</a:t>
            </a:r>
            <a:endParaRPr lang="en-US" sz="1400" dirty="0"/>
          </a:p>
        </p:txBody>
      </p:sp>
      <p:sp>
        <p:nvSpPr>
          <p:cNvPr id="29" name="Text 27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30" name="Text 28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Respiratory System  ·  Chapter 22 · Topic 2  ·  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respiratory membrane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Everything standing between alveolar air and capillary blood.</a:t>
            </a:r>
            <a:endParaRPr lang="en-US" sz="145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965960"/>
          <a:ext cx="10881360" cy="914400"/>
        </p:xfrm>
        <a:graphic>
          <a:graphicData uri="http://schemas.openxmlformats.org/drawingml/2006/table">
            <a:tbl>
              <a:tblPr/>
              <a:tblGrid>
                <a:gridCol w="2926080"/>
                <a:gridCol w="3566160"/>
                <a:gridCol w="4389120"/>
              </a:tblGrid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Layer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What it is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Why it matters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Alveolar wall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single layer of type I cells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Thin enough to cross fast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Basement membranes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The two of them, fused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Glues the layers into one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Capillary wall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single endothelial layer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Blood waits one cell away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Total thickness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About 0.5 micrometers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Thinner than a soap bubble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Total area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About 70 square meters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More area, more exchange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Respiratory System  ·  Chapter 22 · Topic 2  ·  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Two cells, two jobs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contrasts across the air sac.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3200400" cy="3200400"/>
          </a:xfrm>
          <a:prstGeom prst="roundRect">
            <a:avLst>
              <a:gd name="adj" fmla="val 2286"/>
            </a:avLst>
          </a:prstGeom>
          <a:solidFill>
            <a:srgbClr val="1A2E35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203704"/>
            <a:ext cx="26517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One question first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898648"/>
            <a:ext cx="265176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 what stands between alveolar air and capillary blood.</a:t>
            </a:r>
            <a:endParaRPr lang="en-US" sz="1250" dirty="0"/>
          </a:p>
          <a:p>
            <a:pPr indent="0" marL="0">
              <a:buNone/>
            </a:pP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honest answer is three layers and half a micrometer.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4069080" y="196596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Type I cell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6537960" y="196596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7086600" y="196596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Type II cell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9555480" y="196596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wall / surfactant</a:t>
            </a:r>
            <a:endParaRPr lang="en-US" sz="1150" dirty="0"/>
          </a:p>
        </p:txBody>
      </p:sp>
      <p:sp>
        <p:nvSpPr>
          <p:cNvPr id="11" name="Text 9"/>
          <p:cNvSpPr txBox="1"/>
          <p:nvPr/>
        </p:nvSpPr>
        <p:spPr>
          <a:xfrm>
            <a:off x="4069080" y="260604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Structure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6537960" y="260604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7086600" y="260604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Secretion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9555480" y="260604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each is for</a:t>
            </a:r>
            <a:endParaRPr lang="en-US" sz="1150" dirty="0"/>
          </a:p>
        </p:txBody>
      </p:sp>
      <p:sp>
        <p:nvSpPr>
          <p:cNvPr id="15" name="Text 13"/>
          <p:cNvSpPr txBox="1"/>
          <p:nvPr/>
        </p:nvSpPr>
        <p:spPr>
          <a:xfrm>
            <a:off x="4069080" y="32461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Surface tension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6537960" y="324612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7086600" y="32461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Surfactant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9555480" y="324612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pulls shut / holds open</a:t>
            </a:r>
            <a:endParaRPr lang="en-US" sz="1150" dirty="0"/>
          </a:p>
        </p:txBody>
      </p:sp>
      <p:sp>
        <p:nvSpPr>
          <p:cNvPr id="19" name="Text 17"/>
          <p:cNvSpPr txBox="1"/>
          <p:nvPr/>
        </p:nvSpPr>
        <p:spPr>
          <a:xfrm>
            <a:off x="4069080" y="388620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Edema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6537960" y="388620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7086600" y="388620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Fibrosis</a:t>
            </a:r>
            <a:endParaRPr lang="en-US" sz="1500" dirty="0"/>
          </a:p>
        </p:txBody>
      </p:sp>
      <p:sp>
        <p:nvSpPr>
          <p:cNvPr id="22" name="Text 20"/>
          <p:cNvSpPr txBox="1"/>
          <p:nvPr/>
        </p:nvSpPr>
        <p:spPr>
          <a:xfrm>
            <a:off x="9555480" y="388620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fluid / scar</a:t>
            </a:r>
            <a:endParaRPr lang="en-US" sz="1150" dirty="0"/>
          </a:p>
        </p:txBody>
      </p:sp>
      <p:sp>
        <p:nvSpPr>
          <p:cNvPr id="23" name="Text 21"/>
          <p:cNvSpPr txBox="1"/>
          <p:nvPr/>
        </p:nvSpPr>
        <p:spPr>
          <a:xfrm>
            <a:off x="4069080" y="452628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Thin membrane</a:t>
            </a:r>
            <a:endParaRPr lang="en-US" sz="1500" dirty="0"/>
          </a:p>
        </p:txBody>
      </p:sp>
      <p:sp>
        <p:nvSpPr>
          <p:cNvPr id="24" name="Text 22"/>
          <p:cNvSpPr txBox="1"/>
          <p:nvPr/>
        </p:nvSpPr>
        <p:spPr>
          <a:xfrm>
            <a:off x="6537960" y="452628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7086600" y="452628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Thick membrane</a:t>
            </a:r>
            <a:endParaRPr lang="en-US" sz="1500" dirty="0"/>
          </a:p>
        </p:txBody>
      </p:sp>
      <p:sp>
        <p:nvSpPr>
          <p:cNvPr id="26" name="Text 24"/>
          <p:cNvSpPr txBox="1"/>
          <p:nvPr/>
        </p:nvSpPr>
        <p:spPr>
          <a:xfrm>
            <a:off x="9555480" y="452628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fast / slow</a:t>
            </a:r>
            <a:endParaRPr lang="en-US" sz="1150" dirty="0"/>
          </a:p>
        </p:txBody>
      </p:sp>
      <p:sp>
        <p:nvSpPr>
          <p:cNvPr id="27" name="Text 2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8" name="Text 2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Respiratory System  ·  Chapter 22 · Topic 2  ·  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Where students go wrong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traps at the smallest scale in the chapter.</a:t>
            </a:r>
            <a:endParaRPr lang="en-US" sz="145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874520"/>
            <a:ext cx="749808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Counting four layers. There are three: the alveolar wall, the fused basement membranes, and the capillary wall.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Handing surfactant to type I cells. Type I cells form the wall; the type II cells are what secrete surfactant.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Thinking surfactant adds oxygen. It lowers surface tension, so the sacs stay open and inflate easily.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Missing why thinness matters. Diffusion slows sharply as the barrier thickens, which is why edema and fibrosis cause breathlessness.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Picturing one big lung cavity. The surface is roughly 300 million separate sacs, each wrapped in its own capillaries.</a:t>
            </a:r>
            <a:endParaRPr lang="en-US" sz="1550" dirty="0"/>
          </a:p>
        </p:txBody>
      </p:sp>
      <p:sp>
        <p:nvSpPr>
          <p:cNvPr id="5" name="Shape 3"/>
          <p:cNvSpPr/>
          <p:nvPr/>
        </p:nvSpPr>
        <p:spPr>
          <a:xfrm>
            <a:off x="8595360" y="1874520"/>
            <a:ext cx="2926080" cy="1618488"/>
          </a:xfrm>
          <a:prstGeom prst="roundRect">
            <a:avLst>
              <a:gd name="adj" fmla="val 4520"/>
            </a:avLst>
          </a:prstGeom>
          <a:solidFill>
            <a:srgbClr val="F4F6F6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869680" y="2093976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40" kern="0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Missing surfactant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8869680" y="2441448"/>
            <a:ext cx="23774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newborn short on surfactant has stiff, collapsing alveoli and must fight for every single breath.</a:t>
            </a:r>
            <a:endParaRPr lang="en-US" sz="125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Respiratory System  ·  Chapter 22 · Topic 2  ·  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Check yourself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Answer these before the next session.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20240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40080" y="192024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1261872" y="1920240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 the three layers of the respiratory membrane in the order oxygen meets them.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640080" y="2670048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640080" y="2670048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261872" y="2670048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Explain why 70 square meters of surface is folded into 300 million sacs.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640080" y="3419856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640080" y="3419856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1261872" y="3419856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patient has pulmonary fibrosis. Predict what happens to gas exchange, and why.</a:t>
            </a:r>
            <a:endParaRPr lang="en-US" sz="1450" dirty="0"/>
          </a:p>
        </p:txBody>
      </p:sp>
      <p:sp>
        <p:nvSpPr>
          <p:cNvPr id="13" name="Shape 11"/>
          <p:cNvSpPr/>
          <p:nvPr/>
        </p:nvSpPr>
        <p:spPr>
          <a:xfrm>
            <a:off x="640080" y="4169664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640080" y="416966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1261872" y="4169664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Say which cell makes surfactant and what surface tension would do without it.</a:t>
            </a:r>
            <a:endParaRPr lang="en-US" sz="1450" dirty="0"/>
          </a:p>
        </p:txBody>
      </p:sp>
      <p:sp>
        <p:nvSpPr>
          <p:cNvPr id="16" name="Shape 14"/>
          <p:cNvSpPr/>
          <p:nvPr/>
        </p:nvSpPr>
        <p:spPr>
          <a:xfrm>
            <a:off x="640080" y="4919472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640080" y="4919472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1261872" y="4919472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does a barrier half a micrometer thick beat one twice as thick?</a:t>
            </a:r>
            <a:endParaRPr lang="en-US" sz="1450" dirty="0"/>
          </a:p>
        </p:txBody>
      </p:sp>
      <p:sp>
        <p:nvSpPr>
          <p:cNvPr id="19" name="Text 17"/>
          <p:cNvSpPr txBox="1"/>
          <p:nvPr/>
        </p:nvSpPr>
        <p:spPr>
          <a:xfrm>
            <a:off x="640080" y="571500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glossary and the chapter quiz are in the chapter itself.</a:t>
            </a:r>
            <a:endParaRPr lang="en-US" sz="1250" dirty="0"/>
          </a:p>
        </p:txBody>
      </p:sp>
      <p:sp>
        <p:nvSpPr>
          <p:cNvPr id="20" name="Text 18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1" name="Text 19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Respiratory System  ·  Chapter 22 · Topic 2  ·  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554480"/>
            <a:ext cx="4023360" cy="402336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8229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ONE BREATH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371600"/>
            <a:ext cx="841248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Roughly 300 million alveoli give about 70 square meters of exchange surface.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respiratory membrane is about 0.5 micrometers thick and has three layers.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Those layers: alveolar wall, fused basement membranes, and capillary wall.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Type II cells secrete surfactant, which lowers surface tension inside the sac.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Thicken the membrane with fluid or scar and diffusion slows, causing breathlessness.</a:t>
            </a:r>
            <a:endParaRPr lang="en-US" sz="155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512064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Next topic: the physics that pulls the air in at all.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Respiratory System  ·  Chapter 22 · Topic 2  ·  11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Dr. Garg Learning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Alveolus &amp;
Respiratory Membrane</dc:title>
  <dc:subject>PptxGenJS Presentation</dc:subject>
  <dc:creator>Dr. Akash Garg</dc:creator>
  <cp:lastModifiedBy>Dr. Akash Garg</cp:lastModifiedBy>
  <cp:revision>1</cp:revision>
  <dcterms:created xsi:type="dcterms:W3CDTF">2026-09-12T21:04:44Z</dcterms:created>
  <dcterms:modified xsi:type="dcterms:W3CDTF">2026-09-12T21:04:44Z</dcterms:modified>
</cp:coreProperties>
</file>