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</p:sldIdLst>
  <p:notesMasterIdLst>
    <p:notesMasterId r:id="rId13"/>
  </p:notesMaster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notesMaster" Target="notesMasters/notesMaster1.xml"/><Relationship Id="rId14" Type="http://schemas.openxmlformats.org/officeDocument/2006/relationships/presProps" Target="presProps.xml"/><Relationship Id="rId15" Type="http://schemas.openxmlformats.org/officeDocument/2006/relationships/viewProps" Target="viewProps.xml"/><Relationship Id="rId16" Type="http://schemas.openxmlformats.org/officeDocument/2006/relationships/theme" Target="theme/theme1.xml"/><Relationship Id="rId17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Ask what else the airway does before you list anything. Students who volunteer voice and smell stop treating the respiratory system as a single-purpose pipe.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The pH tile is the one to flag. It is the thread that ties this chapter to acid-base balance, and nobody expects the lungs to show up there.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Hold the highway image for the whole chapter. Students who carry it forward stop expecting gas exchange in the trachea when the pressure questions arrive.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Make them recite the order without the slide. This sequence appears on every respiratory exam, and it is the cheapest set of marks in the chapter.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Say that the larynx is the boundary and belongs to the lower tract. That single line prevents the most common error students make on this table.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Two splits of one tube confuses people. Say clearly that zone is about function and tract is about location, and that both labels apply at once.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Row five pairs two structures that both keep the airway working, one by closing and one by never closing. Contrasting them fixes both functions at once.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Trap four is worth a minute of its own. The escalator is the only defense standing between the outside world and a membrane half a micrometer thick.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End at the alveolus you have not opened yet. Naming the destination without describing it makes the next session feel like the payoff it is.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1A2E3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8869680" y="-1371600"/>
            <a:ext cx="4937760" cy="4937760"/>
          </a:xfrm>
          <a:prstGeom prst="ellipse">
            <a:avLst/>
          </a:prstGeom>
          <a:solidFill>
            <a:srgbClr val="22404A"/>
          </a:solidFill>
          <a:ln/>
        </p:spPr>
      </p:sp>
      <p:sp>
        <p:nvSpPr>
          <p:cNvPr id="3" name="Shape 1"/>
          <p:cNvSpPr/>
          <p:nvPr/>
        </p:nvSpPr>
        <p:spPr>
          <a:xfrm>
            <a:off x="10149840" y="2377440"/>
            <a:ext cx="2926080" cy="2926080"/>
          </a:xfrm>
          <a:prstGeom prst="ellipse">
            <a:avLst/>
          </a:prstGeom>
          <a:solidFill>
            <a:srgbClr val="A8324A"/>
          </a:solidFill>
          <a:ln/>
        </p:spPr>
      </p:sp>
      <p:sp>
        <p:nvSpPr>
          <p:cNvPr id="4" name="Text 2"/>
          <p:cNvSpPr txBox="1"/>
          <p:nvPr/>
        </p:nvSpPr>
        <p:spPr>
          <a:xfrm>
            <a:off x="640080" y="1371600"/>
            <a:ext cx="64008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b="1" spc="240" kern="0" dirty="0">
                <a:solidFill>
                  <a:srgbClr val="7FA8B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DR. GARG LEARNING</a:t>
            </a:r>
            <a:endParaRPr lang="en-US" sz="1200" dirty="0"/>
          </a:p>
        </p:txBody>
      </p:sp>
      <p:sp>
        <p:nvSpPr>
          <p:cNvPr id="5" name="Text 3"/>
          <p:cNvSpPr txBox="1"/>
          <p:nvPr/>
        </p:nvSpPr>
        <p:spPr>
          <a:xfrm>
            <a:off x="640080" y="1874520"/>
            <a:ext cx="7498080" cy="1920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05000"/>
              </a:lnSpc>
              <a:buNone/>
            </a:pPr>
            <a:r>
              <a:rPr lang="en-US" sz="44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The Respiratory</a:t>
            </a:r>
            <a:endParaRPr lang="en-US" sz="4400" dirty="0"/>
          </a:p>
          <a:p>
            <a:pPr indent="0" marL="0">
              <a:lnSpc>
                <a:spcPct val="105000"/>
              </a:lnSpc>
              <a:buNone/>
            </a:pPr>
            <a:r>
              <a:rPr lang="en-US" sz="44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Tract</a:t>
            </a:r>
            <a:endParaRPr lang="en-US" sz="4400" dirty="0"/>
          </a:p>
        </p:txBody>
      </p:sp>
      <p:sp>
        <p:nvSpPr>
          <p:cNvPr id="6" name="Text 4"/>
          <p:cNvSpPr txBox="1"/>
          <p:nvPr/>
        </p:nvSpPr>
        <p:spPr>
          <a:xfrm>
            <a:off x="640080" y="3931920"/>
            <a:ext cx="73152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700" dirty="0">
                <a:solidFill>
                  <a:srgbClr val="EDE8D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Chapter 22 · Topic 1 of 6</a:t>
            </a:r>
            <a:endParaRPr lang="en-US" sz="1700" dirty="0"/>
          </a:p>
        </p:txBody>
      </p:sp>
      <p:sp>
        <p:nvSpPr>
          <p:cNvPr id="7" name="Text 5"/>
          <p:cNvSpPr txBox="1"/>
          <p:nvPr/>
        </p:nvSpPr>
        <p:spPr>
          <a:xfrm>
            <a:off x="640080" y="4434840"/>
            <a:ext cx="713232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i="1" dirty="0">
                <a:solidFill>
                  <a:srgbClr val="7FA8B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 highway, a destination, and the housekeeping in between.</a:t>
            </a:r>
            <a:endParaRPr lang="en-US" sz="14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1A2E3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9326880" y="-1737360"/>
            <a:ext cx="4389120" cy="4389120"/>
          </a:xfrm>
          <a:prstGeom prst="ellipse">
            <a:avLst/>
          </a:prstGeom>
          <a:solidFill>
            <a:srgbClr val="22404A"/>
          </a:solidFill>
          <a:ln/>
        </p:spPr>
      </p:sp>
      <p:sp>
        <p:nvSpPr>
          <p:cNvPr id="3" name="Text 1"/>
          <p:cNvSpPr txBox="1"/>
          <p:nvPr/>
        </p:nvSpPr>
        <p:spPr>
          <a:xfrm>
            <a:off x="640080" y="1234440"/>
            <a:ext cx="100584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b="1" spc="220" kern="0" dirty="0">
                <a:solidFill>
                  <a:srgbClr val="7FA8B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MORE THAN ONE JOB</a:t>
            </a:r>
            <a:endParaRPr lang="en-US" sz="1200" dirty="0"/>
          </a:p>
        </p:txBody>
      </p:sp>
      <p:sp>
        <p:nvSpPr>
          <p:cNvPr id="4" name="Text 2"/>
          <p:cNvSpPr txBox="1"/>
          <p:nvPr/>
        </p:nvSpPr>
        <p:spPr>
          <a:xfrm>
            <a:off x="640080" y="1691640"/>
            <a:ext cx="10607040" cy="1417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44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Air in, carbon out</a:t>
            </a:r>
            <a:endParaRPr lang="en-US" sz="4400" dirty="0"/>
          </a:p>
        </p:txBody>
      </p:sp>
      <p:sp>
        <p:nvSpPr>
          <p:cNvPr id="5" name="Text 3"/>
          <p:cNvSpPr txBox="1"/>
          <p:nvPr/>
        </p:nvSpPr>
        <p:spPr>
          <a:xfrm>
            <a:off x="640080" y="3310128"/>
            <a:ext cx="8778240" cy="10515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700" dirty="0">
                <a:solidFill>
                  <a:srgbClr val="EDE8D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The headline job is trading oxygen for carbon dioxide. The same airway also warms and filters air, carries smell, makes your voice, and helps hold blood pH steady.</a:t>
            </a:r>
            <a:endParaRPr lang="en-US" sz="1700" dirty="0"/>
          </a:p>
        </p:txBody>
      </p:sp>
      <p:sp>
        <p:nvSpPr>
          <p:cNvPr id="6" name="Text 4"/>
          <p:cNvSpPr txBox="1"/>
          <p:nvPr/>
        </p:nvSpPr>
        <p:spPr>
          <a:xfrm>
            <a:off x="640080" y="4498848"/>
            <a:ext cx="877824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i="1" dirty="0">
                <a:solidFill>
                  <a:srgbClr val="A8324A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Six jobs on one set of tubes.</a:t>
            </a:r>
            <a:endParaRPr lang="en-US" sz="2200" dirty="0"/>
          </a:p>
        </p:txBody>
      </p:sp>
      <p:sp>
        <p:nvSpPr>
          <p:cNvPr id="7" name="Text 5"/>
          <p:cNvSpPr txBox="1"/>
          <p:nvPr/>
        </p:nvSpPr>
        <p:spPr>
          <a:xfrm>
            <a:off x="640080" y="6172200"/>
            <a:ext cx="27432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b="1" spc="140" kern="0" dirty="0">
                <a:solidFill>
                  <a:srgbClr val="8FA9B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DR. GARG LEARNING</a:t>
            </a:r>
            <a:endParaRPr lang="en-US" sz="900" dirty="0"/>
          </a:p>
        </p:txBody>
      </p:sp>
      <p:sp>
        <p:nvSpPr>
          <p:cNvPr id="8" name="Text 6"/>
          <p:cNvSpPr txBox="1"/>
          <p:nvPr/>
        </p:nvSpPr>
        <p:spPr>
          <a:xfrm>
            <a:off x="6766560" y="6172200"/>
            <a:ext cx="475488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8FA9B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The Respiratory System  ·  Chapter 22 · Topic 1  ·  2</a:t>
            </a:r>
            <a:endParaRPr lang="en-US" sz="9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640080" y="502920"/>
            <a:ext cx="1088136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400" b="1" dirty="0">
                <a:solidFill>
                  <a:srgbClr val="1A2E35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What the airway does</a:t>
            </a:r>
            <a:endParaRPr lang="en-US" sz="3400" dirty="0"/>
          </a:p>
        </p:txBody>
      </p:sp>
      <p:sp>
        <p:nvSpPr>
          <p:cNvPr id="3" name="Text 1"/>
          <p:cNvSpPr txBox="1"/>
          <p:nvPr/>
        </p:nvSpPr>
        <p:spPr>
          <a:xfrm>
            <a:off x="640080" y="1261872"/>
            <a:ext cx="1088136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50" i="1" dirty="0">
                <a:solidFill>
                  <a:srgbClr val="667A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One headline job, and five more you use every hour.</a:t>
            </a:r>
            <a:endParaRPr lang="en-US" sz="1450" dirty="0"/>
          </a:p>
        </p:txBody>
      </p:sp>
      <p:sp>
        <p:nvSpPr>
          <p:cNvPr id="4" name="Shape 2"/>
          <p:cNvSpPr/>
          <p:nvPr/>
        </p:nvSpPr>
        <p:spPr>
          <a:xfrm>
            <a:off x="640080" y="1965960"/>
            <a:ext cx="3505200" cy="896112"/>
          </a:xfrm>
          <a:prstGeom prst="roundRect">
            <a:avLst>
              <a:gd name="adj" fmla="val 7143"/>
            </a:avLst>
          </a:prstGeom>
          <a:solidFill>
            <a:srgbClr val="F4F6F6"/>
          </a:solidFill>
          <a:ln/>
        </p:spPr>
      </p:sp>
      <p:sp>
        <p:nvSpPr>
          <p:cNvPr id="5" name="Text 3"/>
          <p:cNvSpPr txBox="1"/>
          <p:nvPr/>
        </p:nvSpPr>
        <p:spPr>
          <a:xfrm>
            <a:off x="914400" y="2084832"/>
            <a:ext cx="2956560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50" b="1" dirty="0">
                <a:solidFill>
                  <a:srgbClr val="1A2E3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Gas exchange</a:t>
            </a:r>
            <a:endParaRPr lang="en-US" sz="1350" dirty="0"/>
          </a:p>
        </p:txBody>
      </p:sp>
      <p:sp>
        <p:nvSpPr>
          <p:cNvPr id="6" name="Text 4"/>
          <p:cNvSpPr txBox="1"/>
          <p:nvPr/>
        </p:nvSpPr>
        <p:spPr>
          <a:xfrm>
            <a:off x="914400" y="2423160"/>
            <a:ext cx="295656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100" dirty="0">
                <a:solidFill>
                  <a:srgbClr val="46585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Oxygen in, carbon dioxide out. The headline job.</a:t>
            </a:r>
            <a:endParaRPr lang="en-US" sz="1100" dirty="0"/>
          </a:p>
        </p:txBody>
      </p:sp>
      <p:sp>
        <p:nvSpPr>
          <p:cNvPr id="7" name="Shape 5"/>
          <p:cNvSpPr/>
          <p:nvPr/>
        </p:nvSpPr>
        <p:spPr>
          <a:xfrm>
            <a:off x="4328160" y="1965960"/>
            <a:ext cx="3505200" cy="896112"/>
          </a:xfrm>
          <a:prstGeom prst="roundRect">
            <a:avLst>
              <a:gd name="adj" fmla="val 7143"/>
            </a:avLst>
          </a:prstGeom>
          <a:solidFill>
            <a:srgbClr val="F4F6F6"/>
          </a:solidFill>
          <a:ln/>
        </p:spPr>
      </p:sp>
      <p:sp>
        <p:nvSpPr>
          <p:cNvPr id="8" name="Text 6"/>
          <p:cNvSpPr txBox="1"/>
          <p:nvPr/>
        </p:nvSpPr>
        <p:spPr>
          <a:xfrm>
            <a:off x="4602480" y="2084832"/>
            <a:ext cx="2956560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50" b="1" dirty="0">
                <a:solidFill>
                  <a:srgbClr val="1A2E3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Warming</a:t>
            </a:r>
            <a:endParaRPr lang="en-US" sz="1350" dirty="0"/>
          </a:p>
        </p:txBody>
      </p:sp>
      <p:sp>
        <p:nvSpPr>
          <p:cNvPr id="9" name="Text 7"/>
          <p:cNvSpPr txBox="1"/>
          <p:nvPr/>
        </p:nvSpPr>
        <p:spPr>
          <a:xfrm>
            <a:off x="4602480" y="2423160"/>
            <a:ext cx="295656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100" dirty="0">
                <a:solidFill>
                  <a:srgbClr val="46585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Air arrives at body temperature, every breath.</a:t>
            </a:r>
            <a:endParaRPr lang="en-US" sz="1100" dirty="0"/>
          </a:p>
        </p:txBody>
      </p:sp>
      <p:sp>
        <p:nvSpPr>
          <p:cNvPr id="10" name="Shape 8"/>
          <p:cNvSpPr/>
          <p:nvPr/>
        </p:nvSpPr>
        <p:spPr>
          <a:xfrm>
            <a:off x="8016240" y="1965960"/>
            <a:ext cx="3505200" cy="896112"/>
          </a:xfrm>
          <a:prstGeom prst="roundRect">
            <a:avLst>
              <a:gd name="adj" fmla="val 7143"/>
            </a:avLst>
          </a:prstGeom>
          <a:solidFill>
            <a:srgbClr val="F4F6F6"/>
          </a:solidFill>
          <a:ln/>
        </p:spPr>
      </p:sp>
      <p:sp>
        <p:nvSpPr>
          <p:cNvPr id="11" name="Text 9"/>
          <p:cNvSpPr txBox="1"/>
          <p:nvPr/>
        </p:nvSpPr>
        <p:spPr>
          <a:xfrm>
            <a:off x="8290560" y="2084832"/>
            <a:ext cx="2956560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50" b="1" dirty="0">
                <a:solidFill>
                  <a:srgbClr val="1A2E3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Humidifying</a:t>
            </a:r>
            <a:endParaRPr lang="en-US" sz="1350" dirty="0"/>
          </a:p>
        </p:txBody>
      </p:sp>
      <p:sp>
        <p:nvSpPr>
          <p:cNvPr id="12" name="Text 10"/>
          <p:cNvSpPr txBox="1"/>
          <p:nvPr/>
        </p:nvSpPr>
        <p:spPr>
          <a:xfrm>
            <a:off x="8290560" y="2423160"/>
            <a:ext cx="295656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100" dirty="0">
                <a:solidFill>
                  <a:srgbClr val="46585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Air is saturated with water vapor on the way in.</a:t>
            </a:r>
            <a:endParaRPr lang="en-US" sz="1100" dirty="0"/>
          </a:p>
        </p:txBody>
      </p:sp>
      <p:sp>
        <p:nvSpPr>
          <p:cNvPr id="13" name="Shape 11"/>
          <p:cNvSpPr/>
          <p:nvPr/>
        </p:nvSpPr>
        <p:spPr>
          <a:xfrm>
            <a:off x="640080" y="2990088"/>
            <a:ext cx="3505200" cy="896112"/>
          </a:xfrm>
          <a:prstGeom prst="roundRect">
            <a:avLst>
              <a:gd name="adj" fmla="val 7143"/>
            </a:avLst>
          </a:prstGeom>
          <a:solidFill>
            <a:srgbClr val="F4F6F6"/>
          </a:solidFill>
          <a:ln/>
        </p:spPr>
      </p:sp>
      <p:sp>
        <p:nvSpPr>
          <p:cNvPr id="14" name="Text 12"/>
          <p:cNvSpPr txBox="1"/>
          <p:nvPr/>
        </p:nvSpPr>
        <p:spPr>
          <a:xfrm>
            <a:off x="914400" y="3108960"/>
            <a:ext cx="2956560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50" b="1" dirty="0">
                <a:solidFill>
                  <a:srgbClr val="1A2E3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Filtering</a:t>
            </a:r>
            <a:endParaRPr lang="en-US" sz="1350" dirty="0"/>
          </a:p>
        </p:txBody>
      </p:sp>
      <p:sp>
        <p:nvSpPr>
          <p:cNvPr id="15" name="Text 13"/>
          <p:cNvSpPr txBox="1"/>
          <p:nvPr/>
        </p:nvSpPr>
        <p:spPr>
          <a:xfrm>
            <a:off x="914400" y="3447288"/>
            <a:ext cx="295656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100" dirty="0">
                <a:solidFill>
                  <a:srgbClr val="46585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Mucus traps dust and microbes before the alveoli.</a:t>
            </a:r>
            <a:endParaRPr lang="en-US" sz="1100" dirty="0"/>
          </a:p>
        </p:txBody>
      </p:sp>
      <p:sp>
        <p:nvSpPr>
          <p:cNvPr id="16" name="Shape 14"/>
          <p:cNvSpPr/>
          <p:nvPr/>
        </p:nvSpPr>
        <p:spPr>
          <a:xfrm>
            <a:off x="4328160" y="2990088"/>
            <a:ext cx="3505200" cy="896112"/>
          </a:xfrm>
          <a:prstGeom prst="roundRect">
            <a:avLst>
              <a:gd name="adj" fmla="val 7143"/>
            </a:avLst>
          </a:prstGeom>
          <a:solidFill>
            <a:srgbClr val="F4F6F6"/>
          </a:solidFill>
          <a:ln/>
        </p:spPr>
      </p:sp>
      <p:sp>
        <p:nvSpPr>
          <p:cNvPr id="17" name="Text 15"/>
          <p:cNvSpPr txBox="1"/>
          <p:nvPr/>
        </p:nvSpPr>
        <p:spPr>
          <a:xfrm>
            <a:off x="4602480" y="3108960"/>
            <a:ext cx="2956560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50" b="1" dirty="0">
                <a:solidFill>
                  <a:srgbClr val="1A2E3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Smell and voice</a:t>
            </a:r>
            <a:endParaRPr lang="en-US" sz="1350" dirty="0"/>
          </a:p>
        </p:txBody>
      </p:sp>
      <p:sp>
        <p:nvSpPr>
          <p:cNvPr id="18" name="Text 16"/>
          <p:cNvSpPr txBox="1"/>
          <p:nvPr/>
        </p:nvSpPr>
        <p:spPr>
          <a:xfrm>
            <a:off x="4602480" y="3447288"/>
            <a:ext cx="295656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100" dirty="0">
                <a:solidFill>
                  <a:srgbClr val="46585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Olfaction in the nose, sound at the larynx.</a:t>
            </a:r>
            <a:endParaRPr lang="en-US" sz="1100" dirty="0"/>
          </a:p>
        </p:txBody>
      </p:sp>
      <p:sp>
        <p:nvSpPr>
          <p:cNvPr id="19" name="Shape 17"/>
          <p:cNvSpPr/>
          <p:nvPr/>
        </p:nvSpPr>
        <p:spPr>
          <a:xfrm>
            <a:off x="8016240" y="2990088"/>
            <a:ext cx="3505200" cy="896112"/>
          </a:xfrm>
          <a:prstGeom prst="roundRect">
            <a:avLst>
              <a:gd name="adj" fmla="val 7143"/>
            </a:avLst>
          </a:prstGeom>
          <a:solidFill>
            <a:srgbClr val="F4F6F6"/>
          </a:solidFill>
          <a:ln/>
        </p:spPr>
      </p:sp>
      <p:sp>
        <p:nvSpPr>
          <p:cNvPr id="20" name="Text 18"/>
          <p:cNvSpPr txBox="1"/>
          <p:nvPr/>
        </p:nvSpPr>
        <p:spPr>
          <a:xfrm>
            <a:off x="8290560" y="3108960"/>
            <a:ext cx="2956560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50" b="1" dirty="0">
                <a:solidFill>
                  <a:srgbClr val="1A2E3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pH regulation</a:t>
            </a:r>
            <a:endParaRPr lang="en-US" sz="1350" dirty="0"/>
          </a:p>
        </p:txBody>
      </p:sp>
      <p:sp>
        <p:nvSpPr>
          <p:cNvPr id="21" name="Text 19"/>
          <p:cNvSpPr txBox="1"/>
          <p:nvPr/>
        </p:nvSpPr>
        <p:spPr>
          <a:xfrm>
            <a:off x="8290560" y="3447288"/>
            <a:ext cx="295656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100" dirty="0">
                <a:solidFill>
                  <a:srgbClr val="46585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Blowing off CO₂ helps hold blood pH steady.</a:t>
            </a:r>
            <a:endParaRPr lang="en-US" sz="1100" dirty="0"/>
          </a:p>
        </p:txBody>
      </p:sp>
      <p:sp>
        <p:nvSpPr>
          <p:cNvPr id="22" name="Text 20"/>
          <p:cNvSpPr txBox="1"/>
          <p:nvPr/>
        </p:nvSpPr>
        <p:spPr>
          <a:xfrm>
            <a:off x="640080" y="6172200"/>
            <a:ext cx="27432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b="1" spc="140" kern="0" dirty="0">
                <a:solidFill>
                  <a:srgbClr val="667A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DR. GARG LEARNING</a:t>
            </a:r>
            <a:endParaRPr lang="en-US" sz="900" dirty="0"/>
          </a:p>
        </p:txBody>
      </p:sp>
      <p:sp>
        <p:nvSpPr>
          <p:cNvPr id="23" name="Text 21"/>
          <p:cNvSpPr txBox="1"/>
          <p:nvPr/>
        </p:nvSpPr>
        <p:spPr>
          <a:xfrm>
            <a:off x="6766560" y="6172200"/>
            <a:ext cx="475488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667A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The Respiratory System  ·  Chapter 22 · Topic 1  ·  3</a:t>
            </a:r>
            <a:endParaRPr lang="en-US" sz="9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640080" y="502920"/>
            <a:ext cx="1088136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400" b="1" dirty="0">
                <a:solidFill>
                  <a:srgbClr val="1A2E35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Two zones, two jobs</a:t>
            </a:r>
            <a:endParaRPr lang="en-US" sz="3400" dirty="0"/>
          </a:p>
        </p:txBody>
      </p:sp>
      <p:sp>
        <p:nvSpPr>
          <p:cNvPr id="3" name="Text 1"/>
          <p:cNvSpPr txBox="1"/>
          <p:nvPr/>
        </p:nvSpPr>
        <p:spPr>
          <a:xfrm>
            <a:off x="640080" y="1261872"/>
            <a:ext cx="1088136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50" i="1" dirty="0">
                <a:solidFill>
                  <a:srgbClr val="667A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The airway is split by what happens to the air inside it.</a:t>
            </a:r>
            <a:endParaRPr lang="en-US" sz="1450" dirty="0"/>
          </a:p>
        </p:txBody>
      </p:sp>
      <p:sp>
        <p:nvSpPr>
          <p:cNvPr id="4" name="Shape 2"/>
          <p:cNvSpPr/>
          <p:nvPr/>
        </p:nvSpPr>
        <p:spPr>
          <a:xfrm>
            <a:off x="640080" y="1874520"/>
            <a:ext cx="5212080" cy="2926080"/>
          </a:xfrm>
          <a:prstGeom prst="roundRect">
            <a:avLst>
              <a:gd name="adj" fmla="val 2500"/>
            </a:avLst>
          </a:prstGeom>
          <a:solidFill>
            <a:srgbClr val="F4F6F6"/>
          </a:solidFill>
          <a:ln/>
        </p:spPr>
      </p:sp>
      <p:sp>
        <p:nvSpPr>
          <p:cNvPr id="5" name="Shape 3"/>
          <p:cNvSpPr/>
          <p:nvPr/>
        </p:nvSpPr>
        <p:spPr>
          <a:xfrm>
            <a:off x="914400" y="2221992"/>
            <a:ext cx="548640" cy="548640"/>
          </a:xfrm>
          <a:prstGeom prst="ellipse">
            <a:avLst/>
          </a:prstGeom>
          <a:solidFill>
            <a:srgbClr val="A8324A"/>
          </a:solidFill>
          <a:ln/>
        </p:spPr>
      </p:sp>
      <p:sp>
        <p:nvSpPr>
          <p:cNvPr id="6" name="Text 4"/>
          <p:cNvSpPr txBox="1"/>
          <p:nvPr/>
        </p:nvSpPr>
        <p:spPr>
          <a:xfrm>
            <a:off x="1627632" y="2258568"/>
            <a:ext cx="384048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50" b="1" spc="180" kern="0" dirty="0">
                <a:solidFill>
                  <a:srgbClr val="A832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CONDUCTING</a:t>
            </a:r>
            <a:endParaRPr lang="en-US" sz="1250" dirty="0"/>
          </a:p>
        </p:txBody>
      </p:sp>
      <p:sp>
        <p:nvSpPr>
          <p:cNvPr id="7" name="Text 5"/>
          <p:cNvSpPr txBox="1"/>
          <p:nvPr/>
        </p:nvSpPr>
        <p:spPr>
          <a:xfrm>
            <a:off x="914400" y="2880360"/>
            <a:ext cx="4663440" cy="10515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900" b="1" dirty="0">
                <a:solidFill>
                  <a:srgbClr val="1A2E35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Plumbing: it moves air, never trades it</a:t>
            </a:r>
            <a:endParaRPr lang="en-US" sz="1900" dirty="0"/>
          </a:p>
        </p:txBody>
      </p:sp>
      <p:sp>
        <p:nvSpPr>
          <p:cNvPr id="8" name="Text 6"/>
          <p:cNvSpPr txBox="1"/>
          <p:nvPr/>
        </p:nvSpPr>
        <p:spPr>
          <a:xfrm>
            <a:off x="914400" y="4023360"/>
            <a:ext cx="466344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300" dirty="0">
                <a:solidFill>
                  <a:srgbClr val="46585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The nose, pharynx, larynx, trachea, bronchi, and bronchioles carry air but never exchange gas. Think of it as the highway — necessary, but nothing happens to the air there.</a:t>
            </a:r>
            <a:endParaRPr lang="en-US" sz="1300" dirty="0"/>
          </a:p>
        </p:txBody>
      </p:sp>
      <p:sp>
        <p:nvSpPr>
          <p:cNvPr id="9" name="Shape 7"/>
          <p:cNvSpPr/>
          <p:nvPr/>
        </p:nvSpPr>
        <p:spPr>
          <a:xfrm>
            <a:off x="6309360" y="1874520"/>
            <a:ext cx="5212080" cy="2926080"/>
          </a:xfrm>
          <a:prstGeom prst="roundRect">
            <a:avLst>
              <a:gd name="adj" fmla="val 2500"/>
            </a:avLst>
          </a:prstGeom>
          <a:solidFill>
            <a:srgbClr val="F4F6F6"/>
          </a:solidFill>
          <a:ln/>
        </p:spPr>
      </p:sp>
      <p:sp>
        <p:nvSpPr>
          <p:cNvPr id="10" name="Shape 8"/>
          <p:cNvSpPr/>
          <p:nvPr/>
        </p:nvSpPr>
        <p:spPr>
          <a:xfrm>
            <a:off x="6583680" y="2221992"/>
            <a:ext cx="548640" cy="548640"/>
          </a:xfrm>
          <a:prstGeom prst="ellipse">
            <a:avLst/>
          </a:prstGeom>
          <a:solidFill>
            <a:srgbClr val="3F7286"/>
          </a:solidFill>
          <a:ln/>
        </p:spPr>
      </p:sp>
      <p:sp>
        <p:nvSpPr>
          <p:cNvPr id="11" name="Text 9"/>
          <p:cNvSpPr txBox="1"/>
          <p:nvPr/>
        </p:nvSpPr>
        <p:spPr>
          <a:xfrm>
            <a:off x="7296912" y="2258568"/>
            <a:ext cx="384048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50" b="1" spc="180" kern="0" dirty="0">
                <a:solidFill>
                  <a:srgbClr val="3F728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RESPIRATORY</a:t>
            </a:r>
            <a:endParaRPr lang="en-US" sz="1250" dirty="0"/>
          </a:p>
        </p:txBody>
      </p:sp>
      <p:sp>
        <p:nvSpPr>
          <p:cNvPr id="12" name="Text 10"/>
          <p:cNvSpPr txBox="1"/>
          <p:nvPr/>
        </p:nvSpPr>
        <p:spPr>
          <a:xfrm>
            <a:off x="6583680" y="2880360"/>
            <a:ext cx="4663440" cy="10515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900" b="1" dirty="0">
                <a:solidFill>
                  <a:srgbClr val="1A2E35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The destination: where gas is traded</a:t>
            </a:r>
            <a:endParaRPr lang="en-US" sz="1900" dirty="0"/>
          </a:p>
        </p:txBody>
      </p:sp>
      <p:sp>
        <p:nvSpPr>
          <p:cNvPr id="13" name="Text 11"/>
          <p:cNvSpPr txBox="1"/>
          <p:nvPr/>
        </p:nvSpPr>
        <p:spPr>
          <a:xfrm>
            <a:off x="6583680" y="4023360"/>
            <a:ext cx="466344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300" dirty="0">
                <a:solidFill>
                  <a:srgbClr val="46585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Respiratory bronchioles, alveolar ducts, and alveoli. Here oxygen crosses into blood and carbon dioxide crosses out. Air only does its real work once it arrives.</a:t>
            </a:r>
            <a:endParaRPr lang="en-US" sz="1300" dirty="0"/>
          </a:p>
        </p:txBody>
      </p:sp>
      <p:sp>
        <p:nvSpPr>
          <p:cNvPr id="14" name="Text 12"/>
          <p:cNvSpPr txBox="1"/>
          <p:nvPr/>
        </p:nvSpPr>
        <p:spPr>
          <a:xfrm>
            <a:off x="640080" y="5120640"/>
            <a:ext cx="1088136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650" i="1" dirty="0">
                <a:solidFill>
                  <a:srgbClr val="1A2E35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Highway first, destination last.</a:t>
            </a:r>
            <a:endParaRPr lang="en-US" sz="1650" dirty="0"/>
          </a:p>
        </p:txBody>
      </p:sp>
      <p:sp>
        <p:nvSpPr>
          <p:cNvPr id="15" name="Text 13"/>
          <p:cNvSpPr txBox="1"/>
          <p:nvPr/>
        </p:nvSpPr>
        <p:spPr>
          <a:xfrm>
            <a:off x="640080" y="6172200"/>
            <a:ext cx="27432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b="1" spc="140" kern="0" dirty="0">
                <a:solidFill>
                  <a:srgbClr val="667A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DR. GARG LEARNING</a:t>
            </a:r>
            <a:endParaRPr lang="en-US" sz="900" dirty="0"/>
          </a:p>
        </p:txBody>
      </p:sp>
      <p:sp>
        <p:nvSpPr>
          <p:cNvPr id="16" name="Text 14"/>
          <p:cNvSpPr txBox="1"/>
          <p:nvPr/>
        </p:nvSpPr>
        <p:spPr>
          <a:xfrm>
            <a:off x="6766560" y="6172200"/>
            <a:ext cx="475488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667A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The Respiratory System  ·  Chapter 22 · Topic 1  ·  4</a:t>
            </a:r>
            <a:endParaRPr lang="en-US" sz="9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640080" y="502920"/>
            <a:ext cx="1088136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400" b="1" dirty="0">
                <a:solidFill>
                  <a:srgbClr val="1A2E35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Follow one inhalation</a:t>
            </a:r>
            <a:endParaRPr lang="en-US" sz="3400" dirty="0"/>
          </a:p>
        </p:txBody>
      </p:sp>
      <p:sp>
        <p:nvSpPr>
          <p:cNvPr id="3" name="Text 1"/>
          <p:cNvSpPr txBox="1"/>
          <p:nvPr/>
        </p:nvSpPr>
        <p:spPr>
          <a:xfrm>
            <a:off x="640080" y="1261872"/>
            <a:ext cx="1088136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50" i="1" dirty="0">
                <a:solidFill>
                  <a:srgbClr val="667A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Four stops between the nostril and the air sac.</a:t>
            </a:r>
            <a:endParaRPr lang="en-US" sz="1450" dirty="0"/>
          </a:p>
        </p:txBody>
      </p:sp>
      <p:sp>
        <p:nvSpPr>
          <p:cNvPr id="4" name="Shape 2"/>
          <p:cNvSpPr/>
          <p:nvPr/>
        </p:nvSpPr>
        <p:spPr>
          <a:xfrm>
            <a:off x="640080" y="2103120"/>
            <a:ext cx="2068830" cy="1920240"/>
          </a:xfrm>
          <a:prstGeom prst="roundRect">
            <a:avLst>
              <a:gd name="adj" fmla="val 3810"/>
            </a:avLst>
          </a:prstGeom>
          <a:solidFill>
            <a:srgbClr val="F4F6F6"/>
          </a:solidFill>
          <a:ln/>
        </p:spPr>
      </p:sp>
      <p:sp>
        <p:nvSpPr>
          <p:cNvPr id="5" name="Shape 3"/>
          <p:cNvSpPr/>
          <p:nvPr/>
        </p:nvSpPr>
        <p:spPr>
          <a:xfrm>
            <a:off x="914400" y="2340864"/>
            <a:ext cx="438912" cy="438912"/>
          </a:xfrm>
          <a:prstGeom prst="ellipse">
            <a:avLst/>
          </a:prstGeom>
          <a:solidFill>
            <a:srgbClr val="A8324A"/>
          </a:solidFill>
          <a:ln/>
        </p:spPr>
      </p:sp>
      <p:sp>
        <p:nvSpPr>
          <p:cNvPr id="6" name="Text 4"/>
          <p:cNvSpPr txBox="1"/>
          <p:nvPr/>
        </p:nvSpPr>
        <p:spPr>
          <a:xfrm>
            <a:off x="914400" y="2340864"/>
            <a:ext cx="438912" cy="43891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5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</a:t>
            </a:r>
            <a:endParaRPr lang="en-US" sz="1500" dirty="0"/>
          </a:p>
        </p:txBody>
      </p:sp>
      <p:sp>
        <p:nvSpPr>
          <p:cNvPr id="7" name="Text 5"/>
          <p:cNvSpPr txBox="1"/>
          <p:nvPr/>
        </p:nvSpPr>
        <p:spPr>
          <a:xfrm>
            <a:off x="1481328" y="2359152"/>
            <a:ext cx="953262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rgbClr val="1A2E35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Nose and throat</a:t>
            </a:r>
            <a:endParaRPr lang="en-US" sz="1800" dirty="0"/>
          </a:p>
        </p:txBody>
      </p:sp>
      <p:sp>
        <p:nvSpPr>
          <p:cNvPr id="8" name="Text 6"/>
          <p:cNvSpPr txBox="1"/>
          <p:nvPr/>
        </p:nvSpPr>
        <p:spPr>
          <a:xfrm>
            <a:off x="914400" y="2971800"/>
            <a:ext cx="152019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50" dirty="0">
                <a:solidFill>
                  <a:srgbClr val="46585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Air enters the nostrils, swirls through the nasal cavity, and passes into the three-part pharynx.</a:t>
            </a:r>
            <a:endParaRPr lang="en-US" sz="1250" dirty="0"/>
          </a:p>
        </p:txBody>
      </p:sp>
      <p:sp>
        <p:nvSpPr>
          <p:cNvPr id="9" name="Shape 7"/>
          <p:cNvSpPr/>
          <p:nvPr/>
        </p:nvSpPr>
        <p:spPr>
          <a:xfrm>
            <a:off x="2960370" y="2907792"/>
            <a:ext cx="365760" cy="310896"/>
          </a:xfrm>
          <a:prstGeom prst="rightArrow">
            <a:avLst/>
          </a:prstGeom>
          <a:solidFill>
            <a:srgbClr val="A8324A"/>
          </a:solidFill>
          <a:ln/>
        </p:spPr>
      </p:sp>
      <p:sp>
        <p:nvSpPr>
          <p:cNvPr id="10" name="Shape 8"/>
          <p:cNvSpPr/>
          <p:nvPr/>
        </p:nvSpPr>
        <p:spPr>
          <a:xfrm>
            <a:off x="3577590" y="2103120"/>
            <a:ext cx="2068830" cy="1920240"/>
          </a:xfrm>
          <a:prstGeom prst="roundRect">
            <a:avLst>
              <a:gd name="adj" fmla="val 3810"/>
            </a:avLst>
          </a:prstGeom>
          <a:solidFill>
            <a:srgbClr val="F4F6F6"/>
          </a:solidFill>
          <a:ln/>
        </p:spPr>
      </p:sp>
      <p:sp>
        <p:nvSpPr>
          <p:cNvPr id="11" name="Shape 9"/>
          <p:cNvSpPr/>
          <p:nvPr/>
        </p:nvSpPr>
        <p:spPr>
          <a:xfrm>
            <a:off x="3851910" y="2340864"/>
            <a:ext cx="438912" cy="438912"/>
          </a:xfrm>
          <a:prstGeom prst="ellipse">
            <a:avLst/>
          </a:prstGeom>
          <a:solidFill>
            <a:srgbClr val="A8324A"/>
          </a:solidFill>
          <a:ln/>
        </p:spPr>
      </p:sp>
      <p:sp>
        <p:nvSpPr>
          <p:cNvPr id="12" name="Text 10"/>
          <p:cNvSpPr txBox="1"/>
          <p:nvPr/>
        </p:nvSpPr>
        <p:spPr>
          <a:xfrm>
            <a:off x="3851910" y="2340864"/>
            <a:ext cx="438912" cy="43891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5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endParaRPr lang="en-US" sz="1500" dirty="0"/>
          </a:p>
        </p:txBody>
      </p:sp>
      <p:sp>
        <p:nvSpPr>
          <p:cNvPr id="13" name="Text 11"/>
          <p:cNvSpPr txBox="1"/>
          <p:nvPr/>
        </p:nvSpPr>
        <p:spPr>
          <a:xfrm>
            <a:off x="4418838" y="2359152"/>
            <a:ext cx="953262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rgbClr val="1A2E35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Larynx</a:t>
            </a:r>
            <a:endParaRPr lang="en-US" sz="1800" dirty="0"/>
          </a:p>
        </p:txBody>
      </p:sp>
      <p:sp>
        <p:nvSpPr>
          <p:cNvPr id="14" name="Text 12"/>
          <p:cNvSpPr txBox="1"/>
          <p:nvPr/>
        </p:nvSpPr>
        <p:spPr>
          <a:xfrm>
            <a:off x="3851910" y="2971800"/>
            <a:ext cx="152019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50" dirty="0">
                <a:solidFill>
                  <a:srgbClr val="46585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The voice box. The epiglottis flips down while you swallow so food goes to the esophagus.</a:t>
            </a:r>
            <a:endParaRPr lang="en-US" sz="1250" dirty="0"/>
          </a:p>
        </p:txBody>
      </p:sp>
      <p:sp>
        <p:nvSpPr>
          <p:cNvPr id="15" name="Shape 13"/>
          <p:cNvSpPr/>
          <p:nvPr/>
        </p:nvSpPr>
        <p:spPr>
          <a:xfrm>
            <a:off x="5897880" y="2907792"/>
            <a:ext cx="365760" cy="310896"/>
          </a:xfrm>
          <a:prstGeom prst="rightArrow">
            <a:avLst/>
          </a:prstGeom>
          <a:solidFill>
            <a:srgbClr val="A8324A"/>
          </a:solidFill>
          <a:ln/>
        </p:spPr>
      </p:sp>
      <p:sp>
        <p:nvSpPr>
          <p:cNvPr id="16" name="Shape 14"/>
          <p:cNvSpPr/>
          <p:nvPr/>
        </p:nvSpPr>
        <p:spPr>
          <a:xfrm>
            <a:off x="6515100" y="2103120"/>
            <a:ext cx="2068830" cy="1920240"/>
          </a:xfrm>
          <a:prstGeom prst="roundRect">
            <a:avLst>
              <a:gd name="adj" fmla="val 3810"/>
            </a:avLst>
          </a:prstGeom>
          <a:solidFill>
            <a:srgbClr val="F4F6F6"/>
          </a:solidFill>
          <a:ln/>
        </p:spPr>
      </p:sp>
      <p:sp>
        <p:nvSpPr>
          <p:cNvPr id="17" name="Shape 15"/>
          <p:cNvSpPr/>
          <p:nvPr/>
        </p:nvSpPr>
        <p:spPr>
          <a:xfrm>
            <a:off x="6789420" y="2340864"/>
            <a:ext cx="438912" cy="438912"/>
          </a:xfrm>
          <a:prstGeom prst="ellipse">
            <a:avLst/>
          </a:prstGeom>
          <a:solidFill>
            <a:srgbClr val="A8324A"/>
          </a:solidFill>
          <a:ln/>
        </p:spPr>
      </p:sp>
      <p:sp>
        <p:nvSpPr>
          <p:cNvPr id="18" name="Text 16"/>
          <p:cNvSpPr txBox="1"/>
          <p:nvPr/>
        </p:nvSpPr>
        <p:spPr>
          <a:xfrm>
            <a:off x="6789420" y="2340864"/>
            <a:ext cx="438912" cy="43891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5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</a:t>
            </a:r>
            <a:endParaRPr lang="en-US" sz="1500" dirty="0"/>
          </a:p>
        </p:txBody>
      </p:sp>
      <p:sp>
        <p:nvSpPr>
          <p:cNvPr id="19" name="Text 17"/>
          <p:cNvSpPr txBox="1"/>
          <p:nvPr/>
        </p:nvSpPr>
        <p:spPr>
          <a:xfrm>
            <a:off x="7356348" y="2359152"/>
            <a:ext cx="953262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rgbClr val="1A2E35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Trachea</a:t>
            </a:r>
            <a:endParaRPr lang="en-US" sz="1800" dirty="0"/>
          </a:p>
        </p:txBody>
      </p:sp>
      <p:sp>
        <p:nvSpPr>
          <p:cNvPr id="20" name="Text 18"/>
          <p:cNvSpPr txBox="1"/>
          <p:nvPr/>
        </p:nvSpPr>
        <p:spPr>
          <a:xfrm>
            <a:off x="6789420" y="2971800"/>
            <a:ext cx="152019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50" dirty="0">
                <a:solidFill>
                  <a:srgbClr val="46585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The windpipe, held permanently open by C-shaped rings of cartilage, then forking in two.</a:t>
            </a:r>
            <a:endParaRPr lang="en-US" sz="1250" dirty="0"/>
          </a:p>
        </p:txBody>
      </p:sp>
      <p:sp>
        <p:nvSpPr>
          <p:cNvPr id="21" name="Shape 19"/>
          <p:cNvSpPr/>
          <p:nvPr/>
        </p:nvSpPr>
        <p:spPr>
          <a:xfrm>
            <a:off x="8835390" y="2907792"/>
            <a:ext cx="365760" cy="310896"/>
          </a:xfrm>
          <a:prstGeom prst="rightArrow">
            <a:avLst/>
          </a:prstGeom>
          <a:solidFill>
            <a:srgbClr val="A8324A"/>
          </a:solidFill>
          <a:ln/>
        </p:spPr>
      </p:sp>
      <p:sp>
        <p:nvSpPr>
          <p:cNvPr id="22" name="Shape 20"/>
          <p:cNvSpPr/>
          <p:nvPr/>
        </p:nvSpPr>
        <p:spPr>
          <a:xfrm>
            <a:off x="9452610" y="2103120"/>
            <a:ext cx="2068830" cy="1920240"/>
          </a:xfrm>
          <a:prstGeom prst="roundRect">
            <a:avLst>
              <a:gd name="adj" fmla="val 3810"/>
            </a:avLst>
          </a:prstGeom>
          <a:solidFill>
            <a:srgbClr val="F4F6F6"/>
          </a:solidFill>
          <a:ln/>
        </p:spPr>
      </p:sp>
      <p:sp>
        <p:nvSpPr>
          <p:cNvPr id="23" name="Shape 21"/>
          <p:cNvSpPr/>
          <p:nvPr/>
        </p:nvSpPr>
        <p:spPr>
          <a:xfrm>
            <a:off x="9726930" y="2340864"/>
            <a:ext cx="438912" cy="438912"/>
          </a:xfrm>
          <a:prstGeom prst="ellipse">
            <a:avLst/>
          </a:prstGeom>
          <a:solidFill>
            <a:srgbClr val="A8324A"/>
          </a:solidFill>
          <a:ln/>
        </p:spPr>
      </p:sp>
      <p:sp>
        <p:nvSpPr>
          <p:cNvPr id="24" name="Text 22"/>
          <p:cNvSpPr txBox="1"/>
          <p:nvPr/>
        </p:nvSpPr>
        <p:spPr>
          <a:xfrm>
            <a:off x="9726930" y="2340864"/>
            <a:ext cx="438912" cy="43891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5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</a:t>
            </a:r>
            <a:endParaRPr lang="en-US" sz="1500" dirty="0"/>
          </a:p>
        </p:txBody>
      </p:sp>
      <p:sp>
        <p:nvSpPr>
          <p:cNvPr id="25" name="Text 23"/>
          <p:cNvSpPr txBox="1"/>
          <p:nvPr/>
        </p:nvSpPr>
        <p:spPr>
          <a:xfrm>
            <a:off x="10293858" y="2359152"/>
            <a:ext cx="953262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rgbClr val="1A2E35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Bronchial tree</a:t>
            </a:r>
            <a:endParaRPr lang="en-US" sz="1800" dirty="0"/>
          </a:p>
        </p:txBody>
      </p:sp>
      <p:sp>
        <p:nvSpPr>
          <p:cNvPr id="26" name="Text 24"/>
          <p:cNvSpPr txBox="1"/>
          <p:nvPr/>
        </p:nvSpPr>
        <p:spPr>
          <a:xfrm>
            <a:off x="9726930" y="2971800"/>
            <a:ext cx="152019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50" dirty="0">
                <a:solidFill>
                  <a:srgbClr val="46585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Primary bronchi branch again and again into bronchioles, ending in clusters of alveoli.</a:t>
            </a:r>
            <a:endParaRPr lang="en-US" sz="1250" dirty="0"/>
          </a:p>
        </p:txBody>
      </p:sp>
      <p:sp>
        <p:nvSpPr>
          <p:cNvPr id="27" name="Shape 25"/>
          <p:cNvSpPr/>
          <p:nvPr/>
        </p:nvSpPr>
        <p:spPr>
          <a:xfrm>
            <a:off x="640080" y="4389120"/>
            <a:ext cx="10881360" cy="868680"/>
          </a:xfrm>
          <a:prstGeom prst="roundRect">
            <a:avLst>
              <a:gd name="adj" fmla="val 8421"/>
            </a:avLst>
          </a:prstGeom>
          <a:solidFill>
            <a:srgbClr val="1A2E35"/>
          </a:solidFill>
          <a:ln/>
        </p:spPr>
      </p:sp>
      <p:sp>
        <p:nvSpPr>
          <p:cNvPr id="28" name="Text 26"/>
          <p:cNvSpPr txBox="1"/>
          <p:nvPr/>
        </p:nvSpPr>
        <p:spPr>
          <a:xfrm>
            <a:off x="960120" y="4389120"/>
            <a:ext cx="10241280" cy="8686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Nose to alveoli. </a:t>
            </a:r>
            <a:pPr indent="0" marL="0">
              <a:buNone/>
            </a:pPr>
            <a:r>
              <a:rPr lang="en-US" sz="1400" dirty="0">
                <a:solidFill>
                  <a:srgbClr val="EDE8D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Six names in order — nose, pharynx, larynx, trachea, bronchi, bronchioles — and then the air sacs.</a:t>
            </a:r>
            <a:endParaRPr lang="en-US" sz="1400" dirty="0"/>
          </a:p>
        </p:txBody>
      </p:sp>
      <p:sp>
        <p:nvSpPr>
          <p:cNvPr id="29" name="Text 27"/>
          <p:cNvSpPr txBox="1"/>
          <p:nvPr/>
        </p:nvSpPr>
        <p:spPr>
          <a:xfrm>
            <a:off x="640080" y="6172200"/>
            <a:ext cx="27432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b="1" spc="140" kern="0" dirty="0">
                <a:solidFill>
                  <a:srgbClr val="667A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DR. GARG LEARNING</a:t>
            </a:r>
            <a:endParaRPr lang="en-US" sz="900" dirty="0"/>
          </a:p>
        </p:txBody>
      </p:sp>
      <p:sp>
        <p:nvSpPr>
          <p:cNvPr id="30" name="Text 28"/>
          <p:cNvSpPr txBox="1"/>
          <p:nvPr/>
        </p:nvSpPr>
        <p:spPr>
          <a:xfrm>
            <a:off x="6766560" y="6172200"/>
            <a:ext cx="475488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667A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The Respiratory System  ·  Chapter 22 · Topic 1  ·  5</a:t>
            </a:r>
            <a:endParaRPr lang="en-US" sz="9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640080" y="502920"/>
            <a:ext cx="1088136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400" b="1" dirty="0">
                <a:solidFill>
                  <a:srgbClr val="1A2E35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Upper tract or lower</a:t>
            </a:r>
            <a:endParaRPr lang="en-US" sz="3400" dirty="0"/>
          </a:p>
        </p:txBody>
      </p:sp>
      <p:sp>
        <p:nvSpPr>
          <p:cNvPr id="3" name="Text 1"/>
          <p:cNvSpPr txBox="1"/>
          <p:nvPr/>
        </p:nvSpPr>
        <p:spPr>
          <a:xfrm>
            <a:off x="640080" y="1261872"/>
            <a:ext cx="1088136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50" i="1" dirty="0">
                <a:solidFill>
                  <a:srgbClr val="667A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Clinicians split the same tube a second way, by location.</a:t>
            </a:r>
            <a:endParaRPr lang="en-US" sz="1450" dirty="0"/>
          </a:p>
        </p:txBody>
      </p:sp>
      <p:graphicFrame>
        <p:nvGraphicFramePr>
          <p:cNvPr id="7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640080" y="1965960"/>
          <a:ext cx="10881360" cy="914400"/>
        </p:xfrm>
        <a:graphic>
          <a:graphicData uri="http://schemas.openxmlformats.org/drawingml/2006/table">
            <a:tbl>
              <a:tblPr/>
              <a:tblGrid>
                <a:gridCol w="3017520"/>
                <a:gridCol w="2194560"/>
                <a:gridCol w="5669280"/>
              </a:tblGrid>
              <a:tr h="420624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5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Structure</a:t>
                      </a:r>
                      <a:endParaRPr lang="en-US" sz="12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27000" marR="127000" marT="127000" marB="127000" anchor="ctr">
                    <a:lnL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A2E35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5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Tract</a:t>
                      </a:r>
                      <a:endParaRPr lang="en-US" sz="12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27000" marR="127000" marT="127000" marB="127000" anchor="ctr">
                    <a:lnL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A2E35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5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Why it matters</a:t>
                      </a:r>
                      <a:endParaRPr lang="en-US" sz="12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27000" marR="127000" marT="127000" marB="127000" anchor="ctr">
                    <a:lnL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A2E35"/>
                    </a:solidFill>
                  </a:tcPr>
                </a:tc>
              </a:tr>
              <a:tr h="420624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50" dirty="0">
                          <a:solidFill>
                            <a:srgbClr val="1A2E35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Nose, nasal cavity</a:t>
                      </a:r>
                      <a:endParaRPr lang="en-US" sz="12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27000" marR="127000" marT="127000" marB="127000" anchor="ctr">
                    <a:lnL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50" dirty="0">
                          <a:solidFill>
                            <a:srgbClr val="1A2E35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Upper</a:t>
                      </a:r>
                      <a:endParaRPr lang="en-US" sz="12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27000" marR="127000" marT="127000" marB="127000" anchor="ctr">
                    <a:lnL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50" dirty="0">
                          <a:solidFill>
                            <a:srgbClr val="1A2E35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Warms, humidifies, filters the air</a:t>
                      </a:r>
                      <a:endParaRPr lang="en-US" sz="12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27000" marR="127000" marT="127000" marB="127000" anchor="ctr">
                    <a:lnL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20624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50" dirty="0">
                          <a:solidFill>
                            <a:srgbClr val="1A2E35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Sinuses, pharynx</a:t>
                      </a:r>
                      <a:endParaRPr lang="en-US" sz="12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27000" marR="127000" marT="127000" marB="127000" anchor="ctr">
                    <a:lnL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50" dirty="0">
                          <a:solidFill>
                            <a:srgbClr val="1A2E35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Upper</a:t>
                      </a:r>
                      <a:endParaRPr lang="en-US" sz="12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27000" marR="127000" marT="127000" marB="127000" anchor="ctr">
                    <a:lnL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50" dirty="0">
                          <a:solidFill>
                            <a:srgbClr val="1A2E35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Where a head cold settles in</a:t>
                      </a:r>
                      <a:endParaRPr lang="en-US" sz="12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27000" marR="127000" marT="127000" marB="127000" anchor="ctr">
                    <a:lnL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20624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50" dirty="0">
                          <a:solidFill>
                            <a:srgbClr val="1A2E35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Larynx</a:t>
                      </a:r>
                      <a:endParaRPr lang="en-US" sz="12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27000" marR="127000" marT="127000" marB="127000" anchor="ctr">
                    <a:lnL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50" dirty="0">
                          <a:solidFill>
                            <a:srgbClr val="1A2E35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Lower</a:t>
                      </a:r>
                      <a:endParaRPr lang="en-US" sz="12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27000" marR="127000" marT="127000" marB="127000" anchor="ctr">
                    <a:lnL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50" dirty="0">
                          <a:solidFill>
                            <a:srgbClr val="1A2E35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The dividing line; makes your voice</a:t>
                      </a:r>
                      <a:endParaRPr lang="en-US" sz="12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27000" marR="127000" marT="127000" marB="127000" anchor="ctr">
                    <a:lnL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20624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50" dirty="0">
                          <a:solidFill>
                            <a:srgbClr val="1A2E35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Trachea, bronchi</a:t>
                      </a:r>
                      <a:endParaRPr lang="en-US" sz="12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27000" marR="127000" marT="127000" marB="127000" anchor="ctr">
                    <a:lnL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50" dirty="0">
                          <a:solidFill>
                            <a:srgbClr val="1A2E35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Lower</a:t>
                      </a:r>
                      <a:endParaRPr lang="en-US" sz="12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27000" marR="127000" marT="127000" marB="127000" anchor="ctr">
                    <a:lnL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50" dirty="0">
                          <a:solidFill>
                            <a:srgbClr val="1A2E35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The airway down into each lung</a:t>
                      </a:r>
                      <a:endParaRPr lang="en-US" sz="12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27000" marR="127000" marT="127000" marB="127000" anchor="ctr">
                    <a:lnL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20624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50" dirty="0">
                          <a:solidFill>
                            <a:srgbClr val="1A2E35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Lungs and alveoli</a:t>
                      </a:r>
                      <a:endParaRPr lang="en-US" sz="12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27000" marR="127000" marT="127000" marB="127000" anchor="ctr">
                    <a:lnL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50" dirty="0">
                          <a:solidFill>
                            <a:srgbClr val="1A2E35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Lower</a:t>
                      </a:r>
                      <a:endParaRPr lang="en-US" sz="12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27000" marR="127000" marT="127000" marB="127000" anchor="ctr">
                    <a:lnL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50" dirty="0">
                          <a:solidFill>
                            <a:srgbClr val="1A2E35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Bronchitis and pneumonia live here</a:t>
                      </a:r>
                      <a:endParaRPr lang="en-US" sz="12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27000" marR="127000" marT="127000" marB="127000" anchor="ctr">
                    <a:lnL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sp>
        <p:nvSpPr>
          <p:cNvPr id="5" name="Text 2"/>
          <p:cNvSpPr txBox="1"/>
          <p:nvPr/>
        </p:nvSpPr>
        <p:spPr>
          <a:xfrm>
            <a:off x="640080" y="6172200"/>
            <a:ext cx="27432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b="1" spc="140" kern="0" dirty="0">
                <a:solidFill>
                  <a:srgbClr val="667A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DR. GARG LEARNING</a:t>
            </a:r>
            <a:endParaRPr lang="en-US" sz="900" dirty="0"/>
          </a:p>
        </p:txBody>
      </p:sp>
      <p:sp>
        <p:nvSpPr>
          <p:cNvPr id="6" name="Text 3"/>
          <p:cNvSpPr txBox="1"/>
          <p:nvPr/>
        </p:nvSpPr>
        <p:spPr>
          <a:xfrm>
            <a:off x="6766560" y="6172200"/>
            <a:ext cx="475488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667A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The Respiratory System  ·  Chapter 22 · Topic 1  ·  6</a:t>
            </a:r>
            <a:endParaRPr lang="en-US" sz="9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640080" y="502920"/>
            <a:ext cx="1088136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400" b="1" dirty="0">
                <a:solidFill>
                  <a:srgbClr val="1A2E35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The dividing line</a:t>
            </a:r>
            <a:endParaRPr lang="en-US" sz="3400" dirty="0"/>
          </a:p>
        </p:txBody>
      </p:sp>
      <p:sp>
        <p:nvSpPr>
          <p:cNvPr id="3" name="Text 1"/>
          <p:cNvSpPr txBox="1"/>
          <p:nvPr/>
        </p:nvSpPr>
        <p:spPr>
          <a:xfrm>
            <a:off x="640080" y="1261872"/>
            <a:ext cx="1088136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50" i="1" dirty="0">
                <a:solidFill>
                  <a:srgbClr val="667A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Two zones by function, and two tracts by location.</a:t>
            </a:r>
            <a:endParaRPr lang="en-US" sz="1450" dirty="0"/>
          </a:p>
        </p:txBody>
      </p:sp>
      <p:sp>
        <p:nvSpPr>
          <p:cNvPr id="4" name="Text 2"/>
          <p:cNvSpPr txBox="1"/>
          <p:nvPr/>
        </p:nvSpPr>
        <p:spPr>
          <a:xfrm>
            <a:off x="640080" y="1874520"/>
            <a:ext cx="2834640" cy="1554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8800" b="1" dirty="0">
                <a:solidFill>
                  <a:srgbClr val="A8324A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2</a:t>
            </a:r>
            <a:endParaRPr lang="en-US" sz="8800" dirty="0"/>
          </a:p>
        </p:txBody>
      </p:sp>
      <p:sp>
        <p:nvSpPr>
          <p:cNvPr id="5" name="Text 3"/>
          <p:cNvSpPr txBox="1"/>
          <p:nvPr/>
        </p:nvSpPr>
        <p:spPr>
          <a:xfrm>
            <a:off x="640080" y="3474720"/>
            <a:ext cx="2743200" cy="2011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300" dirty="0">
                <a:solidFill>
                  <a:srgbClr val="46585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functional zones split the airway. The conducting zone — nose down to the bronchioles — moves and conditions air but never trades any. The respiratory zone — respiratory bronchioles, alveolar ducts, alveoli — is where the trade happens.</a:t>
            </a:r>
            <a:endParaRPr lang="en-US" sz="1300" dirty="0"/>
          </a:p>
        </p:txBody>
      </p:sp>
      <p:sp>
        <p:nvSpPr>
          <p:cNvPr id="6" name="Shape 4"/>
          <p:cNvSpPr/>
          <p:nvPr/>
        </p:nvSpPr>
        <p:spPr>
          <a:xfrm>
            <a:off x="3977640" y="1874520"/>
            <a:ext cx="2423160" cy="713232"/>
          </a:xfrm>
          <a:prstGeom prst="roundRect">
            <a:avLst>
              <a:gd name="adj" fmla="val 7692"/>
            </a:avLst>
          </a:prstGeom>
          <a:solidFill>
            <a:srgbClr val="F4F6F6"/>
          </a:solidFill>
          <a:ln/>
        </p:spPr>
      </p:sp>
      <p:sp>
        <p:nvSpPr>
          <p:cNvPr id="7" name="Text 5"/>
          <p:cNvSpPr txBox="1"/>
          <p:nvPr/>
        </p:nvSpPr>
        <p:spPr>
          <a:xfrm>
            <a:off x="4251960" y="1874520"/>
            <a:ext cx="1874520" cy="7132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1A2E3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Conducting: moves air</a:t>
            </a:r>
            <a:endParaRPr lang="en-US" sz="1300" dirty="0"/>
          </a:p>
        </p:txBody>
      </p:sp>
      <p:sp>
        <p:nvSpPr>
          <p:cNvPr id="8" name="Shape 6"/>
          <p:cNvSpPr/>
          <p:nvPr/>
        </p:nvSpPr>
        <p:spPr>
          <a:xfrm>
            <a:off x="6537960" y="1874520"/>
            <a:ext cx="2423160" cy="713232"/>
          </a:xfrm>
          <a:prstGeom prst="roundRect">
            <a:avLst>
              <a:gd name="adj" fmla="val 7692"/>
            </a:avLst>
          </a:prstGeom>
          <a:solidFill>
            <a:srgbClr val="F4F6F6"/>
          </a:solidFill>
          <a:ln/>
        </p:spPr>
      </p:sp>
      <p:sp>
        <p:nvSpPr>
          <p:cNvPr id="9" name="Text 7"/>
          <p:cNvSpPr txBox="1"/>
          <p:nvPr/>
        </p:nvSpPr>
        <p:spPr>
          <a:xfrm>
            <a:off x="6812280" y="1874520"/>
            <a:ext cx="1874520" cy="7132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1A2E3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Respiratory: trades gas</a:t>
            </a:r>
            <a:endParaRPr lang="en-US" sz="1300" dirty="0"/>
          </a:p>
        </p:txBody>
      </p:sp>
      <p:sp>
        <p:nvSpPr>
          <p:cNvPr id="10" name="Shape 8"/>
          <p:cNvSpPr/>
          <p:nvPr/>
        </p:nvSpPr>
        <p:spPr>
          <a:xfrm>
            <a:off x="9098280" y="1874520"/>
            <a:ext cx="2423160" cy="713232"/>
          </a:xfrm>
          <a:prstGeom prst="roundRect">
            <a:avLst>
              <a:gd name="adj" fmla="val 7692"/>
            </a:avLst>
          </a:prstGeom>
          <a:solidFill>
            <a:srgbClr val="F4F6F6"/>
          </a:solidFill>
          <a:ln/>
        </p:spPr>
      </p:sp>
      <p:sp>
        <p:nvSpPr>
          <p:cNvPr id="11" name="Text 9"/>
          <p:cNvSpPr txBox="1"/>
          <p:nvPr/>
        </p:nvSpPr>
        <p:spPr>
          <a:xfrm>
            <a:off x="9372600" y="1874520"/>
            <a:ext cx="1874520" cy="7132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1A2E3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Upper: above the larynx</a:t>
            </a:r>
            <a:endParaRPr lang="en-US" sz="1300" dirty="0"/>
          </a:p>
        </p:txBody>
      </p:sp>
      <p:sp>
        <p:nvSpPr>
          <p:cNvPr id="12" name="Shape 10"/>
          <p:cNvSpPr/>
          <p:nvPr/>
        </p:nvSpPr>
        <p:spPr>
          <a:xfrm>
            <a:off x="3977640" y="2743200"/>
            <a:ext cx="2423160" cy="713232"/>
          </a:xfrm>
          <a:prstGeom prst="roundRect">
            <a:avLst>
              <a:gd name="adj" fmla="val 7692"/>
            </a:avLst>
          </a:prstGeom>
          <a:solidFill>
            <a:srgbClr val="F4F6F6"/>
          </a:solidFill>
          <a:ln/>
        </p:spPr>
      </p:sp>
      <p:sp>
        <p:nvSpPr>
          <p:cNvPr id="13" name="Text 11"/>
          <p:cNvSpPr txBox="1"/>
          <p:nvPr/>
        </p:nvSpPr>
        <p:spPr>
          <a:xfrm>
            <a:off x="4251960" y="2743200"/>
            <a:ext cx="1874520" cy="7132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1A2E3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Lower: larynx and below</a:t>
            </a:r>
            <a:endParaRPr lang="en-US" sz="1300" dirty="0"/>
          </a:p>
        </p:txBody>
      </p:sp>
      <p:sp>
        <p:nvSpPr>
          <p:cNvPr id="14" name="Shape 12"/>
          <p:cNvSpPr/>
          <p:nvPr/>
        </p:nvSpPr>
        <p:spPr>
          <a:xfrm>
            <a:off x="6537960" y="2743200"/>
            <a:ext cx="2423160" cy="713232"/>
          </a:xfrm>
          <a:prstGeom prst="roundRect">
            <a:avLst>
              <a:gd name="adj" fmla="val 7692"/>
            </a:avLst>
          </a:prstGeom>
          <a:solidFill>
            <a:srgbClr val="F4F6F6"/>
          </a:solidFill>
          <a:ln/>
        </p:spPr>
      </p:sp>
      <p:sp>
        <p:nvSpPr>
          <p:cNvPr id="15" name="Text 13"/>
          <p:cNvSpPr txBox="1"/>
          <p:nvPr/>
        </p:nvSpPr>
        <p:spPr>
          <a:xfrm>
            <a:off x="6812280" y="2743200"/>
            <a:ext cx="1874520" cy="7132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1A2E3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 cold: upper tract</a:t>
            </a:r>
            <a:endParaRPr lang="en-US" sz="1300" dirty="0"/>
          </a:p>
        </p:txBody>
      </p:sp>
      <p:sp>
        <p:nvSpPr>
          <p:cNvPr id="16" name="Shape 14"/>
          <p:cNvSpPr/>
          <p:nvPr/>
        </p:nvSpPr>
        <p:spPr>
          <a:xfrm>
            <a:off x="9098280" y="2743200"/>
            <a:ext cx="2423160" cy="713232"/>
          </a:xfrm>
          <a:prstGeom prst="roundRect">
            <a:avLst>
              <a:gd name="adj" fmla="val 7692"/>
            </a:avLst>
          </a:prstGeom>
          <a:solidFill>
            <a:srgbClr val="F4F6F6"/>
          </a:solidFill>
          <a:ln/>
        </p:spPr>
      </p:sp>
      <p:sp>
        <p:nvSpPr>
          <p:cNvPr id="17" name="Text 15"/>
          <p:cNvSpPr txBox="1"/>
          <p:nvPr/>
        </p:nvSpPr>
        <p:spPr>
          <a:xfrm>
            <a:off x="9372600" y="2743200"/>
            <a:ext cx="1874520" cy="7132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1A2E3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Pneumonia: lower tract</a:t>
            </a:r>
            <a:endParaRPr lang="en-US" sz="1300" dirty="0"/>
          </a:p>
        </p:txBody>
      </p:sp>
      <p:sp>
        <p:nvSpPr>
          <p:cNvPr id="18" name="Text 16"/>
          <p:cNvSpPr txBox="1"/>
          <p:nvPr/>
        </p:nvSpPr>
        <p:spPr>
          <a:xfrm>
            <a:off x="640080" y="6172200"/>
            <a:ext cx="27432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b="1" spc="140" kern="0" dirty="0">
                <a:solidFill>
                  <a:srgbClr val="667A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DR. GARG LEARNING</a:t>
            </a:r>
            <a:endParaRPr lang="en-US" sz="900" dirty="0"/>
          </a:p>
        </p:txBody>
      </p:sp>
      <p:sp>
        <p:nvSpPr>
          <p:cNvPr id="19" name="Text 17"/>
          <p:cNvSpPr txBox="1"/>
          <p:nvPr/>
        </p:nvSpPr>
        <p:spPr>
          <a:xfrm>
            <a:off x="6766560" y="6172200"/>
            <a:ext cx="475488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667A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The Respiratory System  ·  Chapter 22 · Topic 1  ·  7</a:t>
            </a:r>
            <a:endParaRPr lang="en-US" sz="9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640080" y="502920"/>
            <a:ext cx="1088136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400" b="1" dirty="0">
                <a:solidFill>
                  <a:srgbClr val="1A2E35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Zone against zone</a:t>
            </a:r>
            <a:endParaRPr lang="en-US" sz="3400" dirty="0"/>
          </a:p>
        </p:txBody>
      </p:sp>
      <p:sp>
        <p:nvSpPr>
          <p:cNvPr id="3" name="Text 1"/>
          <p:cNvSpPr txBox="1"/>
          <p:nvPr/>
        </p:nvSpPr>
        <p:spPr>
          <a:xfrm>
            <a:off x="640080" y="1261872"/>
            <a:ext cx="1088136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50" i="1" dirty="0">
                <a:solidFill>
                  <a:srgbClr val="667A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Five contrasts that settle most questions in this topic.</a:t>
            </a:r>
            <a:endParaRPr lang="en-US" sz="1450" dirty="0"/>
          </a:p>
        </p:txBody>
      </p:sp>
      <p:sp>
        <p:nvSpPr>
          <p:cNvPr id="4" name="Shape 2"/>
          <p:cNvSpPr/>
          <p:nvPr/>
        </p:nvSpPr>
        <p:spPr>
          <a:xfrm>
            <a:off x="640080" y="1965960"/>
            <a:ext cx="3200400" cy="3200400"/>
          </a:xfrm>
          <a:prstGeom prst="roundRect">
            <a:avLst>
              <a:gd name="adj" fmla="val 2286"/>
            </a:avLst>
          </a:prstGeom>
          <a:solidFill>
            <a:srgbClr val="1A2E35"/>
          </a:solidFill>
          <a:ln/>
        </p:spPr>
      </p:sp>
      <p:sp>
        <p:nvSpPr>
          <p:cNvPr id="5" name="Text 3"/>
          <p:cNvSpPr txBox="1"/>
          <p:nvPr/>
        </p:nvSpPr>
        <p:spPr>
          <a:xfrm>
            <a:off x="914400" y="2203704"/>
            <a:ext cx="265176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8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One question first</a:t>
            </a:r>
            <a:endParaRPr lang="en-US" sz="1800" dirty="0"/>
          </a:p>
        </p:txBody>
      </p:sp>
      <p:sp>
        <p:nvSpPr>
          <p:cNvPr id="6" name="Text 4"/>
          <p:cNvSpPr txBox="1"/>
          <p:nvPr/>
        </p:nvSpPr>
        <p:spPr>
          <a:xfrm>
            <a:off x="914400" y="2898648"/>
            <a:ext cx="2651760" cy="205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50" dirty="0">
                <a:solidFill>
                  <a:srgbClr val="EDE8D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Ask whether gas can cross the wall where you are standing.</a:t>
            </a:r>
            <a:endParaRPr lang="en-US" sz="1250" dirty="0"/>
          </a:p>
          <a:p>
            <a:pPr indent="0" marL="0">
              <a:buNone/>
            </a:pPr>
            <a:endParaRPr lang="en-US" sz="1250" dirty="0"/>
          </a:p>
          <a:p>
            <a:pPr indent="0" marL="0">
              <a:buNone/>
            </a:pPr>
            <a:r>
              <a:rPr lang="en-US" sz="1250" dirty="0">
                <a:solidFill>
                  <a:srgbClr val="EDE8D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If it cannot, you are still in the conducting zone.</a:t>
            </a:r>
            <a:endParaRPr lang="en-US" sz="1250" dirty="0"/>
          </a:p>
        </p:txBody>
      </p:sp>
      <p:sp>
        <p:nvSpPr>
          <p:cNvPr id="7" name="Text 5"/>
          <p:cNvSpPr txBox="1"/>
          <p:nvPr/>
        </p:nvSpPr>
        <p:spPr>
          <a:xfrm>
            <a:off x="4069080" y="1965960"/>
            <a:ext cx="237744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500" b="1" dirty="0">
                <a:solidFill>
                  <a:srgbClr val="A832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Conducting zone</a:t>
            </a:r>
            <a:endParaRPr lang="en-US" sz="1500" dirty="0"/>
          </a:p>
        </p:txBody>
      </p:sp>
      <p:sp>
        <p:nvSpPr>
          <p:cNvPr id="8" name="Text 6"/>
          <p:cNvSpPr txBox="1"/>
          <p:nvPr/>
        </p:nvSpPr>
        <p:spPr>
          <a:xfrm>
            <a:off x="6537960" y="1965960"/>
            <a:ext cx="45720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400" dirty="0">
                <a:solidFill>
                  <a:srgbClr val="667A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↔</a:t>
            </a:r>
            <a:endParaRPr lang="en-US" sz="1400" dirty="0"/>
          </a:p>
        </p:txBody>
      </p:sp>
      <p:sp>
        <p:nvSpPr>
          <p:cNvPr id="9" name="Text 7"/>
          <p:cNvSpPr txBox="1"/>
          <p:nvPr/>
        </p:nvSpPr>
        <p:spPr>
          <a:xfrm>
            <a:off x="7086600" y="1965960"/>
            <a:ext cx="237744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3F728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Respiratory zone</a:t>
            </a:r>
            <a:endParaRPr lang="en-US" sz="1500" dirty="0"/>
          </a:p>
        </p:txBody>
      </p:sp>
      <p:sp>
        <p:nvSpPr>
          <p:cNvPr id="10" name="Text 8"/>
          <p:cNvSpPr txBox="1"/>
          <p:nvPr/>
        </p:nvSpPr>
        <p:spPr>
          <a:xfrm>
            <a:off x="9555480" y="1965960"/>
            <a:ext cx="251460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50" i="1" dirty="0">
                <a:solidFill>
                  <a:srgbClr val="46585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moves / trades</a:t>
            </a:r>
            <a:endParaRPr lang="en-US" sz="1150" dirty="0"/>
          </a:p>
        </p:txBody>
      </p:sp>
      <p:sp>
        <p:nvSpPr>
          <p:cNvPr id="11" name="Text 9"/>
          <p:cNvSpPr txBox="1"/>
          <p:nvPr/>
        </p:nvSpPr>
        <p:spPr>
          <a:xfrm>
            <a:off x="4069080" y="2606040"/>
            <a:ext cx="237744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500" b="1" dirty="0">
                <a:solidFill>
                  <a:srgbClr val="A832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Highway</a:t>
            </a:r>
            <a:endParaRPr lang="en-US" sz="1500" dirty="0"/>
          </a:p>
        </p:txBody>
      </p:sp>
      <p:sp>
        <p:nvSpPr>
          <p:cNvPr id="12" name="Text 10"/>
          <p:cNvSpPr txBox="1"/>
          <p:nvPr/>
        </p:nvSpPr>
        <p:spPr>
          <a:xfrm>
            <a:off x="6537960" y="2606040"/>
            <a:ext cx="45720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400" dirty="0">
                <a:solidFill>
                  <a:srgbClr val="667A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↔</a:t>
            </a:r>
            <a:endParaRPr lang="en-US" sz="1400" dirty="0"/>
          </a:p>
        </p:txBody>
      </p:sp>
      <p:sp>
        <p:nvSpPr>
          <p:cNvPr id="13" name="Text 11"/>
          <p:cNvSpPr txBox="1"/>
          <p:nvPr/>
        </p:nvSpPr>
        <p:spPr>
          <a:xfrm>
            <a:off x="7086600" y="2606040"/>
            <a:ext cx="237744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3F728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Destination</a:t>
            </a:r>
            <a:endParaRPr lang="en-US" sz="1500" dirty="0"/>
          </a:p>
        </p:txBody>
      </p:sp>
      <p:sp>
        <p:nvSpPr>
          <p:cNvPr id="14" name="Text 12"/>
          <p:cNvSpPr txBox="1"/>
          <p:nvPr/>
        </p:nvSpPr>
        <p:spPr>
          <a:xfrm>
            <a:off x="9555480" y="2606040"/>
            <a:ext cx="251460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50" i="1" dirty="0">
                <a:solidFill>
                  <a:srgbClr val="46585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the same idea</a:t>
            </a:r>
            <a:endParaRPr lang="en-US" sz="1150" dirty="0"/>
          </a:p>
        </p:txBody>
      </p:sp>
      <p:sp>
        <p:nvSpPr>
          <p:cNvPr id="15" name="Text 13"/>
          <p:cNvSpPr txBox="1"/>
          <p:nvPr/>
        </p:nvSpPr>
        <p:spPr>
          <a:xfrm>
            <a:off x="4069080" y="3246120"/>
            <a:ext cx="237744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500" b="1" dirty="0">
                <a:solidFill>
                  <a:srgbClr val="A832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Upper tract</a:t>
            </a:r>
            <a:endParaRPr lang="en-US" sz="1500" dirty="0"/>
          </a:p>
        </p:txBody>
      </p:sp>
      <p:sp>
        <p:nvSpPr>
          <p:cNvPr id="16" name="Text 14"/>
          <p:cNvSpPr txBox="1"/>
          <p:nvPr/>
        </p:nvSpPr>
        <p:spPr>
          <a:xfrm>
            <a:off x="6537960" y="3246120"/>
            <a:ext cx="45720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400" dirty="0">
                <a:solidFill>
                  <a:srgbClr val="667A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↔</a:t>
            </a:r>
            <a:endParaRPr lang="en-US" sz="1400" dirty="0"/>
          </a:p>
        </p:txBody>
      </p:sp>
      <p:sp>
        <p:nvSpPr>
          <p:cNvPr id="17" name="Text 15"/>
          <p:cNvSpPr txBox="1"/>
          <p:nvPr/>
        </p:nvSpPr>
        <p:spPr>
          <a:xfrm>
            <a:off x="7086600" y="3246120"/>
            <a:ext cx="237744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3F728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Lower tract</a:t>
            </a:r>
            <a:endParaRPr lang="en-US" sz="1500" dirty="0"/>
          </a:p>
        </p:txBody>
      </p:sp>
      <p:sp>
        <p:nvSpPr>
          <p:cNvPr id="18" name="Text 16"/>
          <p:cNvSpPr txBox="1"/>
          <p:nvPr/>
        </p:nvSpPr>
        <p:spPr>
          <a:xfrm>
            <a:off x="9555480" y="3246120"/>
            <a:ext cx="251460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50" i="1" dirty="0">
                <a:solidFill>
                  <a:srgbClr val="46585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above / below larynx</a:t>
            </a:r>
            <a:endParaRPr lang="en-US" sz="1150" dirty="0"/>
          </a:p>
        </p:txBody>
      </p:sp>
      <p:sp>
        <p:nvSpPr>
          <p:cNvPr id="19" name="Text 17"/>
          <p:cNvSpPr txBox="1"/>
          <p:nvPr/>
        </p:nvSpPr>
        <p:spPr>
          <a:xfrm>
            <a:off x="4069080" y="3886200"/>
            <a:ext cx="237744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500" b="1" dirty="0">
                <a:solidFill>
                  <a:srgbClr val="A832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Head cold</a:t>
            </a:r>
            <a:endParaRPr lang="en-US" sz="1500" dirty="0"/>
          </a:p>
        </p:txBody>
      </p:sp>
      <p:sp>
        <p:nvSpPr>
          <p:cNvPr id="20" name="Text 18"/>
          <p:cNvSpPr txBox="1"/>
          <p:nvPr/>
        </p:nvSpPr>
        <p:spPr>
          <a:xfrm>
            <a:off x="6537960" y="3886200"/>
            <a:ext cx="45720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400" dirty="0">
                <a:solidFill>
                  <a:srgbClr val="667A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↔</a:t>
            </a:r>
            <a:endParaRPr lang="en-US" sz="1400" dirty="0"/>
          </a:p>
        </p:txBody>
      </p:sp>
      <p:sp>
        <p:nvSpPr>
          <p:cNvPr id="21" name="Text 19"/>
          <p:cNvSpPr txBox="1"/>
          <p:nvPr/>
        </p:nvSpPr>
        <p:spPr>
          <a:xfrm>
            <a:off x="7086600" y="3886200"/>
            <a:ext cx="237744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3F728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Pneumonia</a:t>
            </a:r>
            <a:endParaRPr lang="en-US" sz="1500" dirty="0"/>
          </a:p>
        </p:txBody>
      </p:sp>
      <p:sp>
        <p:nvSpPr>
          <p:cNvPr id="22" name="Text 20"/>
          <p:cNvSpPr txBox="1"/>
          <p:nvPr/>
        </p:nvSpPr>
        <p:spPr>
          <a:xfrm>
            <a:off x="9555480" y="3886200"/>
            <a:ext cx="251460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50" i="1" dirty="0">
                <a:solidFill>
                  <a:srgbClr val="46585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upper / lower</a:t>
            </a:r>
            <a:endParaRPr lang="en-US" sz="1150" dirty="0"/>
          </a:p>
        </p:txBody>
      </p:sp>
      <p:sp>
        <p:nvSpPr>
          <p:cNvPr id="23" name="Text 21"/>
          <p:cNvSpPr txBox="1"/>
          <p:nvPr/>
        </p:nvSpPr>
        <p:spPr>
          <a:xfrm>
            <a:off x="4069080" y="4526280"/>
            <a:ext cx="237744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500" b="1" dirty="0">
                <a:solidFill>
                  <a:srgbClr val="A832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Epiglottis</a:t>
            </a:r>
            <a:endParaRPr lang="en-US" sz="1500" dirty="0"/>
          </a:p>
        </p:txBody>
      </p:sp>
      <p:sp>
        <p:nvSpPr>
          <p:cNvPr id="24" name="Text 22"/>
          <p:cNvSpPr txBox="1"/>
          <p:nvPr/>
        </p:nvSpPr>
        <p:spPr>
          <a:xfrm>
            <a:off x="6537960" y="4526280"/>
            <a:ext cx="45720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400" dirty="0">
                <a:solidFill>
                  <a:srgbClr val="667A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↔</a:t>
            </a:r>
            <a:endParaRPr lang="en-US" sz="1400" dirty="0"/>
          </a:p>
        </p:txBody>
      </p:sp>
      <p:sp>
        <p:nvSpPr>
          <p:cNvPr id="25" name="Text 23"/>
          <p:cNvSpPr txBox="1"/>
          <p:nvPr/>
        </p:nvSpPr>
        <p:spPr>
          <a:xfrm>
            <a:off x="7086600" y="4526280"/>
            <a:ext cx="237744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3F728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Cartilage rings</a:t>
            </a:r>
            <a:endParaRPr lang="en-US" sz="1500" dirty="0"/>
          </a:p>
        </p:txBody>
      </p:sp>
      <p:sp>
        <p:nvSpPr>
          <p:cNvPr id="26" name="Text 24"/>
          <p:cNvSpPr txBox="1"/>
          <p:nvPr/>
        </p:nvSpPr>
        <p:spPr>
          <a:xfrm>
            <a:off x="9555480" y="4526280"/>
            <a:ext cx="251460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50" i="1" dirty="0">
                <a:solidFill>
                  <a:srgbClr val="46585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guards / props open</a:t>
            </a:r>
            <a:endParaRPr lang="en-US" sz="1150" dirty="0"/>
          </a:p>
        </p:txBody>
      </p:sp>
      <p:sp>
        <p:nvSpPr>
          <p:cNvPr id="27" name="Text 25"/>
          <p:cNvSpPr txBox="1"/>
          <p:nvPr/>
        </p:nvSpPr>
        <p:spPr>
          <a:xfrm>
            <a:off x="640080" y="6172200"/>
            <a:ext cx="27432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b="1" spc="140" kern="0" dirty="0">
                <a:solidFill>
                  <a:srgbClr val="667A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DR. GARG LEARNING</a:t>
            </a:r>
            <a:endParaRPr lang="en-US" sz="900" dirty="0"/>
          </a:p>
        </p:txBody>
      </p:sp>
      <p:sp>
        <p:nvSpPr>
          <p:cNvPr id="28" name="Text 26"/>
          <p:cNvSpPr txBox="1"/>
          <p:nvPr/>
        </p:nvSpPr>
        <p:spPr>
          <a:xfrm>
            <a:off x="6766560" y="6172200"/>
            <a:ext cx="475488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667A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The Respiratory System  ·  Chapter 22 · Topic 1  ·  8</a:t>
            </a:r>
            <a:endParaRPr lang="en-US" sz="9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640080" y="502920"/>
            <a:ext cx="1088136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400" b="1" dirty="0">
                <a:solidFill>
                  <a:srgbClr val="1A2E35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Where students go wrong</a:t>
            </a:r>
            <a:endParaRPr lang="en-US" sz="3400" dirty="0"/>
          </a:p>
        </p:txBody>
      </p:sp>
      <p:sp>
        <p:nvSpPr>
          <p:cNvPr id="3" name="Text 1"/>
          <p:cNvSpPr txBox="1"/>
          <p:nvPr/>
        </p:nvSpPr>
        <p:spPr>
          <a:xfrm>
            <a:off x="640080" y="1261872"/>
            <a:ext cx="1088136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50" i="1" dirty="0">
                <a:solidFill>
                  <a:srgbClr val="667A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Five traps in a topic that looks like pure naming.</a:t>
            </a:r>
            <a:endParaRPr lang="en-US" sz="1450" dirty="0"/>
          </a:p>
        </p:txBody>
      </p:sp>
      <p:sp>
        <p:nvSpPr>
          <p:cNvPr id="4" name="Text 2"/>
          <p:cNvSpPr txBox="1"/>
          <p:nvPr/>
        </p:nvSpPr>
        <p:spPr>
          <a:xfrm>
            <a:off x="640080" y="1874520"/>
            <a:ext cx="7498080" cy="3840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342900" indent="-342900">
              <a:spcAft>
                <a:spcPts val="1100"/>
              </a:spcAft>
              <a:buSzPct val="100000"/>
              <a:buChar char="•"/>
            </a:pPr>
            <a:r>
              <a:rPr lang="en-US" sz="1550" dirty="0">
                <a:solidFill>
                  <a:srgbClr val="1A2E3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Calling every bronchiole respiratory. Ordinary bronchioles only conduct; respiratory bronchioles are the first place gas crosses.</a:t>
            </a:r>
            <a:endParaRPr lang="en-US" sz="1550" dirty="0"/>
          </a:p>
          <a:p>
            <a:pPr marL="342900" indent="-342900">
              <a:spcAft>
                <a:spcPts val="1100"/>
              </a:spcAft>
              <a:buSzPct val="100000"/>
              <a:buChar char="•"/>
            </a:pPr>
            <a:r>
              <a:rPr lang="en-US" sz="1550" dirty="0">
                <a:solidFill>
                  <a:srgbClr val="1A2E3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Putting the larynx in the upper tract. The larynx is the dividing line and counts as lower tract, with the trachea below it.</a:t>
            </a:r>
            <a:endParaRPr lang="en-US" sz="1550" dirty="0"/>
          </a:p>
          <a:p>
            <a:pPr marL="342900" indent="-342900">
              <a:spcAft>
                <a:spcPts val="1100"/>
              </a:spcAft>
              <a:buSzPct val="100000"/>
              <a:buChar char="•"/>
            </a:pPr>
            <a:r>
              <a:rPr lang="en-US" sz="1550" dirty="0">
                <a:solidFill>
                  <a:srgbClr val="1A2E3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Treating conditioning as optional. Air reaches the alveoli warmed to body temperature, fully humidified, and scrubbed nearly clean.</a:t>
            </a:r>
            <a:endParaRPr lang="en-US" sz="1550" dirty="0"/>
          </a:p>
          <a:p>
            <a:pPr marL="342900" indent="-342900">
              <a:spcAft>
                <a:spcPts val="1100"/>
              </a:spcAft>
              <a:buSzPct val="100000"/>
              <a:buChar char="•"/>
            </a:pPr>
            <a:r>
              <a:rPr lang="en-US" sz="1550" dirty="0">
                <a:solidFill>
                  <a:srgbClr val="1A2E3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Forgetting the escalator. Cilia beat in waves toward the throat, sweeping trapped debris up to be swallowed or coughed away.</a:t>
            </a:r>
            <a:endParaRPr lang="en-US" sz="1550" dirty="0"/>
          </a:p>
          <a:p>
            <a:pPr marL="342900" indent="-342900">
              <a:spcAft>
                <a:spcPts val="1100"/>
              </a:spcAft>
              <a:buSzPct val="100000"/>
              <a:buChar char="•"/>
            </a:pPr>
            <a:r>
              <a:rPr lang="en-US" sz="1550" dirty="0">
                <a:solidFill>
                  <a:srgbClr val="1A2E3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Thinking the epiglottis closes the esophagus. It flips down over the larynx, so food is steered to the esophagus instead.</a:t>
            </a:r>
            <a:endParaRPr lang="en-US" sz="1550" dirty="0"/>
          </a:p>
        </p:txBody>
      </p:sp>
      <p:sp>
        <p:nvSpPr>
          <p:cNvPr id="5" name="Shape 3"/>
          <p:cNvSpPr/>
          <p:nvPr/>
        </p:nvSpPr>
        <p:spPr>
          <a:xfrm>
            <a:off x="8595360" y="1874520"/>
            <a:ext cx="2926080" cy="1618488"/>
          </a:xfrm>
          <a:prstGeom prst="roundRect">
            <a:avLst>
              <a:gd name="adj" fmla="val 4520"/>
            </a:avLst>
          </a:prstGeom>
          <a:solidFill>
            <a:srgbClr val="F4F6F6"/>
          </a:solidFill>
          <a:ln/>
        </p:spPr>
      </p:sp>
      <p:sp>
        <p:nvSpPr>
          <p:cNvPr id="6" name="Text 4"/>
          <p:cNvSpPr txBox="1"/>
          <p:nvPr/>
        </p:nvSpPr>
        <p:spPr>
          <a:xfrm>
            <a:off x="8869680" y="2093976"/>
            <a:ext cx="237744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b="1" spc="140" kern="0" dirty="0">
                <a:solidFill>
                  <a:srgbClr val="A832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The escalator</a:t>
            </a:r>
            <a:endParaRPr lang="en-US" sz="1100" dirty="0"/>
          </a:p>
        </p:txBody>
      </p:sp>
      <p:sp>
        <p:nvSpPr>
          <p:cNvPr id="7" name="Text 5"/>
          <p:cNvSpPr txBox="1"/>
          <p:nvPr/>
        </p:nvSpPr>
        <p:spPr>
          <a:xfrm>
            <a:off x="8869680" y="2441448"/>
            <a:ext cx="2377440" cy="84124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50" dirty="0">
                <a:solidFill>
                  <a:srgbClr val="46585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Mucus traps debris and cilia beat it toward the throat. Together they are the mucociliary escalator.</a:t>
            </a:r>
            <a:endParaRPr lang="en-US" sz="1250" dirty="0"/>
          </a:p>
        </p:txBody>
      </p:sp>
      <p:sp>
        <p:nvSpPr>
          <p:cNvPr id="8" name="Text 6"/>
          <p:cNvSpPr txBox="1"/>
          <p:nvPr/>
        </p:nvSpPr>
        <p:spPr>
          <a:xfrm>
            <a:off x="640080" y="6172200"/>
            <a:ext cx="27432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b="1" spc="140" kern="0" dirty="0">
                <a:solidFill>
                  <a:srgbClr val="667A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DR. GARG LEARNING</a:t>
            </a:r>
            <a:endParaRPr lang="en-US" sz="900" dirty="0"/>
          </a:p>
        </p:txBody>
      </p:sp>
      <p:sp>
        <p:nvSpPr>
          <p:cNvPr id="9" name="Text 7"/>
          <p:cNvSpPr txBox="1"/>
          <p:nvPr/>
        </p:nvSpPr>
        <p:spPr>
          <a:xfrm>
            <a:off x="6766560" y="6172200"/>
            <a:ext cx="475488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667A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The Respiratory System  ·  Chapter 22 · Topic 1  ·  9</a:t>
            </a:r>
            <a:endParaRPr lang="en-US" sz="9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640080" y="502920"/>
            <a:ext cx="1088136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400" b="1" dirty="0">
                <a:solidFill>
                  <a:srgbClr val="1A2E35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Check yourself</a:t>
            </a:r>
            <a:endParaRPr lang="en-US" sz="3400" dirty="0"/>
          </a:p>
        </p:txBody>
      </p:sp>
      <p:sp>
        <p:nvSpPr>
          <p:cNvPr id="3" name="Text 1"/>
          <p:cNvSpPr txBox="1"/>
          <p:nvPr/>
        </p:nvSpPr>
        <p:spPr>
          <a:xfrm>
            <a:off x="640080" y="1261872"/>
            <a:ext cx="1088136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50" i="1" dirty="0">
                <a:solidFill>
                  <a:srgbClr val="667A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Answer these before the next session.</a:t>
            </a:r>
            <a:endParaRPr lang="en-US" sz="1450" dirty="0"/>
          </a:p>
        </p:txBody>
      </p:sp>
      <p:sp>
        <p:nvSpPr>
          <p:cNvPr id="4" name="Shape 2"/>
          <p:cNvSpPr/>
          <p:nvPr/>
        </p:nvSpPr>
        <p:spPr>
          <a:xfrm>
            <a:off x="640080" y="1920240"/>
            <a:ext cx="420624" cy="420624"/>
          </a:xfrm>
          <a:prstGeom prst="ellipse">
            <a:avLst/>
          </a:prstGeom>
          <a:solidFill>
            <a:srgbClr val="A8324A"/>
          </a:solidFill>
          <a:ln/>
        </p:spPr>
      </p:sp>
      <p:sp>
        <p:nvSpPr>
          <p:cNvPr id="5" name="Text 3"/>
          <p:cNvSpPr txBox="1"/>
          <p:nvPr/>
        </p:nvSpPr>
        <p:spPr>
          <a:xfrm>
            <a:off x="640080" y="1920240"/>
            <a:ext cx="420624" cy="42062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</a:t>
            </a:r>
            <a:endParaRPr lang="en-US" sz="1300" dirty="0"/>
          </a:p>
        </p:txBody>
      </p:sp>
      <p:sp>
        <p:nvSpPr>
          <p:cNvPr id="6" name="Text 4"/>
          <p:cNvSpPr txBox="1"/>
          <p:nvPr/>
        </p:nvSpPr>
        <p:spPr>
          <a:xfrm>
            <a:off x="1261872" y="1920240"/>
            <a:ext cx="10424160" cy="42062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50" dirty="0">
                <a:solidFill>
                  <a:srgbClr val="1A2E3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Name the structures air passes, in order, from the nostril to an air sac.</a:t>
            </a:r>
            <a:endParaRPr lang="en-US" sz="1450" dirty="0"/>
          </a:p>
        </p:txBody>
      </p:sp>
      <p:sp>
        <p:nvSpPr>
          <p:cNvPr id="7" name="Shape 5"/>
          <p:cNvSpPr/>
          <p:nvPr/>
        </p:nvSpPr>
        <p:spPr>
          <a:xfrm>
            <a:off x="640080" y="2670048"/>
            <a:ext cx="420624" cy="420624"/>
          </a:xfrm>
          <a:prstGeom prst="ellipse">
            <a:avLst/>
          </a:prstGeom>
          <a:solidFill>
            <a:srgbClr val="A8324A"/>
          </a:solidFill>
          <a:ln/>
        </p:spPr>
      </p:sp>
      <p:sp>
        <p:nvSpPr>
          <p:cNvPr id="8" name="Text 6"/>
          <p:cNvSpPr txBox="1"/>
          <p:nvPr/>
        </p:nvSpPr>
        <p:spPr>
          <a:xfrm>
            <a:off x="640080" y="2670048"/>
            <a:ext cx="420624" cy="42062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endParaRPr lang="en-US" sz="1300" dirty="0"/>
          </a:p>
        </p:txBody>
      </p:sp>
      <p:sp>
        <p:nvSpPr>
          <p:cNvPr id="9" name="Text 7"/>
          <p:cNvSpPr txBox="1"/>
          <p:nvPr/>
        </p:nvSpPr>
        <p:spPr>
          <a:xfrm>
            <a:off x="1261872" y="2670048"/>
            <a:ext cx="10424160" cy="42062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50" dirty="0">
                <a:solidFill>
                  <a:srgbClr val="1A2E3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 bronchiole carries air but trades none. Say which zone it belongs to.</a:t>
            </a:r>
            <a:endParaRPr lang="en-US" sz="1450" dirty="0"/>
          </a:p>
        </p:txBody>
      </p:sp>
      <p:sp>
        <p:nvSpPr>
          <p:cNvPr id="10" name="Shape 8"/>
          <p:cNvSpPr/>
          <p:nvPr/>
        </p:nvSpPr>
        <p:spPr>
          <a:xfrm>
            <a:off x="640080" y="3419856"/>
            <a:ext cx="420624" cy="420624"/>
          </a:xfrm>
          <a:prstGeom prst="ellipse">
            <a:avLst/>
          </a:prstGeom>
          <a:solidFill>
            <a:srgbClr val="A8324A"/>
          </a:solidFill>
          <a:ln/>
        </p:spPr>
      </p:sp>
      <p:sp>
        <p:nvSpPr>
          <p:cNvPr id="11" name="Text 9"/>
          <p:cNvSpPr txBox="1"/>
          <p:nvPr/>
        </p:nvSpPr>
        <p:spPr>
          <a:xfrm>
            <a:off x="640080" y="3419856"/>
            <a:ext cx="420624" cy="42062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</a:t>
            </a:r>
            <a:endParaRPr lang="en-US" sz="1300" dirty="0"/>
          </a:p>
        </p:txBody>
      </p:sp>
      <p:sp>
        <p:nvSpPr>
          <p:cNvPr id="12" name="Text 10"/>
          <p:cNvSpPr txBox="1"/>
          <p:nvPr/>
        </p:nvSpPr>
        <p:spPr>
          <a:xfrm>
            <a:off x="1261872" y="3419856"/>
            <a:ext cx="10424160" cy="42062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50" dirty="0">
                <a:solidFill>
                  <a:srgbClr val="1A2E3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Explain why a head cold feels so different from bronchitis or pneumonia.</a:t>
            </a:r>
            <a:endParaRPr lang="en-US" sz="1450" dirty="0"/>
          </a:p>
        </p:txBody>
      </p:sp>
      <p:sp>
        <p:nvSpPr>
          <p:cNvPr id="13" name="Shape 11"/>
          <p:cNvSpPr/>
          <p:nvPr/>
        </p:nvSpPr>
        <p:spPr>
          <a:xfrm>
            <a:off x="640080" y="4169664"/>
            <a:ext cx="420624" cy="420624"/>
          </a:xfrm>
          <a:prstGeom prst="ellipse">
            <a:avLst/>
          </a:prstGeom>
          <a:solidFill>
            <a:srgbClr val="A8324A"/>
          </a:solidFill>
          <a:ln/>
        </p:spPr>
      </p:sp>
      <p:sp>
        <p:nvSpPr>
          <p:cNvPr id="14" name="Text 12"/>
          <p:cNvSpPr txBox="1"/>
          <p:nvPr/>
        </p:nvSpPr>
        <p:spPr>
          <a:xfrm>
            <a:off x="640080" y="4169664"/>
            <a:ext cx="420624" cy="42062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</a:t>
            </a:r>
            <a:endParaRPr lang="en-US" sz="1300" dirty="0"/>
          </a:p>
        </p:txBody>
      </p:sp>
      <p:sp>
        <p:nvSpPr>
          <p:cNvPr id="15" name="Text 13"/>
          <p:cNvSpPr txBox="1"/>
          <p:nvPr/>
        </p:nvSpPr>
        <p:spPr>
          <a:xfrm>
            <a:off x="1261872" y="4169664"/>
            <a:ext cx="10424160" cy="42062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50" dirty="0">
                <a:solidFill>
                  <a:srgbClr val="1A2E3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Say what the mucociliary escalator does and which direction it moves.</a:t>
            </a:r>
            <a:endParaRPr lang="en-US" sz="1450" dirty="0"/>
          </a:p>
        </p:txBody>
      </p:sp>
      <p:sp>
        <p:nvSpPr>
          <p:cNvPr id="16" name="Shape 14"/>
          <p:cNvSpPr/>
          <p:nvPr/>
        </p:nvSpPr>
        <p:spPr>
          <a:xfrm>
            <a:off x="640080" y="4919472"/>
            <a:ext cx="420624" cy="420624"/>
          </a:xfrm>
          <a:prstGeom prst="ellipse">
            <a:avLst/>
          </a:prstGeom>
          <a:solidFill>
            <a:srgbClr val="A8324A"/>
          </a:solidFill>
          <a:ln/>
        </p:spPr>
      </p:sp>
      <p:sp>
        <p:nvSpPr>
          <p:cNvPr id="17" name="Text 15"/>
          <p:cNvSpPr txBox="1"/>
          <p:nvPr/>
        </p:nvSpPr>
        <p:spPr>
          <a:xfrm>
            <a:off x="640080" y="4919472"/>
            <a:ext cx="420624" cy="42062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5</a:t>
            </a:r>
            <a:endParaRPr lang="en-US" sz="1300" dirty="0"/>
          </a:p>
        </p:txBody>
      </p:sp>
      <p:sp>
        <p:nvSpPr>
          <p:cNvPr id="18" name="Text 16"/>
          <p:cNvSpPr txBox="1"/>
          <p:nvPr/>
        </p:nvSpPr>
        <p:spPr>
          <a:xfrm>
            <a:off x="1261872" y="4919472"/>
            <a:ext cx="10424160" cy="42062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50" dirty="0">
                <a:solidFill>
                  <a:srgbClr val="1A2E3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Why is air warm, wet, and clean at the alveolus when it started cold and dusty?</a:t>
            </a:r>
            <a:endParaRPr lang="en-US" sz="1450" dirty="0"/>
          </a:p>
        </p:txBody>
      </p:sp>
      <p:sp>
        <p:nvSpPr>
          <p:cNvPr id="19" name="Text 17"/>
          <p:cNvSpPr txBox="1"/>
          <p:nvPr/>
        </p:nvSpPr>
        <p:spPr>
          <a:xfrm>
            <a:off x="640080" y="5715000"/>
            <a:ext cx="91440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50" i="1" dirty="0">
                <a:solidFill>
                  <a:srgbClr val="667A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Full glossary and the chapter quiz are in the chapter itself.</a:t>
            </a:r>
            <a:endParaRPr lang="en-US" sz="1250" dirty="0"/>
          </a:p>
        </p:txBody>
      </p:sp>
      <p:sp>
        <p:nvSpPr>
          <p:cNvPr id="20" name="Text 18"/>
          <p:cNvSpPr txBox="1"/>
          <p:nvPr/>
        </p:nvSpPr>
        <p:spPr>
          <a:xfrm>
            <a:off x="640080" y="6172200"/>
            <a:ext cx="27432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b="1" spc="140" kern="0" dirty="0">
                <a:solidFill>
                  <a:srgbClr val="667A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DR. GARG LEARNING</a:t>
            </a:r>
            <a:endParaRPr lang="en-US" sz="900" dirty="0"/>
          </a:p>
        </p:txBody>
      </p:sp>
      <p:sp>
        <p:nvSpPr>
          <p:cNvPr id="21" name="Text 19"/>
          <p:cNvSpPr txBox="1"/>
          <p:nvPr/>
        </p:nvSpPr>
        <p:spPr>
          <a:xfrm>
            <a:off x="6766560" y="6172200"/>
            <a:ext cx="475488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667A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The Respiratory System  ·  Chapter 22 · Topic 1  ·  10</a:t>
            </a:r>
            <a:endParaRPr lang="en-US" sz="9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1A2E3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9692640" y="-1554480"/>
            <a:ext cx="4023360" cy="4023360"/>
          </a:xfrm>
          <a:prstGeom prst="ellipse">
            <a:avLst/>
          </a:prstGeom>
          <a:solidFill>
            <a:srgbClr val="22404A"/>
          </a:solidFill>
          <a:ln/>
        </p:spPr>
      </p:sp>
      <p:sp>
        <p:nvSpPr>
          <p:cNvPr id="3" name="Text 1"/>
          <p:cNvSpPr txBox="1"/>
          <p:nvPr/>
        </p:nvSpPr>
        <p:spPr>
          <a:xfrm>
            <a:off x="640080" y="822960"/>
            <a:ext cx="82296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b="1" spc="220" kern="0" dirty="0">
                <a:solidFill>
                  <a:srgbClr val="7FA8B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IN ONE BREATH</a:t>
            </a:r>
            <a:endParaRPr lang="en-US" sz="1200" dirty="0"/>
          </a:p>
        </p:txBody>
      </p:sp>
      <p:sp>
        <p:nvSpPr>
          <p:cNvPr id="4" name="Text 2"/>
          <p:cNvSpPr txBox="1"/>
          <p:nvPr/>
        </p:nvSpPr>
        <p:spPr>
          <a:xfrm>
            <a:off x="640080" y="1371600"/>
            <a:ext cx="8412480" cy="35661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342900" indent="-342900">
              <a:spcAft>
                <a:spcPts val="1000"/>
              </a:spcAft>
              <a:buSzPct val="100000"/>
              <a:buChar char="•"/>
            </a:pPr>
            <a:r>
              <a:rPr lang="en-US" sz="1550" dirty="0">
                <a:solidFill>
                  <a:srgbClr val="EDE8D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The conducting zone moves and conditions air; the respiratory zone exchanges gas.</a:t>
            </a:r>
            <a:endParaRPr lang="en-US" sz="1550" dirty="0"/>
          </a:p>
          <a:p>
            <a:pPr marL="342900" indent="-342900">
              <a:spcAft>
                <a:spcPts val="1000"/>
              </a:spcAft>
              <a:buSzPct val="100000"/>
              <a:buChar char="•"/>
            </a:pPr>
            <a:r>
              <a:rPr lang="en-US" sz="1550" dirty="0">
                <a:solidFill>
                  <a:srgbClr val="EDE8D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Air path: nose, pharynx, larynx, trachea, bronchi, bronchioles, alveoli.</a:t>
            </a:r>
            <a:endParaRPr lang="en-US" sz="1550" dirty="0"/>
          </a:p>
          <a:p>
            <a:pPr marL="342900" indent="-342900">
              <a:spcAft>
                <a:spcPts val="1000"/>
              </a:spcAft>
              <a:buSzPct val="100000"/>
              <a:buChar char="•"/>
            </a:pPr>
            <a:r>
              <a:rPr lang="en-US" sz="1550" dirty="0">
                <a:solidFill>
                  <a:srgbClr val="EDE8D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Upper tract is everything above the larynx; lower tract is the larynx on down.</a:t>
            </a:r>
            <a:endParaRPr lang="en-US" sz="1550" dirty="0"/>
          </a:p>
          <a:p>
            <a:pPr marL="342900" indent="-342900">
              <a:spcAft>
                <a:spcPts val="1000"/>
              </a:spcAft>
              <a:buSzPct val="100000"/>
              <a:buChar char="•"/>
            </a:pPr>
            <a:r>
              <a:rPr lang="en-US" sz="1550" dirty="0">
                <a:solidFill>
                  <a:srgbClr val="EDE8D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Incoming air is warmed to body temperature, humidified, and filtered clean.</a:t>
            </a:r>
            <a:endParaRPr lang="en-US" sz="1550" dirty="0"/>
          </a:p>
          <a:p>
            <a:pPr marL="342900" indent="-342900">
              <a:spcAft>
                <a:spcPts val="1000"/>
              </a:spcAft>
              <a:buSzPct val="100000"/>
              <a:buChar char="•"/>
            </a:pPr>
            <a:r>
              <a:rPr lang="en-US" sz="1550" dirty="0">
                <a:solidFill>
                  <a:srgbClr val="EDE8D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The mucociliary escalator sweeps trapped debris up and out of the airway.</a:t>
            </a:r>
            <a:endParaRPr lang="en-US" sz="1550" dirty="0"/>
          </a:p>
        </p:txBody>
      </p:sp>
      <p:sp>
        <p:nvSpPr>
          <p:cNvPr id="5" name="Text 3"/>
          <p:cNvSpPr txBox="1"/>
          <p:nvPr/>
        </p:nvSpPr>
        <p:spPr>
          <a:xfrm>
            <a:off x="640080" y="5120640"/>
            <a:ext cx="82296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i="1" dirty="0">
                <a:solidFill>
                  <a:srgbClr val="A8324A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Next topic: the air sac where the trade actually happens.</a:t>
            </a:r>
            <a:endParaRPr lang="en-US" sz="1600" dirty="0"/>
          </a:p>
        </p:txBody>
      </p:sp>
      <p:sp>
        <p:nvSpPr>
          <p:cNvPr id="6" name="Text 4"/>
          <p:cNvSpPr txBox="1"/>
          <p:nvPr/>
        </p:nvSpPr>
        <p:spPr>
          <a:xfrm>
            <a:off x="640080" y="6172200"/>
            <a:ext cx="27432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b="1" spc="140" kern="0" dirty="0">
                <a:solidFill>
                  <a:srgbClr val="8FA9B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DR. GARG LEARNING</a:t>
            </a:r>
            <a:endParaRPr lang="en-US" sz="900" dirty="0"/>
          </a:p>
        </p:txBody>
      </p:sp>
      <p:sp>
        <p:nvSpPr>
          <p:cNvPr id="7" name="Text 5"/>
          <p:cNvSpPr txBox="1"/>
          <p:nvPr/>
        </p:nvSpPr>
        <p:spPr>
          <a:xfrm>
            <a:off x="6766560" y="6172200"/>
            <a:ext cx="475488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8FA9B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The Respiratory System  ·  Chapter 22 · Topic 1  ·  11</a:t>
            </a:r>
            <a:endParaRPr lang="en-US" sz="9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11</Slides>
  <Notes>11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11</vt:i4>
      </vt:variant>
    </vt:vector>
  </HeadingPairs>
  <TitlesOfParts>
    <vt:vector size="14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</vt:vector>
  </TitlesOfParts>
  <Company>Dr. Garg Learning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The Respiratory
Tract</dc:title>
  <dc:subject>PptxGenJS Presentation</dc:subject>
  <dc:creator>Dr. Akash Garg</dc:creator>
  <cp:lastModifiedBy>Dr. Akash Garg</cp:lastModifiedBy>
  <cp:revision>1</cp:revision>
  <dcterms:created xsi:type="dcterms:W3CDTF">2026-09-12T21:04:44Z</dcterms:created>
  <dcterms:modified xsi:type="dcterms:W3CDTF">2026-09-12T21:04:44Z</dcterms:modified>
</cp:coreProperties>
</file>