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with the arithmetic, not the anatomy. Three liters unaccounted for is a problem students can feel, and the whole system reads as the answer to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for the three jobs before revealing any tile. Nobody guesses fat absorption, and that gap is worth naming out loud before you fill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Make them say the sequence without the slide. Students who can recite capillary to duct to vein stop treating the lymphatic system as a closed loop.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Draw the boundary on your own body as you speak. One small quadrant against the whole rest of you is a lopsided split that students remember visually.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Hold on the number for a beat. Swelling and a falling blood volume within hours is the clinical stake, and it makes the rest of the topic feel urgent.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last row is the clinical one. An immobile limb swelling is the prediction this table makes, and students meet it on every ward they ever walk onto.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Row three is where marks are lost. The spleen sounds important enough to be primary, and importance is not the criterion the classification uses.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Trap one is the one that survives. Lymph and blood are different fluids in different tubes, and saying that plainly now saves confusion in every later topic.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on the third job. Saying that you have just toured the barracks, and will meet the army next, turns plumbing into a setup for everything that follows.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8869680" y="-1371600"/>
            <a:ext cx="4937760" cy="4937760"/>
          </a:xfrm>
          <a:prstGeom prst="ellipse">
            <a:avLst/>
          </a:prstGeom>
          <a:solidFill>
            <a:srgbClr val="22404A"/>
          </a:solidFill>
          <a:ln/>
        </p:spPr>
      </p:sp>
      <p:sp>
        <p:nvSpPr>
          <p:cNvPr id="3" name="Shape 1"/>
          <p:cNvSpPr/>
          <p:nvPr/>
        </p:nvSpPr>
        <p:spPr>
          <a:xfrm>
            <a:off x="10149840" y="2377440"/>
            <a:ext cx="2926080" cy="2926080"/>
          </a:xfrm>
          <a:prstGeom prst="ellipse">
            <a:avLst/>
          </a:prstGeom>
          <a:solidFill>
            <a:srgbClr val="A8324A"/>
          </a:solidFill>
          <a:ln/>
        </p:spPr>
      </p:sp>
      <p:sp>
        <p:nvSpPr>
          <p:cNvPr id="4" name="Text 2"/>
          <p:cNvSpPr txBox="1"/>
          <p:nvPr/>
        </p:nvSpPr>
        <p:spPr>
          <a:xfrm>
            <a:off x="640080" y="1371600"/>
            <a:ext cx="6400800" cy="274320"/>
          </a:xfrm>
          <a:prstGeom prst="rect">
            <a:avLst/>
          </a:prstGeom>
          <a:noFill/>
          <a:ln/>
        </p:spPr>
        <p:txBody>
          <a:bodyPr wrap="square" lIns="0" tIns="0" rIns="0" bIns="0" rtlCol="0" anchor="ctr"/>
          <a:lstStyle/>
          <a:p>
            <a:pPr indent="0" marL="0">
              <a:buNone/>
            </a:pPr>
            <a:r>
              <a:rPr lang="en-US" sz="1200" b="1" spc="240" kern="0" dirty="0">
                <a:solidFill>
                  <a:srgbClr val="7FA8B8"/>
                </a:solidFill>
                <a:latin typeface="Calibri" pitchFamily="34" charset="0"/>
                <a:ea typeface="Calibri" pitchFamily="34" charset="-122"/>
                <a:cs typeface="Calibri" pitchFamily="34" charset="-120"/>
              </a:rPr>
              <a:t>DR. GARG LEARNING</a:t>
            </a:r>
            <a:endParaRPr lang="en-US" sz="1200" dirty="0"/>
          </a:p>
        </p:txBody>
      </p:sp>
      <p:sp>
        <p:nvSpPr>
          <p:cNvPr id="5" name="Text 3"/>
          <p:cNvSpPr txBox="1"/>
          <p:nvPr/>
        </p:nvSpPr>
        <p:spPr>
          <a:xfrm>
            <a:off x="640080" y="1874520"/>
            <a:ext cx="7498080" cy="1920240"/>
          </a:xfrm>
          <a:prstGeom prst="rect">
            <a:avLst/>
          </a:prstGeom>
          <a:noFill/>
          <a:ln/>
        </p:spPr>
        <p:txBody>
          <a:bodyPr wrap="square" lIns="0" tIns="0" rIns="0" bIns="0" rtlCol="0" anchor="t"/>
          <a:lstStyle/>
          <a:p>
            <a:pPr indent="0" marL="0">
              <a:lnSpc>
                <a:spcPct val="105000"/>
              </a:lnSpc>
              <a:buNone/>
            </a:pPr>
            <a:r>
              <a:rPr lang="en-US" sz="4400" b="1" dirty="0">
                <a:solidFill>
                  <a:srgbClr val="FFFFFF"/>
                </a:solidFill>
                <a:latin typeface="Cambria" pitchFamily="34" charset="0"/>
                <a:ea typeface="Cambria" pitchFamily="34" charset="-122"/>
                <a:cs typeface="Cambria" pitchFamily="34" charset="-120"/>
              </a:rPr>
              <a:t>The Lymphatic</a:t>
            </a:r>
            <a:endParaRPr lang="en-US" sz="4400" dirty="0"/>
          </a:p>
          <a:p>
            <a:pPr indent="0" marL="0">
              <a:lnSpc>
                <a:spcPct val="105000"/>
              </a:lnSpc>
              <a:buNone/>
            </a:pPr>
            <a:r>
              <a:rPr lang="en-US" sz="4400" b="1" dirty="0">
                <a:solidFill>
                  <a:srgbClr val="FFFFFF"/>
                </a:solidFill>
                <a:latin typeface="Cambria" pitchFamily="34" charset="0"/>
                <a:ea typeface="Cambria" pitchFamily="34" charset="-122"/>
                <a:cs typeface="Cambria" pitchFamily="34" charset="-120"/>
              </a:rPr>
              <a:t>System</a:t>
            </a:r>
            <a:endParaRPr lang="en-US" sz="4400" dirty="0"/>
          </a:p>
        </p:txBody>
      </p:sp>
      <p:sp>
        <p:nvSpPr>
          <p:cNvPr id="6" name="Text 4"/>
          <p:cNvSpPr txBox="1"/>
          <p:nvPr/>
        </p:nvSpPr>
        <p:spPr>
          <a:xfrm>
            <a:off x="640080" y="3931920"/>
            <a:ext cx="7315200" cy="365760"/>
          </a:xfrm>
          <a:prstGeom prst="rect">
            <a:avLst/>
          </a:prstGeom>
          <a:noFill/>
          <a:ln/>
        </p:spPr>
        <p:txBody>
          <a:bodyPr wrap="square" lIns="0" tIns="0" rIns="0" bIns="0" rtlCol="0" anchor="ctr"/>
          <a:lstStyle/>
          <a:p>
            <a:pPr indent="0" marL="0">
              <a:buNone/>
            </a:pPr>
            <a:r>
              <a:rPr lang="en-US" sz="1700" dirty="0">
                <a:solidFill>
                  <a:srgbClr val="EDE8DD"/>
                </a:solidFill>
                <a:latin typeface="Calibri" pitchFamily="34" charset="0"/>
                <a:ea typeface="Calibri" pitchFamily="34" charset="-122"/>
                <a:cs typeface="Calibri" pitchFamily="34" charset="-120"/>
              </a:rPr>
              <a:t>Chapter 21 · Topic 1 of 6</a:t>
            </a:r>
            <a:endParaRPr lang="en-US" sz="1700" dirty="0"/>
          </a:p>
        </p:txBody>
      </p:sp>
      <p:sp>
        <p:nvSpPr>
          <p:cNvPr id="7" name="Text 5"/>
          <p:cNvSpPr txBox="1"/>
          <p:nvPr/>
        </p:nvSpPr>
        <p:spPr>
          <a:xfrm>
            <a:off x="640080" y="4434840"/>
            <a:ext cx="7132320" cy="640080"/>
          </a:xfrm>
          <a:prstGeom prst="rect">
            <a:avLst/>
          </a:prstGeom>
          <a:noFill/>
          <a:ln/>
        </p:spPr>
        <p:txBody>
          <a:bodyPr wrap="square" lIns="0" tIns="0" rIns="0" bIns="0" rtlCol="0" anchor="ctr"/>
          <a:lstStyle/>
          <a:p>
            <a:pPr indent="0" marL="0">
              <a:buNone/>
            </a:pPr>
            <a:r>
              <a:rPr lang="en-US" sz="1400" i="1" dirty="0">
                <a:solidFill>
                  <a:srgbClr val="7FA8B8"/>
                </a:solidFill>
                <a:latin typeface="Calibri" pitchFamily="34" charset="0"/>
                <a:ea typeface="Calibri" pitchFamily="34" charset="-122"/>
                <a:cs typeface="Calibri" pitchFamily="34" charset="-120"/>
              </a:rPr>
              <a:t>Three liters leak out every day. This is the line that brings them back.</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9326880" y="-1737360"/>
            <a:ext cx="4389120" cy="4389120"/>
          </a:xfrm>
          <a:prstGeom prst="ellipse">
            <a:avLst/>
          </a:prstGeom>
          <a:solidFill>
            <a:srgbClr val="22404A"/>
          </a:solidFill>
          <a:ln/>
        </p:spPr>
      </p:sp>
      <p:sp>
        <p:nvSpPr>
          <p:cNvPr id="3" name="Text 1"/>
          <p:cNvSpPr txBox="1"/>
          <p:nvPr/>
        </p:nvSpPr>
        <p:spPr>
          <a:xfrm>
            <a:off x="640080" y="1234440"/>
            <a:ext cx="10058400" cy="320040"/>
          </a:xfrm>
          <a:prstGeom prst="rect">
            <a:avLst/>
          </a:prstGeom>
          <a:noFill/>
          <a:ln/>
        </p:spPr>
        <p:txBody>
          <a:bodyPr wrap="square" lIns="0" tIns="0" rIns="0" bIns="0" rtlCol="0" anchor="ctr"/>
          <a:lstStyle/>
          <a:p>
            <a:pPr indent="0" marL="0">
              <a:buNone/>
            </a:pPr>
            <a:r>
              <a:rPr lang="en-US" sz="1200" b="1" spc="220" kern="0" dirty="0">
                <a:solidFill>
                  <a:srgbClr val="7FA8B8"/>
                </a:solidFill>
                <a:latin typeface="Calibri" pitchFamily="34" charset="0"/>
                <a:ea typeface="Calibri" pitchFamily="34" charset="-122"/>
                <a:cs typeface="Calibri" pitchFamily="34" charset="-120"/>
              </a:rPr>
              <a:t>THE LEAK YOU NEVER NOTICE</a:t>
            </a:r>
            <a:endParaRPr lang="en-US" sz="1200" dirty="0"/>
          </a:p>
        </p:txBody>
      </p:sp>
      <p:sp>
        <p:nvSpPr>
          <p:cNvPr id="4" name="Text 2"/>
          <p:cNvSpPr txBox="1"/>
          <p:nvPr/>
        </p:nvSpPr>
        <p:spPr>
          <a:xfrm>
            <a:off x="640080" y="1691640"/>
            <a:ext cx="10607040" cy="1417320"/>
          </a:xfrm>
          <a:prstGeom prst="rect">
            <a:avLst/>
          </a:prstGeom>
          <a:noFill/>
          <a:ln/>
        </p:spPr>
        <p:txBody>
          <a:bodyPr wrap="square" lIns="0" tIns="0" rIns="0" bIns="0" rtlCol="0" anchor="t"/>
          <a:lstStyle/>
          <a:p>
            <a:pPr indent="0" marL="0">
              <a:buNone/>
            </a:pPr>
            <a:r>
              <a:rPr lang="en-US" sz="4400" b="1" dirty="0">
                <a:solidFill>
                  <a:srgbClr val="FFFFFF"/>
                </a:solidFill>
                <a:latin typeface="Cambria" pitchFamily="34" charset="0"/>
                <a:ea typeface="Cambria" pitchFamily="34" charset="-122"/>
                <a:cs typeface="Cambria" pitchFamily="34" charset="-120"/>
              </a:rPr>
              <a:t>Your capillaries leak</a:t>
            </a:r>
            <a:endParaRPr lang="en-US" sz="4400" dirty="0"/>
          </a:p>
        </p:txBody>
      </p:sp>
      <p:sp>
        <p:nvSpPr>
          <p:cNvPr id="5" name="Text 3"/>
          <p:cNvSpPr txBox="1"/>
          <p:nvPr/>
        </p:nvSpPr>
        <p:spPr>
          <a:xfrm>
            <a:off x="640080" y="3310128"/>
            <a:ext cx="8778240" cy="1051560"/>
          </a:xfrm>
          <a:prstGeom prst="rect">
            <a:avLst/>
          </a:prstGeom>
          <a:noFill/>
          <a:ln/>
        </p:spPr>
        <p:txBody>
          <a:bodyPr wrap="square" lIns="0" tIns="0" rIns="0" bIns="0" rtlCol="0" anchor="t"/>
          <a:lstStyle/>
          <a:p>
            <a:pPr indent="0" marL="0">
              <a:buNone/>
            </a:pPr>
            <a:r>
              <a:rPr lang="en-US" sz="1700" dirty="0">
                <a:solidFill>
                  <a:srgbClr val="EDE8DD"/>
                </a:solidFill>
                <a:latin typeface="Calibri" pitchFamily="34" charset="0"/>
                <a:ea typeface="Calibri" pitchFamily="34" charset="-122"/>
                <a:cs typeface="Calibri" pitchFamily="34" charset="-120"/>
              </a:rPr>
              <a:t>About three liters more fluid is squeezed out of your blood capillaries each day than returns to them. Left in the tissues it would swell you and crash your blood volume.</a:t>
            </a:r>
            <a:endParaRPr lang="en-US" sz="1700" dirty="0"/>
          </a:p>
        </p:txBody>
      </p:sp>
      <p:sp>
        <p:nvSpPr>
          <p:cNvPr id="6" name="Text 4"/>
          <p:cNvSpPr txBox="1"/>
          <p:nvPr/>
        </p:nvSpPr>
        <p:spPr>
          <a:xfrm>
            <a:off x="640080" y="4498848"/>
            <a:ext cx="8778240" cy="548640"/>
          </a:xfrm>
          <a:prstGeom prst="rect">
            <a:avLst/>
          </a:prstGeom>
          <a:noFill/>
          <a:ln/>
        </p:spPr>
        <p:txBody>
          <a:bodyPr wrap="square" lIns="0" tIns="0" rIns="0" bIns="0" rtlCol="0" anchor="ctr"/>
          <a:lstStyle/>
          <a:p>
            <a:pPr indent="0" marL="0">
              <a:buNone/>
            </a:pPr>
            <a:r>
              <a:rPr lang="en-US" sz="2200" b="1" i="1" dirty="0">
                <a:solidFill>
                  <a:srgbClr val="A8324A"/>
                </a:solidFill>
                <a:latin typeface="Cambria" pitchFamily="34" charset="0"/>
                <a:ea typeface="Cambria" pitchFamily="34" charset="-122"/>
                <a:cs typeface="Cambria" pitchFamily="34" charset="-120"/>
              </a:rPr>
              <a:t>The lymphatic system is the return line.</a:t>
            </a:r>
            <a:endParaRPr lang="en-US" sz="2200" dirty="0"/>
          </a:p>
        </p:txBody>
      </p:sp>
      <p:sp>
        <p:nvSpPr>
          <p:cNvPr id="7" name="Text 5"/>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8FA9B0"/>
                </a:solidFill>
                <a:latin typeface="Calibri" pitchFamily="34" charset="0"/>
                <a:ea typeface="Calibri" pitchFamily="34" charset="-122"/>
                <a:cs typeface="Calibri" pitchFamily="34" charset="-120"/>
              </a:rPr>
              <a:t>DR. GARG LEARNING</a:t>
            </a:r>
            <a:endParaRPr lang="en-US" sz="900" dirty="0"/>
          </a:p>
        </p:txBody>
      </p:sp>
      <p:sp>
        <p:nvSpPr>
          <p:cNvPr id="8" name="Text 6"/>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8FA9B0"/>
                </a:solidFill>
                <a:latin typeface="Calibri" pitchFamily="34" charset="0"/>
                <a:ea typeface="Calibri" pitchFamily="34" charset="-122"/>
                <a:cs typeface="Calibri" pitchFamily="34" charset="-120"/>
              </a:rPr>
              <a:t>The Lymphatic &amp; Immune System  ·  Chapter 21 · Topic 1  ·  2</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Three jobs, one network</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Everything else in this topic is one of these three seen up close.</a:t>
            </a:r>
            <a:endParaRPr lang="en-US" sz="1450" dirty="0"/>
          </a:p>
        </p:txBody>
      </p:sp>
      <p:sp>
        <p:nvSpPr>
          <p:cNvPr id="4" name="Shape 2"/>
          <p:cNvSpPr/>
          <p:nvPr/>
        </p:nvSpPr>
        <p:spPr>
          <a:xfrm>
            <a:off x="640080" y="1965960"/>
            <a:ext cx="3505200" cy="896112"/>
          </a:xfrm>
          <a:prstGeom prst="roundRect">
            <a:avLst>
              <a:gd name="adj" fmla="val 7143"/>
            </a:avLst>
          </a:prstGeom>
          <a:solidFill>
            <a:srgbClr val="F4F6F6"/>
          </a:solidFill>
          <a:ln/>
        </p:spPr>
      </p:sp>
      <p:sp>
        <p:nvSpPr>
          <p:cNvPr id="5" name="Text 3"/>
          <p:cNvSpPr txBox="1"/>
          <p:nvPr/>
        </p:nvSpPr>
        <p:spPr>
          <a:xfrm>
            <a:off x="91440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Fluid balance</a:t>
            </a:r>
            <a:endParaRPr lang="en-US" sz="1350" dirty="0"/>
          </a:p>
        </p:txBody>
      </p:sp>
      <p:sp>
        <p:nvSpPr>
          <p:cNvPr id="6" name="Text 4"/>
          <p:cNvSpPr txBox="1"/>
          <p:nvPr/>
        </p:nvSpPr>
        <p:spPr>
          <a:xfrm>
            <a:off x="91440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Returns leaked interstitial fluid to the bloodstream.</a:t>
            </a:r>
            <a:endParaRPr lang="en-US" sz="1100" dirty="0"/>
          </a:p>
        </p:txBody>
      </p:sp>
      <p:sp>
        <p:nvSpPr>
          <p:cNvPr id="7" name="Shape 5"/>
          <p:cNvSpPr/>
          <p:nvPr/>
        </p:nvSpPr>
        <p:spPr>
          <a:xfrm>
            <a:off x="4328160" y="1965960"/>
            <a:ext cx="3505200" cy="896112"/>
          </a:xfrm>
          <a:prstGeom prst="roundRect">
            <a:avLst>
              <a:gd name="adj" fmla="val 7143"/>
            </a:avLst>
          </a:prstGeom>
          <a:solidFill>
            <a:srgbClr val="F4F6F6"/>
          </a:solidFill>
          <a:ln/>
        </p:spPr>
      </p:sp>
      <p:sp>
        <p:nvSpPr>
          <p:cNvPr id="8" name="Text 6"/>
          <p:cNvSpPr txBox="1"/>
          <p:nvPr/>
        </p:nvSpPr>
        <p:spPr>
          <a:xfrm>
            <a:off x="460248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Fat absorption</a:t>
            </a:r>
            <a:endParaRPr lang="en-US" sz="1350" dirty="0"/>
          </a:p>
        </p:txBody>
      </p:sp>
      <p:sp>
        <p:nvSpPr>
          <p:cNvPr id="9" name="Text 7"/>
          <p:cNvSpPr txBox="1"/>
          <p:nvPr/>
        </p:nvSpPr>
        <p:spPr>
          <a:xfrm>
            <a:off x="460248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Lacteals take up dietary fat as milky chyle.</a:t>
            </a:r>
            <a:endParaRPr lang="en-US" sz="1100" dirty="0"/>
          </a:p>
        </p:txBody>
      </p:sp>
      <p:sp>
        <p:nvSpPr>
          <p:cNvPr id="10" name="Shape 8"/>
          <p:cNvSpPr/>
          <p:nvPr/>
        </p:nvSpPr>
        <p:spPr>
          <a:xfrm>
            <a:off x="8016240" y="1965960"/>
            <a:ext cx="3505200" cy="896112"/>
          </a:xfrm>
          <a:prstGeom prst="roundRect">
            <a:avLst>
              <a:gd name="adj" fmla="val 7143"/>
            </a:avLst>
          </a:prstGeom>
          <a:solidFill>
            <a:srgbClr val="F4F6F6"/>
          </a:solidFill>
          <a:ln/>
        </p:spPr>
      </p:sp>
      <p:sp>
        <p:nvSpPr>
          <p:cNvPr id="11" name="Text 9"/>
          <p:cNvSpPr txBox="1"/>
          <p:nvPr/>
        </p:nvSpPr>
        <p:spPr>
          <a:xfrm>
            <a:off x="829056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Immune defense</a:t>
            </a:r>
            <a:endParaRPr lang="en-US" sz="1350" dirty="0"/>
          </a:p>
        </p:txBody>
      </p:sp>
      <p:sp>
        <p:nvSpPr>
          <p:cNvPr id="12" name="Text 10"/>
          <p:cNvSpPr txBox="1"/>
          <p:nvPr/>
        </p:nvSpPr>
        <p:spPr>
          <a:xfrm>
            <a:off x="829056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Houses lymphocytes and filters lymph for invaders.</a:t>
            </a:r>
            <a:endParaRPr lang="en-US" sz="1100" dirty="0"/>
          </a:p>
        </p:txBody>
      </p:sp>
      <p:sp>
        <p:nvSpPr>
          <p:cNvPr id="13" name="Shape 11"/>
          <p:cNvSpPr/>
          <p:nvPr/>
        </p:nvSpPr>
        <p:spPr>
          <a:xfrm>
            <a:off x="640080" y="2990088"/>
            <a:ext cx="3505200" cy="896112"/>
          </a:xfrm>
          <a:prstGeom prst="roundRect">
            <a:avLst>
              <a:gd name="adj" fmla="val 7143"/>
            </a:avLst>
          </a:prstGeom>
          <a:solidFill>
            <a:srgbClr val="F4F6F6"/>
          </a:solidFill>
          <a:ln/>
        </p:spPr>
      </p:sp>
      <p:sp>
        <p:nvSpPr>
          <p:cNvPr id="14" name="Text 12"/>
          <p:cNvSpPr txBox="1"/>
          <p:nvPr/>
        </p:nvSpPr>
        <p:spPr>
          <a:xfrm>
            <a:off x="91440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One direction</a:t>
            </a:r>
            <a:endParaRPr lang="en-US" sz="1350" dirty="0"/>
          </a:p>
        </p:txBody>
      </p:sp>
      <p:sp>
        <p:nvSpPr>
          <p:cNvPr id="15" name="Text 13"/>
          <p:cNvSpPr txBox="1"/>
          <p:nvPr/>
        </p:nvSpPr>
        <p:spPr>
          <a:xfrm>
            <a:off x="91440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Lymph travels toward the heart and never back.</a:t>
            </a:r>
            <a:endParaRPr lang="en-US" sz="1100" dirty="0"/>
          </a:p>
        </p:txBody>
      </p:sp>
      <p:sp>
        <p:nvSpPr>
          <p:cNvPr id="16" name="Shape 14"/>
          <p:cNvSpPr/>
          <p:nvPr/>
        </p:nvSpPr>
        <p:spPr>
          <a:xfrm>
            <a:off x="4328160" y="2990088"/>
            <a:ext cx="3505200" cy="896112"/>
          </a:xfrm>
          <a:prstGeom prst="roundRect">
            <a:avLst>
              <a:gd name="adj" fmla="val 7143"/>
            </a:avLst>
          </a:prstGeom>
          <a:solidFill>
            <a:srgbClr val="F4F6F6"/>
          </a:solidFill>
          <a:ln/>
        </p:spPr>
      </p:sp>
      <p:sp>
        <p:nvSpPr>
          <p:cNvPr id="17" name="Text 15"/>
          <p:cNvSpPr txBox="1"/>
          <p:nvPr/>
        </p:nvSpPr>
        <p:spPr>
          <a:xfrm>
            <a:off x="460248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No pump at all</a:t>
            </a:r>
            <a:endParaRPr lang="en-US" sz="1350" dirty="0"/>
          </a:p>
        </p:txBody>
      </p:sp>
      <p:sp>
        <p:nvSpPr>
          <p:cNvPr id="18" name="Text 16"/>
          <p:cNvSpPr txBox="1"/>
          <p:nvPr/>
        </p:nvSpPr>
        <p:spPr>
          <a:xfrm>
            <a:off x="460248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Muscle and breathing move it; valves aim it.</a:t>
            </a:r>
            <a:endParaRPr lang="en-US" sz="1100" dirty="0"/>
          </a:p>
        </p:txBody>
      </p:sp>
      <p:sp>
        <p:nvSpPr>
          <p:cNvPr id="19" name="Shape 17"/>
          <p:cNvSpPr/>
          <p:nvPr/>
        </p:nvSpPr>
        <p:spPr>
          <a:xfrm>
            <a:off x="8016240" y="2990088"/>
            <a:ext cx="3505200" cy="896112"/>
          </a:xfrm>
          <a:prstGeom prst="roundRect">
            <a:avLst>
              <a:gd name="adj" fmla="val 7143"/>
            </a:avLst>
          </a:prstGeom>
          <a:solidFill>
            <a:srgbClr val="F4F6F6"/>
          </a:solidFill>
          <a:ln/>
        </p:spPr>
      </p:sp>
      <p:sp>
        <p:nvSpPr>
          <p:cNvPr id="20" name="Text 18"/>
          <p:cNvSpPr txBox="1"/>
          <p:nvPr/>
        </p:nvSpPr>
        <p:spPr>
          <a:xfrm>
            <a:off x="829056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A change of name</a:t>
            </a:r>
            <a:endParaRPr lang="en-US" sz="1350" dirty="0"/>
          </a:p>
        </p:txBody>
      </p:sp>
      <p:sp>
        <p:nvSpPr>
          <p:cNvPr id="21" name="Text 19"/>
          <p:cNvSpPr txBox="1"/>
          <p:nvPr/>
        </p:nvSpPr>
        <p:spPr>
          <a:xfrm>
            <a:off x="829056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Interstitial fluid becomes lymph inside a vessel.</a:t>
            </a:r>
            <a:endParaRPr lang="en-US" sz="1100" dirty="0"/>
          </a:p>
        </p:txBody>
      </p:sp>
      <p:sp>
        <p:nvSpPr>
          <p:cNvPr id="22" name="Text 20"/>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3" name="Text 21"/>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Lymphatic &amp; Immune System  ·  Chapter 21 · Topic 1  ·  3</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Worked example: trace a drop of lymph</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From a tissue space back into the bloodstream, in four moves.</a:t>
            </a:r>
            <a:endParaRPr lang="en-US" sz="1450" dirty="0"/>
          </a:p>
        </p:txBody>
      </p:sp>
      <p:sp>
        <p:nvSpPr>
          <p:cNvPr id="4" name="Shape 2"/>
          <p:cNvSpPr/>
          <p:nvPr/>
        </p:nvSpPr>
        <p:spPr>
          <a:xfrm>
            <a:off x="640080" y="2103120"/>
            <a:ext cx="2068830" cy="1920240"/>
          </a:xfrm>
          <a:prstGeom prst="roundRect">
            <a:avLst>
              <a:gd name="adj" fmla="val 3810"/>
            </a:avLst>
          </a:prstGeom>
          <a:solidFill>
            <a:srgbClr val="F4F6F6"/>
          </a:solidFill>
          <a:ln/>
        </p:spPr>
      </p:sp>
      <p:sp>
        <p:nvSpPr>
          <p:cNvPr id="5" name="Shape 3"/>
          <p:cNvSpPr/>
          <p:nvPr/>
        </p:nvSpPr>
        <p:spPr>
          <a:xfrm>
            <a:off x="914400" y="2340864"/>
            <a:ext cx="438912" cy="438912"/>
          </a:xfrm>
          <a:prstGeom prst="ellipse">
            <a:avLst/>
          </a:prstGeom>
          <a:solidFill>
            <a:srgbClr val="A8324A"/>
          </a:solidFill>
          <a:ln/>
        </p:spPr>
      </p:sp>
      <p:sp>
        <p:nvSpPr>
          <p:cNvPr id="6" name="Text 4"/>
          <p:cNvSpPr txBox="1"/>
          <p:nvPr/>
        </p:nvSpPr>
        <p:spPr>
          <a:xfrm>
            <a:off x="91440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1</a:t>
            </a:r>
            <a:endParaRPr lang="en-US" sz="1500" dirty="0"/>
          </a:p>
        </p:txBody>
      </p:sp>
      <p:sp>
        <p:nvSpPr>
          <p:cNvPr id="7" name="Text 5"/>
          <p:cNvSpPr txBox="1"/>
          <p:nvPr/>
        </p:nvSpPr>
        <p:spPr>
          <a:xfrm>
            <a:off x="148132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Seep in</a:t>
            </a:r>
            <a:endParaRPr lang="en-US" sz="1800" dirty="0"/>
          </a:p>
        </p:txBody>
      </p:sp>
      <p:sp>
        <p:nvSpPr>
          <p:cNvPr id="8" name="Text 6"/>
          <p:cNvSpPr txBox="1"/>
          <p:nvPr/>
        </p:nvSpPr>
        <p:spPr>
          <a:xfrm>
            <a:off x="91440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Fluid pushes between overlapping endothelial flaps into a blind-ended capillary.</a:t>
            </a:r>
            <a:endParaRPr lang="en-US" sz="1250" dirty="0"/>
          </a:p>
        </p:txBody>
      </p:sp>
      <p:sp>
        <p:nvSpPr>
          <p:cNvPr id="9" name="Shape 7"/>
          <p:cNvSpPr/>
          <p:nvPr/>
        </p:nvSpPr>
        <p:spPr>
          <a:xfrm>
            <a:off x="2960370" y="2907792"/>
            <a:ext cx="365760" cy="310896"/>
          </a:xfrm>
          <a:prstGeom prst="rightArrow">
            <a:avLst/>
          </a:prstGeom>
          <a:solidFill>
            <a:srgbClr val="A8324A"/>
          </a:solidFill>
          <a:ln/>
        </p:spPr>
      </p:sp>
      <p:sp>
        <p:nvSpPr>
          <p:cNvPr id="10" name="Shape 8"/>
          <p:cNvSpPr/>
          <p:nvPr/>
        </p:nvSpPr>
        <p:spPr>
          <a:xfrm>
            <a:off x="3577590" y="2103120"/>
            <a:ext cx="2068830" cy="1920240"/>
          </a:xfrm>
          <a:prstGeom prst="roundRect">
            <a:avLst>
              <a:gd name="adj" fmla="val 3810"/>
            </a:avLst>
          </a:prstGeom>
          <a:solidFill>
            <a:srgbClr val="F4F6F6"/>
          </a:solidFill>
          <a:ln/>
        </p:spPr>
      </p:sp>
      <p:sp>
        <p:nvSpPr>
          <p:cNvPr id="11" name="Shape 9"/>
          <p:cNvSpPr/>
          <p:nvPr/>
        </p:nvSpPr>
        <p:spPr>
          <a:xfrm>
            <a:off x="3851910" y="2340864"/>
            <a:ext cx="438912" cy="438912"/>
          </a:xfrm>
          <a:prstGeom prst="ellipse">
            <a:avLst/>
          </a:prstGeom>
          <a:solidFill>
            <a:srgbClr val="A8324A"/>
          </a:solidFill>
          <a:ln/>
        </p:spPr>
      </p:sp>
      <p:sp>
        <p:nvSpPr>
          <p:cNvPr id="12" name="Text 10"/>
          <p:cNvSpPr txBox="1"/>
          <p:nvPr/>
        </p:nvSpPr>
        <p:spPr>
          <a:xfrm>
            <a:off x="385191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2</a:t>
            </a:r>
            <a:endParaRPr lang="en-US" sz="1500" dirty="0"/>
          </a:p>
        </p:txBody>
      </p:sp>
      <p:sp>
        <p:nvSpPr>
          <p:cNvPr id="13" name="Text 11"/>
          <p:cNvSpPr txBox="1"/>
          <p:nvPr/>
        </p:nvSpPr>
        <p:spPr>
          <a:xfrm>
            <a:off x="441883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Run the vessels</a:t>
            </a:r>
            <a:endParaRPr lang="en-US" sz="1800" dirty="0"/>
          </a:p>
        </p:txBody>
      </p:sp>
      <p:sp>
        <p:nvSpPr>
          <p:cNvPr id="14" name="Text 12"/>
          <p:cNvSpPr txBox="1"/>
          <p:nvPr/>
        </p:nvSpPr>
        <p:spPr>
          <a:xfrm>
            <a:off x="385191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Thin-walled vessels with internal valves carry it onward, much as veins do.</a:t>
            </a:r>
            <a:endParaRPr lang="en-US" sz="1250" dirty="0"/>
          </a:p>
        </p:txBody>
      </p:sp>
      <p:sp>
        <p:nvSpPr>
          <p:cNvPr id="15" name="Shape 13"/>
          <p:cNvSpPr/>
          <p:nvPr/>
        </p:nvSpPr>
        <p:spPr>
          <a:xfrm>
            <a:off x="5897880" y="2907792"/>
            <a:ext cx="365760" cy="310896"/>
          </a:xfrm>
          <a:prstGeom prst="rightArrow">
            <a:avLst/>
          </a:prstGeom>
          <a:solidFill>
            <a:srgbClr val="A8324A"/>
          </a:solidFill>
          <a:ln/>
        </p:spPr>
      </p:sp>
      <p:sp>
        <p:nvSpPr>
          <p:cNvPr id="16" name="Shape 14"/>
          <p:cNvSpPr/>
          <p:nvPr/>
        </p:nvSpPr>
        <p:spPr>
          <a:xfrm>
            <a:off x="6515100" y="2103120"/>
            <a:ext cx="2068830" cy="1920240"/>
          </a:xfrm>
          <a:prstGeom prst="roundRect">
            <a:avLst>
              <a:gd name="adj" fmla="val 3810"/>
            </a:avLst>
          </a:prstGeom>
          <a:solidFill>
            <a:srgbClr val="F4F6F6"/>
          </a:solidFill>
          <a:ln/>
        </p:spPr>
      </p:sp>
      <p:sp>
        <p:nvSpPr>
          <p:cNvPr id="17" name="Shape 15"/>
          <p:cNvSpPr/>
          <p:nvPr/>
        </p:nvSpPr>
        <p:spPr>
          <a:xfrm>
            <a:off x="6789420" y="2340864"/>
            <a:ext cx="438912" cy="438912"/>
          </a:xfrm>
          <a:prstGeom prst="ellipse">
            <a:avLst/>
          </a:prstGeom>
          <a:solidFill>
            <a:srgbClr val="A8324A"/>
          </a:solidFill>
          <a:ln/>
        </p:spPr>
      </p:sp>
      <p:sp>
        <p:nvSpPr>
          <p:cNvPr id="18" name="Text 16"/>
          <p:cNvSpPr txBox="1"/>
          <p:nvPr/>
        </p:nvSpPr>
        <p:spPr>
          <a:xfrm>
            <a:off x="678942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3</a:t>
            </a:r>
            <a:endParaRPr lang="en-US" sz="1500" dirty="0"/>
          </a:p>
        </p:txBody>
      </p:sp>
      <p:sp>
        <p:nvSpPr>
          <p:cNvPr id="19" name="Text 17"/>
          <p:cNvSpPr txBox="1"/>
          <p:nvPr/>
        </p:nvSpPr>
        <p:spPr>
          <a:xfrm>
            <a:off x="735634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Pass a node</a:t>
            </a:r>
            <a:endParaRPr lang="en-US" sz="1800" dirty="0"/>
          </a:p>
        </p:txBody>
      </p:sp>
      <p:sp>
        <p:nvSpPr>
          <p:cNvPr id="20" name="Text 18"/>
          <p:cNvSpPr txBox="1"/>
          <p:nvPr/>
        </p:nvSpPr>
        <p:spPr>
          <a:xfrm>
            <a:off x="678942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Bean-shaped lymph nodes filter it while immune cells inspect what is there.</a:t>
            </a:r>
            <a:endParaRPr lang="en-US" sz="1250" dirty="0"/>
          </a:p>
        </p:txBody>
      </p:sp>
      <p:sp>
        <p:nvSpPr>
          <p:cNvPr id="21" name="Shape 19"/>
          <p:cNvSpPr/>
          <p:nvPr/>
        </p:nvSpPr>
        <p:spPr>
          <a:xfrm>
            <a:off x="8835390" y="2907792"/>
            <a:ext cx="365760" cy="310896"/>
          </a:xfrm>
          <a:prstGeom prst="rightArrow">
            <a:avLst/>
          </a:prstGeom>
          <a:solidFill>
            <a:srgbClr val="A8324A"/>
          </a:solidFill>
          <a:ln/>
        </p:spPr>
      </p:sp>
      <p:sp>
        <p:nvSpPr>
          <p:cNvPr id="22" name="Shape 20"/>
          <p:cNvSpPr/>
          <p:nvPr/>
        </p:nvSpPr>
        <p:spPr>
          <a:xfrm>
            <a:off x="9452610" y="2103120"/>
            <a:ext cx="2068830" cy="1920240"/>
          </a:xfrm>
          <a:prstGeom prst="roundRect">
            <a:avLst>
              <a:gd name="adj" fmla="val 3810"/>
            </a:avLst>
          </a:prstGeom>
          <a:solidFill>
            <a:srgbClr val="F4F6F6"/>
          </a:solidFill>
          <a:ln/>
        </p:spPr>
      </p:sp>
      <p:sp>
        <p:nvSpPr>
          <p:cNvPr id="23" name="Shape 21"/>
          <p:cNvSpPr/>
          <p:nvPr/>
        </p:nvSpPr>
        <p:spPr>
          <a:xfrm>
            <a:off x="9726930" y="2340864"/>
            <a:ext cx="438912" cy="438912"/>
          </a:xfrm>
          <a:prstGeom prst="ellipse">
            <a:avLst/>
          </a:prstGeom>
          <a:solidFill>
            <a:srgbClr val="A8324A"/>
          </a:solidFill>
          <a:ln/>
        </p:spPr>
      </p:sp>
      <p:sp>
        <p:nvSpPr>
          <p:cNvPr id="24" name="Text 22"/>
          <p:cNvSpPr txBox="1"/>
          <p:nvPr/>
        </p:nvSpPr>
        <p:spPr>
          <a:xfrm>
            <a:off x="972693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4</a:t>
            </a:r>
            <a:endParaRPr lang="en-US" sz="1500" dirty="0"/>
          </a:p>
        </p:txBody>
      </p:sp>
      <p:sp>
        <p:nvSpPr>
          <p:cNvPr id="25" name="Text 23"/>
          <p:cNvSpPr txBox="1"/>
          <p:nvPr/>
        </p:nvSpPr>
        <p:spPr>
          <a:xfrm>
            <a:off x="1029385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Rejoin blood</a:t>
            </a:r>
            <a:endParaRPr lang="en-US" sz="1800" dirty="0"/>
          </a:p>
        </p:txBody>
      </p:sp>
      <p:sp>
        <p:nvSpPr>
          <p:cNvPr id="26" name="Text 24"/>
          <p:cNvSpPr txBox="1"/>
          <p:nvPr/>
        </p:nvSpPr>
        <p:spPr>
          <a:xfrm>
            <a:off x="972693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Trunks feed a collecting duct, which empties into a subclavian vein.</a:t>
            </a:r>
            <a:endParaRPr lang="en-US" sz="1250" dirty="0"/>
          </a:p>
        </p:txBody>
      </p:sp>
      <p:sp>
        <p:nvSpPr>
          <p:cNvPr id="27" name="Shape 25"/>
          <p:cNvSpPr/>
          <p:nvPr/>
        </p:nvSpPr>
        <p:spPr>
          <a:xfrm>
            <a:off x="640080" y="4389120"/>
            <a:ext cx="10881360" cy="868680"/>
          </a:xfrm>
          <a:prstGeom prst="roundRect">
            <a:avLst>
              <a:gd name="adj" fmla="val 8421"/>
            </a:avLst>
          </a:prstGeom>
          <a:solidFill>
            <a:srgbClr val="1A2E35"/>
          </a:solidFill>
          <a:ln/>
        </p:spPr>
      </p:sp>
      <p:sp>
        <p:nvSpPr>
          <p:cNvPr id="28" name="Text 26"/>
          <p:cNvSpPr txBox="1"/>
          <p:nvPr/>
        </p:nvSpPr>
        <p:spPr>
          <a:xfrm>
            <a:off x="960120" y="4389120"/>
            <a:ext cx="10241280" cy="868680"/>
          </a:xfrm>
          <a:prstGeom prst="rect">
            <a:avLst/>
          </a:prstGeom>
          <a:noFill/>
          <a:ln/>
        </p:spPr>
        <p:txBody>
          <a:bodyPr wrap="square" lIns="0" tIns="0" rIns="0" bIns="0" rtlCol="0" anchor="ctr"/>
          <a:lstStyle/>
          <a:p>
            <a:pPr indent="0" marL="0">
              <a:buNone/>
            </a:pPr>
            <a:r>
              <a:rPr lang="en-US" sz="1400" b="1" dirty="0">
                <a:solidFill>
                  <a:srgbClr val="FFFFFF"/>
                </a:solidFill>
                <a:latin typeface="Calibri" pitchFamily="34" charset="0"/>
                <a:ea typeface="Calibri" pitchFamily="34" charset="-122"/>
                <a:cs typeface="Calibri" pitchFamily="34" charset="-120"/>
              </a:rPr>
              <a:t>Capillaries to subclavian veins. </a:t>
            </a:r>
            <a:pPr indent="0" marL="0">
              <a:buNone/>
            </a:pPr>
            <a:r>
              <a:rPr lang="en-US" sz="1400" dirty="0">
                <a:solidFill>
                  <a:srgbClr val="EDE8DD"/>
                </a:solidFill>
                <a:latin typeface="Calibri" pitchFamily="34" charset="0"/>
                <a:ea typeface="Calibri" pitchFamily="34" charset="-122"/>
                <a:cs typeface="Calibri" pitchFamily="34" charset="-120"/>
              </a:rPr>
              <a:t>One direction only, and the moment lymph enters that vein it is part of the blood again.</a:t>
            </a:r>
            <a:endParaRPr lang="en-US" sz="1400" dirty="0"/>
          </a:p>
        </p:txBody>
      </p:sp>
      <p:sp>
        <p:nvSpPr>
          <p:cNvPr id="29" name="Text 27"/>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30" name="Text 28"/>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Lymphatic &amp; Immune System  ·  Chapter 21 · Topic 1  ·  4</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Two ducts, two territories</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One is small and drains a quadrant; one drains everything else.</a:t>
            </a:r>
            <a:endParaRPr lang="en-US" sz="1450" dirty="0"/>
          </a:p>
        </p:txBody>
      </p:sp>
      <p:sp>
        <p:nvSpPr>
          <p:cNvPr id="4" name="Shape 2"/>
          <p:cNvSpPr/>
          <p:nvPr/>
        </p:nvSpPr>
        <p:spPr>
          <a:xfrm>
            <a:off x="640080" y="1874520"/>
            <a:ext cx="5212080" cy="2926080"/>
          </a:xfrm>
          <a:prstGeom prst="roundRect">
            <a:avLst>
              <a:gd name="adj" fmla="val 2500"/>
            </a:avLst>
          </a:prstGeom>
          <a:solidFill>
            <a:srgbClr val="F4F6F6"/>
          </a:solidFill>
          <a:ln/>
        </p:spPr>
      </p:sp>
      <p:sp>
        <p:nvSpPr>
          <p:cNvPr id="5" name="Shape 3"/>
          <p:cNvSpPr/>
          <p:nvPr/>
        </p:nvSpPr>
        <p:spPr>
          <a:xfrm>
            <a:off x="914400" y="2221992"/>
            <a:ext cx="548640" cy="548640"/>
          </a:xfrm>
          <a:prstGeom prst="ellipse">
            <a:avLst/>
          </a:prstGeom>
          <a:solidFill>
            <a:srgbClr val="A8324A"/>
          </a:solidFill>
          <a:ln/>
        </p:spPr>
      </p:sp>
      <p:sp>
        <p:nvSpPr>
          <p:cNvPr id="6" name="Text 4"/>
          <p:cNvSpPr txBox="1"/>
          <p:nvPr/>
        </p:nvSpPr>
        <p:spPr>
          <a:xfrm>
            <a:off x="1627632" y="2258568"/>
            <a:ext cx="3840480" cy="365760"/>
          </a:xfrm>
          <a:prstGeom prst="rect">
            <a:avLst/>
          </a:prstGeom>
          <a:noFill/>
          <a:ln/>
        </p:spPr>
        <p:txBody>
          <a:bodyPr wrap="square" lIns="0" tIns="0" rIns="0" bIns="0" rtlCol="0" anchor="ctr"/>
          <a:lstStyle/>
          <a:p>
            <a:pPr indent="0" marL="0">
              <a:buNone/>
            </a:pPr>
            <a:r>
              <a:rPr lang="en-US" sz="1250" b="1" spc="180" kern="0" dirty="0">
                <a:solidFill>
                  <a:srgbClr val="A8324A"/>
                </a:solidFill>
                <a:latin typeface="Calibri" pitchFamily="34" charset="0"/>
                <a:ea typeface="Calibri" pitchFamily="34" charset="-122"/>
                <a:cs typeface="Calibri" pitchFamily="34" charset="-120"/>
              </a:rPr>
              <a:t>RIGHT LYMPHATIC</a:t>
            </a:r>
            <a:endParaRPr lang="en-US" sz="1250" dirty="0"/>
          </a:p>
        </p:txBody>
      </p:sp>
      <p:sp>
        <p:nvSpPr>
          <p:cNvPr id="7" name="Text 5"/>
          <p:cNvSpPr txBox="1"/>
          <p:nvPr/>
        </p:nvSpPr>
        <p:spPr>
          <a:xfrm>
            <a:off x="914400" y="2880360"/>
            <a:ext cx="4663440" cy="1051560"/>
          </a:xfrm>
          <a:prstGeom prst="rect">
            <a:avLst/>
          </a:prstGeom>
          <a:noFill/>
          <a:ln/>
        </p:spPr>
        <p:txBody>
          <a:bodyPr wrap="square" lIns="0" tIns="0" rIns="0" bIns="0" rtlCol="0" anchor="t"/>
          <a:lstStyle/>
          <a:p>
            <a:pPr indent="0" marL="0">
              <a:buNone/>
            </a:pPr>
            <a:r>
              <a:rPr lang="en-US" sz="1900" b="1" dirty="0">
                <a:solidFill>
                  <a:srgbClr val="1A2E35"/>
                </a:solidFill>
                <a:latin typeface="Cambria" pitchFamily="34" charset="0"/>
                <a:ea typeface="Cambria" pitchFamily="34" charset="-122"/>
                <a:cs typeface="Cambria" pitchFamily="34" charset="-120"/>
              </a:rPr>
              <a:t>The small duct, one quadrant</a:t>
            </a:r>
            <a:endParaRPr lang="en-US" sz="1900" dirty="0"/>
          </a:p>
        </p:txBody>
      </p:sp>
      <p:sp>
        <p:nvSpPr>
          <p:cNvPr id="8" name="Text 6"/>
          <p:cNvSpPr txBox="1"/>
          <p:nvPr/>
        </p:nvSpPr>
        <p:spPr>
          <a:xfrm>
            <a:off x="914400" y="4023360"/>
            <a:ext cx="4663440" cy="54864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It collects lymph from the right arm and the right side of the head and chest, then empties into the right subclavian vein at the base of the neck.</a:t>
            </a:r>
            <a:endParaRPr lang="en-US" sz="1300" dirty="0"/>
          </a:p>
        </p:txBody>
      </p:sp>
      <p:sp>
        <p:nvSpPr>
          <p:cNvPr id="9" name="Shape 7"/>
          <p:cNvSpPr/>
          <p:nvPr/>
        </p:nvSpPr>
        <p:spPr>
          <a:xfrm>
            <a:off x="6309360" y="1874520"/>
            <a:ext cx="5212080" cy="2926080"/>
          </a:xfrm>
          <a:prstGeom prst="roundRect">
            <a:avLst>
              <a:gd name="adj" fmla="val 2500"/>
            </a:avLst>
          </a:prstGeom>
          <a:solidFill>
            <a:srgbClr val="F4F6F6"/>
          </a:solidFill>
          <a:ln/>
        </p:spPr>
      </p:sp>
      <p:sp>
        <p:nvSpPr>
          <p:cNvPr id="10" name="Shape 8"/>
          <p:cNvSpPr/>
          <p:nvPr/>
        </p:nvSpPr>
        <p:spPr>
          <a:xfrm>
            <a:off x="6583680" y="2221992"/>
            <a:ext cx="548640" cy="548640"/>
          </a:xfrm>
          <a:prstGeom prst="ellipse">
            <a:avLst/>
          </a:prstGeom>
          <a:solidFill>
            <a:srgbClr val="3F7286"/>
          </a:solidFill>
          <a:ln/>
        </p:spPr>
      </p:sp>
      <p:sp>
        <p:nvSpPr>
          <p:cNvPr id="11" name="Text 9"/>
          <p:cNvSpPr txBox="1"/>
          <p:nvPr/>
        </p:nvSpPr>
        <p:spPr>
          <a:xfrm>
            <a:off x="7296912" y="2258568"/>
            <a:ext cx="3840480" cy="365760"/>
          </a:xfrm>
          <a:prstGeom prst="rect">
            <a:avLst/>
          </a:prstGeom>
          <a:noFill/>
          <a:ln/>
        </p:spPr>
        <p:txBody>
          <a:bodyPr wrap="square" lIns="0" tIns="0" rIns="0" bIns="0" rtlCol="0" anchor="ctr"/>
          <a:lstStyle/>
          <a:p>
            <a:pPr indent="0" marL="0">
              <a:buNone/>
            </a:pPr>
            <a:r>
              <a:rPr lang="en-US" sz="1250" b="1" spc="180" kern="0" dirty="0">
                <a:solidFill>
                  <a:srgbClr val="3F7286"/>
                </a:solidFill>
                <a:latin typeface="Calibri" pitchFamily="34" charset="0"/>
                <a:ea typeface="Calibri" pitchFamily="34" charset="-122"/>
                <a:cs typeface="Calibri" pitchFamily="34" charset="-120"/>
              </a:rPr>
              <a:t>THORACIC DUCT</a:t>
            </a:r>
            <a:endParaRPr lang="en-US" sz="1250" dirty="0"/>
          </a:p>
        </p:txBody>
      </p:sp>
      <p:sp>
        <p:nvSpPr>
          <p:cNvPr id="12" name="Text 10"/>
          <p:cNvSpPr txBox="1"/>
          <p:nvPr/>
        </p:nvSpPr>
        <p:spPr>
          <a:xfrm>
            <a:off x="6583680" y="2880360"/>
            <a:ext cx="4663440" cy="1051560"/>
          </a:xfrm>
          <a:prstGeom prst="rect">
            <a:avLst/>
          </a:prstGeom>
          <a:noFill/>
          <a:ln/>
        </p:spPr>
        <p:txBody>
          <a:bodyPr wrap="square" lIns="0" tIns="0" rIns="0" bIns="0" rtlCol="0" anchor="t"/>
          <a:lstStyle/>
          <a:p>
            <a:pPr indent="0" marL="0">
              <a:buNone/>
            </a:pPr>
            <a:r>
              <a:rPr lang="en-US" sz="1900" b="1" dirty="0">
                <a:solidFill>
                  <a:srgbClr val="1A2E35"/>
                </a:solidFill>
                <a:latin typeface="Cambria" pitchFamily="34" charset="0"/>
                <a:ea typeface="Cambria" pitchFamily="34" charset="-122"/>
                <a:cs typeface="Cambria" pitchFamily="34" charset="-120"/>
              </a:rPr>
              <a:t>The large duct, all the rest</a:t>
            </a:r>
            <a:endParaRPr lang="en-US" sz="1900" dirty="0"/>
          </a:p>
        </p:txBody>
      </p:sp>
      <p:sp>
        <p:nvSpPr>
          <p:cNvPr id="13" name="Text 11"/>
          <p:cNvSpPr txBox="1"/>
          <p:nvPr/>
        </p:nvSpPr>
        <p:spPr>
          <a:xfrm>
            <a:off x="6583680" y="4023360"/>
            <a:ext cx="4663440" cy="54864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It takes lymph from both legs, the abdomen, the left arm, and the left side of the head and chest, and empties into the left subclavian vein.</a:t>
            </a:r>
            <a:endParaRPr lang="en-US" sz="1300" dirty="0"/>
          </a:p>
        </p:txBody>
      </p:sp>
      <p:sp>
        <p:nvSpPr>
          <p:cNvPr id="14" name="Text 12"/>
          <p:cNvSpPr txBox="1"/>
          <p:nvPr/>
        </p:nvSpPr>
        <p:spPr>
          <a:xfrm>
            <a:off x="640080" y="5120640"/>
            <a:ext cx="10881360" cy="457200"/>
          </a:xfrm>
          <a:prstGeom prst="rect">
            <a:avLst/>
          </a:prstGeom>
          <a:noFill/>
          <a:ln/>
        </p:spPr>
        <p:txBody>
          <a:bodyPr wrap="square" lIns="0" tIns="0" rIns="0" bIns="0" rtlCol="0" anchor="ctr"/>
          <a:lstStyle/>
          <a:p>
            <a:pPr algn="ctr" indent="0" marL="0">
              <a:buNone/>
            </a:pPr>
            <a:r>
              <a:rPr lang="en-US" sz="1650" i="1" dirty="0">
                <a:solidFill>
                  <a:srgbClr val="1A2E35"/>
                </a:solidFill>
                <a:latin typeface="Cambria" pitchFamily="34" charset="0"/>
                <a:ea typeface="Cambria" pitchFamily="34" charset="-122"/>
                <a:cs typeface="Cambria" pitchFamily="34" charset="-120"/>
              </a:rPr>
              <a:t>Both end where lymph turns back into blood.</a:t>
            </a:r>
            <a:endParaRPr lang="en-US" sz="1650" dirty="0"/>
          </a:p>
        </p:txBody>
      </p:sp>
      <p:sp>
        <p:nvSpPr>
          <p:cNvPr id="15" name="Text 13"/>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16" name="Text 14"/>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Lymphatic &amp; Immune System  ·  Chapter 21 · Topic 1  ·  5</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The daily shortfall</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The number that makes the whole network necessary.</a:t>
            </a:r>
            <a:endParaRPr lang="en-US" sz="1450" dirty="0"/>
          </a:p>
        </p:txBody>
      </p:sp>
      <p:sp>
        <p:nvSpPr>
          <p:cNvPr id="4" name="Text 2"/>
          <p:cNvSpPr txBox="1"/>
          <p:nvPr/>
        </p:nvSpPr>
        <p:spPr>
          <a:xfrm>
            <a:off x="640080" y="1874520"/>
            <a:ext cx="2834640" cy="1554480"/>
          </a:xfrm>
          <a:prstGeom prst="rect">
            <a:avLst/>
          </a:prstGeom>
          <a:noFill/>
          <a:ln/>
        </p:spPr>
        <p:txBody>
          <a:bodyPr wrap="square" lIns="0" tIns="0" rIns="0" bIns="0" rtlCol="0" anchor="t"/>
          <a:lstStyle/>
          <a:p>
            <a:pPr indent="0" marL="0">
              <a:buNone/>
            </a:pPr>
            <a:r>
              <a:rPr lang="en-US" sz="8800" b="1" dirty="0">
                <a:solidFill>
                  <a:srgbClr val="A8324A"/>
                </a:solidFill>
                <a:latin typeface="Cambria" pitchFamily="34" charset="0"/>
                <a:ea typeface="Cambria" pitchFamily="34" charset="-122"/>
                <a:cs typeface="Cambria" pitchFamily="34" charset="-120"/>
              </a:rPr>
              <a:t>3 L</a:t>
            </a:r>
            <a:endParaRPr lang="en-US" sz="8800" dirty="0"/>
          </a:p>
        </p:txBody>
      </p:sp>
      <p:sp>
        <p:nvSpPr>
          <p:cNvPr id="5" name="Text 3"/>
          <p:cNvSpPr txBox="1"/>
          <p:nvPr/>
        </p:nvSpPr>
        <p:spPr>
          <a:xfrm>
            <a:off x="640080" y="3474720"/>
            <a:ext cx="2743200" cy="201168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more fluid leaves your blood capillaries each day than finds its own way back. The lymphatic system gathers that leaked fluid, renames it lymph, filters it through nodes, and hands it back to the bloodstream at the subclavian veins.</a:t>
            </a:r>
            <a:endParaRPr lang="en-US" sz="1300" dirty="0"/>
          </a:p>
        </p:txBody>
      </p:sp>
      <p:sp>
        <p:nvSpPr>
          <p:cNvPr id="6" name="Shape 4"/>
          <p:cNvSpPr/>
          <p:nvPr/>
        </p:nvSpPr>
        <p:spPr>
          <a:xfrm>
            <a:off x="3977640" y="1874520"/>
            <a:ext cx="2423160" cy="713232"/>
          </a:xfrm>
          <a:prstGeom prst="roundRect">
            <a:avLst>
              <a:gd name="adj" fmla="val 7692"/>
            </a:avLst>
          </a:prstGeom>
          <a:solidFill>
            <a:srgbClr val="F4F6F6"/>
          </a:solidFill>
          <a:ln/>
        </p:spPr>
      </p:sp>
      <p:sp>
        <p:nvSpPr>
          <p:cNvPr id="7" name="Text 5"/>
          <p:cNvSpPr txBox="1"/>
          <p:nvPr/>
        </p:nvSpPr>
        <p:spPr>
          <a:xfrm>
            <a:off x="425196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Fluid leaks out daily</a:t>
            </a:r>
            <a:endParaRPr lang="en-US" sz="1300" dirty="0"/>
          </a:p>
        </p:txBody>
      </p:sp>
      <p:sp>
        <p:nvSpPr>
          <p:cNvPr id="8" name="Shape 6"/>
          <p:cNvSpPr/>
          <p:nvPr/>
        </p:nvSpPr>
        <p:spPr>
          <a:xfrm>
            <a:off x="6537960" y="1874520"/>
            <a:ext cx="2423160" cy="713232"/>
          </a:xfrm>
          <a:prstGeom prst="roundRect">
            <a:avLst>
              <a:gd name="adj" fmla="val 7692"/>
            </a:avLst>
          </a:prstGeom>
          <a:solidFill>
            <a:srgbClr val="F4F6F6"/>
          </a:solidFill>
          <a:ln/>
        </p:spPr>
      </p:sp>
      <p:sp>
        <p:nvSpPr>
          <p:cNvPr id="9" name="Text 7"/>
          <p:cNvSpPr txBox="1"/>
          <p:nvPr/>
        </p:nvSpPr>
        <p:spPr>
          <a:xfrm>
            <a:off x="681228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Lymph once in a vessel</a:t>
            </a:r>
            <a:endParaRPr lang="en-US" sz="1300" dirty="0"/>
          </a:p>
        </p:txBody>
      </p:sp>
      <p:sp>
        <p:nvSpPr>
          <p:cNvPr id="10" name="Shape 8"/>
          <p:cNvSpPr/>
          <p:nvPr/>
        </p:nvSpPr>
        <p:spPr>
          <a:xfrm>
            <a:off x="9098280" y="1874520"/>
            <a:ext cx="2423160" cy="713232"/>
          </a:xfrm>
          <a:prstGeom prst="roundRect">
            <a:avLst>
              <a:gd name="adj" fmla="val 7692"/>
            </a:avLst>
          </a:prstGeom>
          <a:solidFill>
            <a:srgbClr val="F4F6F6"/>
          </a:solidFill>
          <a:ln/>
        </p:spPr>
      </p:sp>
      <p:sp>
        <p:nvSpPr>
          <p:cNvPr id="11" name="Text 9"/>
          <p:cNvSpPr txBox="1"/>
          <p:nvPr/>
        </p:nvSpPr>
        <p:spPr>
          <a:xfrm>
            <a:off x="937260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Nodes filter it</a:t>
            </a:r>
            <a:endParaRPr lang="en-US" sz="1300" dirty="0"/>
          </a:p>
        </p:txBody>
      </p:sp>
      <p:sp>
        <p:nvSpPr>
          <p:cNvPr id="12" name="Shape 10"/>
          <p:cNvSpPr/>
          <p:nvPr/>
        </p:nvSpPr>
        <p:spPr>
          <a:xfrm>
            <a:off x="3977640" y="2743200"/>
            <a:ext cx="2423160" cy="713232"/>
          </a:xfrm>
          <a:prstGeom prst="roundRect">
            <a:avLst>
              <a:gd name="adj" fmla="val 7692"/>
            </a:avLst>
          </a:prstGeom>
          <a:solidFill>
            <a:srgbClr val="F4F6F6"/>
          </a:solidFill>
          <a:ln/>
        </p:spPr>
      </p:sp>
      <p:sp>
        <p:nvSpPr>
          <p:cNvPr id="13" name="Text 11"/>
          <p:cNvSpPr txBox="1"/>
          <p:nvPr/>
        </p:nvSpPr>
        <p:spPr>
          <a:xfrm>
            <a:off x="425196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Ducts return it</a:t>
            </a:r>
            <a:endParaRPr lang="en-US" sz="1300" dirty="0"/>
          </a:p>
        </p:txBody>
      </p:sp>
      <p:sp>
        <p:nvSpPr>
          <p:cNvPr id="14" name="Shape 12"/>
          <p:cNvSpPr/>
          <p:nvPr/>
        </p:nvSpPr>
        <p:spPr>
          <a:xfrm>
            <a:off x="6537960" y="2743200"/>
            <a:ext cx="2423160" cy="713232"/>
          </a:xfrm>
          <a:prstGeom prst="roundRect">
            <a:avLst>
              <a:gd name="adj" fmla="val 7692"/>
            </a:avLst>
          </a:prstGeom>
          <a:solidFill>
            <a:srgbClr val="F4F6F6"/>
          </a:solidFill>
          <a:ln/>
        </p:spPr>
      </p:sp>
      <p:sp>
        <p:nvSpPr>
          <p:cNvPr id="15" name="Text 13"/>
          <p:cNvSpPr txBox="1"/>
          <p:nvPr/>
        </p:nvSpPr>
        <p:spPr>
          <a:xfrm>
            <a:off x="681228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No pump of its own</a:t>
            </a:r>
            <a:endParaRPr lang="en-US" sz="1300" dirty="0"/>
          </a:p>
        </p:txBody>
      </p:sp>
      <p:sp>
        <p:nvSpPr>
          <p:cNvPr id="16" name="Shape 14"/>
          <p:cNvSpPr/>
          <p:nvPr/>
        </p:nvSpPr>
        <p:spPr>
          <a:xfrm>
            <a:off x="9098280" y="2743200"/>
            <a:ext cx="2423160" cy="713232"/>
          </a:xfrm>
          <a:prstGeom prst="roundRect">
            <a:avLst>
              <a:gd name="adj" fmla="val 7692"/>
            </a:avLst>
          </a:prstGeom>
          <a:solidFill>
            <a:srgbClr val="F4F6F6"/>
          </a:solidFill>
          <a:ln/>
        </p:spPr>
      </p:sp>
      <p:sp>
        <p:nvSpPr>
          <p:cNvPr id="17" name="Text 15"/>
          <p:cNvSpPr txBox="1"/>
          <p:nvPr/>
        </p:nvSpPr>
        <p:spPr>
          <a:xfrm>
            <a:off x="937260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Valves keep it one-way</a:t>
            </a:r>
            <a:endParaRPr lang="en-US" sz="1300" dirty="0"/>
          </a:p>
        </p:txBody>
      </p:sp>
      <p:sp>
        <p:nvSpPr>
          <p:cNvPr id="18" name="Text 16"/>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19" name="Text 17"/>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Lymphatic &amp; Immune System  ·  Chapter 21 · Topic 1  ·  6</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What moves lymph with no heart</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Three drivers, one set of valves, and what each one looks like.</a:t>
            </a:r>
            <a:endParaRPr lang="en-US" sz="145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640080" y="1965960"/>
          <a:ext cx="10881360" cy="914400"/>
        </p:xfrm>
        <a:graphic>
          <a:graphicData uri="http://schemas.openxmlformats.org/drawingml/2006/table">
            <a:tbl>
              <a:tblPr/>
              <a:tblGrid>
                <a:gridCol w="2743200"/>
                <a:gridCol w="4206240"/>
                <a:gridCol w="3931920"/>
              </a:tblGrid>
              <a:tr h="420624">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Driver</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How it works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What you notice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Skeletal muscle pump</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Contractions squeeze the vessels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Walking reduces swelling</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Respiratory pump</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Pressure shifts with each breath</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Breathing aids drainage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Smooth muscle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Vessel walls contract rhythmically</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It works even at rest</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Valves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Block backflow at every step</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Flow stays one-way</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No central pump</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Nothing like a heart exists here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A still limb puffs up</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bl>
          </a:graphicData>
        </a:graphic>
      </p:graphicFrame>
      <p:sp>
        <p:nvSpPr>
          <p:cNvPr id="5" name="Text 2"/>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6" name="Text 3"/>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Lymphatic &amp; Immune System  ·  Chapter 21 · Topic 1  ·  7</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Primary against secondary organs</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Five contrasts that sort every lymphoid organ you will meet.</a:t>
            </a:r>
            <a:endParaRPr lang="en-US" sz="1450" dirty="0"/>
          </a:p>
        </p:txBody>
      </p:sp>
      <p:sp>
        <p:nvSpPr>
          <p:cNvPr id="4" name="Shape 2"/>
          <p:cNvSpPr/>
          <p:nvPr/>
        </p:nvSpPr>
        <p:spPr>
          <a:xfrm>
            <a:off x="640080" y="1965960"/>
            <a:ext cx="3200400" cy="3200400"/>
          </a:xfrm>
          <a:prstGeom prst="roundRect">
            <a:avLst>
              <a:gd name="adj" fmla="val 2286"/>
            </a:avLst>
          </a:prstGeom>
          <a:solidFill>
            <a:srgbClr val="1A2E35"/>
          </a:solidFill>
          <a:ln/>
        </p:spPr>
      </p:sp>
      <p:sp>
        <p:nvSpPr>
          <p:cNvPr id="5" name="Text 3"/>
          <p:cNvSpPr txBox="1"/>
          <p:nvPr/>
        </p:nvSpPr>
        <p:spPr>
          <a:xfrm>
            <a:off x="914400" y="2203704"/>
            <a:ext cx="2651760" cy="685800"/>
          </a:xfrm>
          <a:prstGeom prst="rect">
            <a:avLst/>
          </a:prstGeom>
          <a:noFill/>
          <a:ln/>
        </p:spPr>
        <p:txBody>
          <a:bodyPr wrap="square" lIns="0" tIns="0" rIns="0" bIns="0" rtlCol="0" anchor="t"/>
          <a:lstStyle/>
          <a:p>
            <a:pPr indent="0" marL="0">
              <a:buNone/>
            </a:pPr>
            <a:r>
              <a:rPr lang="en-US" sz="1800" b="1" dirty="0">
                <a:solidFill>
                  <a:srgbClr val="FFFFFF"/>
                </a:solidFill>
                <a:latin typeface="Cambria" pitchFamily="34" charset="0"/>
                <a:ea typeface="Cambria" pitchFamily="34" charset="-122"/>
                <a:cs typeface="Cambria" pitchFamily="34" charset="-120"/>
              </a:rPr>
              <a:t>One question first</a:t>
            </a:r>
            <a:endParaRPr lang="en-US" sz="1800" dirty="0"/>
          </a:p>
        </p:txBody>
      </p:sp>
      <p:sp>
        <p:nvSpPr>
          <p:cNvPr id="6" name="Text 4"/>
          <p:cNvSpPr txBox="1"/>
          <p:nvPr/>
        </p:nvSpPr>
        <p:spPr>
          <a:xfrm>
            <a:off x="914400" y="2898648"/>
            <a:ext cx="2651760" cy="2057400"/>
          </a:xfrm>
          <a:prstGeom prst="rect">
            <a:avLst/>
          </a:prstGeom>
          <a:noFill/>
          <a:ln/>
        </p:spPr>
        <p:txBody>
          <a:bodyPr wrap="square" lIns="0" tIns="0" rIns="0" bIns="0" rtlCol="0" anchor="t"/>
          <a:lstStyle/>
          <a:p>
            <a:pPr indent="0" marL="0">
              <a:buNone/>
            </a:pPr>
            <a:r>
              <a:rPr lang="en-US" sz="1250" dirty="0">
                <a:solidFill>
                  <a:srgbClr val="EDE8DD"/>
                </a:solidFill>
                <a:latin typeface="Calibri" pitchFamily="34" charset="0"/>
                <a:ea typeface="Calibri" pitchFamily="34" charset="-122"/>
                <a:cs typeface="Calibri" pitchFamily="34" charset="-120"/>
              </a:rPr>
              <a:t>Ask whether lymphocytes are made and schooled there, or sent there to work.</a:t>
            </a:r>
            <a:endParaRPr lang="en-US" sz="1250" dirty="0"/>
          </a:p>
          <a:p>
            <a:pPr indent="0" marL="0">
              <a:buNone/>
            </a:pPr>
            <a:endParaRPr lang="en-US" sz="1250" dirty="0"/>
          </a:p>
          <a:p>
            <a:pPr indent="0" marL="0">
              <a:buNone/>
            </a:pPr>
            <a:r>
              <a:rPr lang="en-US" sz="1250" dirty="0">
                <a:solidFill>
                  <a:srgbClr val="EDE8DD"/>
                </a:solidFill>
                <a:latin typeface="Calibri" pitchFamily="34" charset="0"/>
                <a:ea typeface="Calibri" pitchFamily="34" charset="-122"/>
                <a:cs typeface="Calibri" pitchFamily="34" charset="-120"/>
              </a:rPr>
              <a:t>Birth and training are primary; the fight is secondary.</a:t>
            </a:r>
            <a:endParaRPr lang="en-US" sz="1250" dirty="0"/>
          </a:p>
        </p:txBody>
      </p:sp>
      <p:sp>
        <p:nvSpPr>
          <p:cNvPr id="7" name="Text 5"/>
          <p:cNvSpPr txBox="1"/>
          <p:nvPr/>
        </p:nvSpPr>
        <p:spPr>
          <a:xfrm>
            <a:off x="4069080" y="196596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Primary</a:t>
            </a:r>
            <a:endParaRPr lang="en-US" sz="1500" dirty="0"/>
          </a:p>
        </p:txBody>
      </p:sp>
      <p:sp>
        <p:nvSpPr>
          <p:cNvPr id="8" name="Text 6"/>
          <p:cNvSpPr txBox="1"/>
          <p:nvPr/>
        </p:nvSpPr>
        <p:spPr>
          <a:xfrm>
            <a:off x="6537960" y="196596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9" name="Text 7"/>
          <p:cNvSpPr txBox="1"/>
          <p:nvPr/>
        </p:nvSpPr>
        <p:spPr>
          <a:xfrm>
            <a:off x="7086600" y="196596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Secondary</a:t>
            </a:r>
            <a:endParaRPr lang="en-US" sz="1500" dirty="0"/>
          </a:p>
        </p:txBody>
      </p:sp>
      <p:sp>
        <p:nvSpPr>
          <p:cNvPr id="10" name="Text 8"/>
          <p:cNvSpPr txBox="1"/>
          <p:nvPr/>
        </p:nvSpPr>
        <p:spPr>
          <a:xfrm>
            <a:off x="9555480" y="196596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made / deployed</a:t>
            </a:r>
            <a:endParaRPr lang="en-US" sz="1150" dirty="0"/>
          </a:p>
        </p:txBody>
      </p:sp>
      <p:sp>
        <p:nvSpPr>
          <p:cNvPr id="11" name="Text 9"/>
          <p:cNvSpPr txBox="1"/>
          <p:nvPr/>
        </p:nvSpPr>
        <p:spPr>
          <a:xfrm>
            <a:off x="4069080" y="260604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Bone marrow</a:t>
            </a:r>
            <a:endParaRPr lang="en-US" sz="1500" dirty="0"/>
          </a:p>
        </p:txBody>
      </p:sp>
      <p:sp>
        <p:nvSpPr>
          <p:cNvPr id="12" name="Text 10"/>
          <p:cNvSpPr txBox="1"/>
          <p:nvPr/>
        </p:nvSpPr>
        <p:spPr>
          <a:xfrm>
            <a:off x="6537960" y="260604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13" name="Text 11"/>
          <p:cNvSpPr txBox="1"/>
          <p:nvPr/>
        </p:nvSpPr>
        <p:spPr>
          <a:xfrm>
            <a:off x="7086600" y="260604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Lymph nodes</a:t>
            </a:r>
            <a:endParaRPr lang="en-US" sz="1500" dirty="0"/>
          </a:p>
        </p:txBody>
      </p:sp>
      <p:sp>
        <p:nvSpPr>
          <p:cNvPr id="14" name="Text 12"/>
          <p:cNvSpPr txBox="1"/>
          <p:nvPr/>
        </p:nvSpPr>
        <p:spPr>
          <a:xfrm>
            <a:off x="9555480" y="260604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B cells / filter</a:t>
            </a:r>
            <a:endParaRPr lang="en-US" sz="1150" dirty="0"/>
          </a:p>
        </p:txBody>
      </p:sp>
      <p:sp>
        <p:nvSpPr>
          <p:cNvPr id="15" name="Text 13"/>
          <p:cNvSpPr txBox="1"/>
          <p:nvPr/>
        </p:nvSpPr>
        <p:spPr>
          <a:xfrm>
            <a:off x="4069080" y="324612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Thymus</a:t>
            </a:r>
            <a:endParaRPr lang="en-US" sz="1500" dirty="0"/>
          </a:p>
        </p:txBody>
      </p:sp>
      <p:sp>
        <p:nvSpPr>
          <p:cNvPr id="16" name="Text 14"/>
          <p:cNvSpPr txBox="1"/>
          <p:nvPr/>
        </p:nvSpPr>
        <p:spPr>
          <a:xfrm>
            <a:off x="6537960" y="324612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17" name="Text 15"/>
          <p:cNvSpPr txBox="1"/>
          <p:nvPr/>
        </p:nvSpPr>
        <p:spPr>
          <a:xfrm>
            <a:off x="7086600" y="324612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Spleen</a:t>
            </a:r>
            <a:endParaRPr lang="en-US" sz="1500" dirty="0"/>
          </a:p>
        </p:txBody>
      </p:sp>
      <p:sp>
        <p:nvSpPr>
          <p:cNvPr id="18" name="Text 16"/>
          <p:cNvSpPr txBox="1"/>
          <p:nvPr/>
        </p:nvSpPr>
        <p:spPr>
          <a:xfrm>
            <a:off x="9555480" y="324612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T cells / blood</a:t>
            </a:r>
            <a:endParaRPr lang="en-US" sz="1150" dirty="0"/>
          </a:p>
        </p:txBody>
      </p:sp>
      <p:sp>
        <p:nvSpPr>
          <p:cNvPr id="19" name="Text 17"/>
          <p:cNvSpPr txBox="1"/>
          <p:nvPr/>
        </p:nvSpPr>
        <p:spPr>
          <a:xfrm>
            <a:off x="4069080" y="388620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Maturation</a:t>
            </a:r>
            <a:endParaRPr lang="en-US" sz="1500" dirty="0"/>
          </a:p>
        </p:txBody>
      </p:sp>
      <p:sp>
        <p:nvSpPr>
          <p:cNvPr id="20" name="Text 18"/>
          <p:cNvSpPr txBox="1"/>
          <p:nvPr/>
        </p:nvSpPr>
        <p:spPr>
          <a:xfrm>
            <a:off x="6537960" y="388620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21" name="Text 19"/>
          <p:cNvSpPr txBox="1"/>
          <p:nvPr/>
        </p:nvSpPr>
        <p:spPr>
          <a:xfrm>
            <a:off x="7086600" y="388620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Activation</a:t>
            </a:r>
            <a:endParaRPr lang="en-US" sz="1500" dirty="0"/>
          </a:p>
        </p:txBody>
      </p:sp>
      <p:sp>
        <p:nvSpPr>
          <p:cNvPr id="22" name="Text 20"/>
          <p:cNvSpPr txBox="1"/>
          <p:nvPr/>
        </p:nvSpPr>
        <p:spPr>
          <a:xfrm>
            <a:off x="9555480" y="388620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before / after</a:t>
            </a:r>
            <a:endParaRPr lang="en-US" sz="1150" dirty="0"/>
          </a:p>
        </p:txBody>
      </p:sp>
      <p:sp>
        <p:nvSpPr>
          <p:cNvPr id="23" name="Text 21"/>
          <p:cNvSpPr txBox="1"/>
          <p:nvPr/>
        </p:nvSpPr>
        <p:spPr>
          <a:xfrm>
            <a:off x="4069080" y="452628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Marrow, thymus</a:t>
            </a:r>
            <a:endParaRPr lang="en-US" sz="1500" dirty="0"/>
          </a:p>
        </p:txBody>
      </p:sp>
      <p:sp>
        <p:nvSpPr>
          <p:cNvPr id="24" name="Text 22"/>
          <p:cNvSpPr txBox="1"/>
          <p:nvPr/>
        </p:nvSpPr>
        <p:spPr>
          <a:xfrm>
            <a:off x="6537960" y="452628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25" name="Text 23"/>
          <p:cNvSpPr txBox="1"/>
          <p:nvPr/>
        </p:nvSpPr>
        <p:spPr>
          <a:xfrm>
            <a:off x="7086600" y="452628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Tonsils, MALT</a:t>
            </a:r>
            <a:endParaRPr lang="en-US" sz="1500" dirty="0"/>
          </a:p>
        </p:txBody>
      </p:sp>
      <p:sp>
        <p:nvSpPr>
          <p:cNvPr id="26" name="Text 24"/>
          <p:cNvSpPr txBox="1"/>
          <p:nvPr/>
        </p:nvSpPr>
        <p:spPr>
          <a:xfrm>
            <a:off x="9555480" y="452628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the two lists</a:t>
            </a:r>
            <a:endParaRPr lang="en-US" sz="1150" dirty="0"/>
          </a:p>
        </p:txBody>
      </p:sp>
      <p:sp>
        <p:nvSpPr>
          <p:cNvPr id="27" name="Text 25"/>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8" name="Text 26"/>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Lymphatic &amp; Immune System  ·  Chapter 21 · Topic 1  ·  8</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Where students go wrong</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Five traps in a topic that looks like plain plumbing.</a:t>
            </a:r>
            <a:endParaRPr lang="en-US" sz="1450" dirty="0"/>
          </a:p>
        </p:txBody>
      </p:sp>
      <p:sp>
        <p:nvSpPr>
          <p:cNvPr id="4" name="Text 2"/>
          <p:cNvSpPr txBox="1"/>
          <p:nvPr/>
        </p:nvSpPr>
        <p:spPr>
          <a:xfrm>
            <a:off x="640080" y="1874520"/>
            <a:ext cx="7498080" cy="3840480"/>
          </a:xfrm>
          <a:prstGeom prst="rect">
            <a:avLst/>
          </a:prstGeom>
          <a:noFill/>
          <a:ln/>
        </p:spPr>
        <p:txBody>
          <a:bodyPr wrap="square" lIns="0" tIns="0" rIns="0" bIns="0" rtlCol="0" anchor="t"/>
          <a:lstStyle/>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Calling lymph a kind of blood. It is interstitial fluid that has entered a lymphatic vessel, and it carries no red blood cells.</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Hunting for a lymphatic heart. Muscle contraction, breathing, and vessel walls move lymph; valves keep it going one way.</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Filing the spleen as primary. It filters blood and screens it for pathogens, which makes it a secondary organ.</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Forgetting the fat job. Lacteals in the small intestine absorb dietary fats and fat-soluble vitamins as milky chyle.</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Treating the thymus as permanent. It is largest in childhood and slowly involutes after puberty.</a:t>
            </a:r>
            <a:endParaRPr lang="en-US" sz="1550" dirty="0"/>
          </a:p>
        </p:txBody>
      </p:sp>
      <p:sp>
        <p:nvSpPr>
          <p:cNvPr id="5" name="Shape 3"/>
          <p:cNvSpPr/>
          <p:nvPr/>
        </p:nvSpPr>
        <p:spPr>
          <a:xfrm>
            <a:off x="8595360" y="1874520"/>
            <a:ext cx="2926080" cy="1837944"/>
          </a:xfrm>
          <a:prstGeom prst="roundRect">
            <a:avLst>
              <a:gd name="adj" fmla="val 3980"/>
            </a:avLst>
          </a:prstGeom>
          <a:solidFill>
            <a:srgbClr val="F4F6F6"/>
          </a:solidFill>
          <a:ln/>
        </p:spPr>
      </p:sp>
      <p:sp>
        <p:nvSpPr>
          <p:cNvPr id="6" name="Text 4"/>
          <p:cNvSpPr txBox="1"/>
          <p:nvPr/>
        </p:nvSpPr>
        <p:spPr>
          <a:xfrm>
            <a:off x="8869680" y="2093976"/>
            <a:ext cx="2377440" cy="274320"/>
          </a:xfrm>
          <a:prstGeom prst="rect">
            <a:avLst/>
          </a:prstGeom>
          <a:noFill/>
          <a:ln/>
        </p:spPr>
        <p:txBody>
          <a:bodyPr wrap="square" lIns="0" tIns="0" rIns="0" bIns="0" rtlCol="0" anchor="ctr"/>
          <a:lstStyle/>
          <a:p>
            <a:pPr indent="0" marL="0">
              <a:buNone/>
            </a:pPr>
            <a:r>
              <a:rPr lang="en-US" sz="1100" b="1" spc="140" kern="0" dirty="0">
                <a:solidFill>
                  <a:srgbClr val="A8324A"/>
                </a:solidFill>
                <a:latin typeface="Calibri" pitchFamily="34" charset="0"/>
                <a:ea typeface="Calibri" pitchFamily="34" charset="-122"/>
                <a:cs typeface="Calibri" pitchFamily="34" charset="-120"/>
              </a:rPr>
              <a:t>Red pulp, white pulp</a:t>
            </a:r>
            <a:endParaRPr lang="en-US" sz="1100" dirty="0"/>
          </a:p>
        </p:txBody>
      </p:sp>
      <p:sp>
        <p:nvSpPr>
          <p:cNvPr id="7" name="Text 5"/>
          <p:cNvSpPr txBox="1"/>
          <p:nvPr/>
        </p:nvSpPr>
        <p:spPr>
          <a:xfrm>
            <a:off x="8869680" y="2441448"/>
            <a:ext cx="2377440" cy="1060704"/>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The spleen clears worn-out red blood cells in its red pulp and screens blood for pathogens in its white pulp.</a:t>
            </a:r>
            <a:endParaRPr lang="en-US" sz="1250" dirty="0"/>
          </a:p>
        </p:txBody>
      </p:sp>
      <p:sp>
        <p:nvSpPr>
          <p:cNvPr id="8" name="Text 6"/>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9" name="Text 7"/>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Lymphatic &amp; Immune System  ·  Chapter 21 · Topic 1  ·  9</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Check yourself</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Answer these before the next session.</a:t>
            </a:r>
            <a:endParaRPr lang="en-US" sz="1450" dirty="0"/>
          </a:p>
        </p:txBody>
      </p:sp>
      <p:sp>
        <p:nvSpPr>
          <p:cNvPr id="4" name="Shape 2"/>
          <p:cNvSpPr/>
          <p:nvPr/>
        </p:nvSpPr>
        <p:spPr>
          <a:xfrm>
            <a:off x="640080" y="1920240"/>
            <a:ext cx="420624" cy="420624"/>
          </a:xfrm>
          <a:prstGeom prst="ellipse">
            <a:avLst/>
          </a:prstGeom>
          <a:solidFill>
            <a:srgbClr val="A8324A"/>
          </a:solidFill>
          <a:ln/>
        </p:spPr>
      </p:sp>
      <p:sp>
        <p:nvSpPr>
          <p:cNvPr id="5" name="Text 3"/>
          <p:cNvSpPr txBox="1"/>
          <p:nvPr/>
        </p:nvSpPr>
        <p:spPr>
          <a:xfrm>
            <a:off x="640080" y="1920240"/>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txBox="1"/>
          <p:nvPr/>
        </p:nvSpPr>
        <p:spPr>
          <a:xfrm>
            <a:off x="1261872" y="1920240"/>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Lymph and interstitial fluid are the same fluid. Say what changes the name.</a:t>
            </a:r>
            <a:endParaRPr lang="en-US" sz="1450" dirty="0"/>
          </a:p>
        </p:txBody>
      </p:sp>
      <p:sp>
        <p:nvSpPr>
          <p:cNvPr id="7" name="Shape 5"/>
          <p:cNvSpPr/>
          <p:nvPr/>
        </p:nvSpPr>
        <p:spPr>
          <a:xfrm>
            <a:off x="640080" y="2670048"/>
            <a:ext cx="420624" cy="420624"/>
          </a:xfrm>
          <a:prstGeom prst="ellipse">
            <a:avLst/>
          </a:prstGeom>
          <a:solidFill>
            <a:srgbClr val="A8324A"/>
          </a:solidFill>
          <a:ln/>
        </p:spPr>
      </p:sp>
      <p:sp>
        <p:nvSpPr>
          <p:cNvPr id="8" name="Text 6"/>
          <p:cNvSpPr txBox="1"/>
          <p:nvPr/>
        </p:nvSpPr>
        <p:spPr>
          <a:xfrm>
            <a:off x="640080" y="2670048"/>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9" name="Text 7"/>
          <p:cNvSpPr txBox="1"/>
          <p:nvPr/>
        </p:nvSpPr>
        <p:spPr>
          <a:xfrm>
            <a:off x="1261872" y="2670048"/>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Explain why a limb that cannot move tends to swell.</a:t>
            </a:r>
            <a:endParaRPr lang="en-US" sz="1450" dirty="0"/>
          </a:p>
        </p:txBody>
      </p:sp>
      <p:sp>
        <p:nvSpPr>
          <p:cNvPr id="10" name="Shape 8"/>
          <p:cNvSpPr/>
          <p:nvPr/>
        </p:nvSpPr>
        <p:spPr>
          <a:xfrm>
            <a:off x="640080" y="3419856"/>
            <a:ext cx="420624" cy="420624"/>
          </a:xfrm>
          <a:prstGeom prst="ellipse">
            <a:avLst/>
          </a:prstGeom>
          <a:solidFill>
            <a:srgbClr val="A8324A"/>
          </a:solidFill>
          <a:ln/>
        </p:spPr>
      </p:sp>
      <p:sp>
        <p:nvSpPr>
          <p:cNvPr id="11" name="Text 9"/>
          <p:cNvSpPr txBox="1"/>
          <p:nvPr/>
        </p:nvSpPr>
        <p:spPr>
          <a:xfrm>
            <a:off x="640080" y="3419856"/>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2" name="Text 10"/>
          <p:cNvSpPr txBox="1"/>
          <p:nvPr/>
        </p:nvSpPr>
        <p:spPr>
          <a:xfrm>
            <a:off x="1261872" y="3419856"/>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Name the duct draining your left leg and the vein it empties into.</a:t>
            </a:r>
            <a:endParaRPr lang="en-US" sz="1450" dirty="0"/>
          </a:p>
        </p:txBody>
      </p:sp>
      <p:sp>
        <p:nvSpPr>
          <p:cNvPr id="13" name="Shape 11"/>
          <p:cNvSpPr/>
          <p:nvPr/>
        </p:nvSpPr>
        <p:spPr>
          <a:xfrm>
            <a:off x="640080" y="4169664"/>
            <a:ext cx="420624" cy="420624"/>
          </a:xfrm>
          <a:prstGeom prst="ellipse">
            <a:avLst/>
          </a:prstGeom>
          <a:solidFill>
            <a:srgbClr val="A8324A"/>
          </a:solidFill>
          <a:ln/>
        </p:spPr>
      </p:sp>
      <p:sp>
        <p:nvSpPr>
          <p:cNvPr id="14" name="Text 12"/>
          <p:cNvSpPr txBox="1"/>
          <p:nvPr/>
        </p:nvSpPr>
        <p:spPr>
          <a:xfrm>
            <a:off x="640080" y="4169664"/>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15" name="Text 13"/>
          <p:cNvSpPr txBox="1"/>
          <p:nvPr/>
        </p:nvSpPr>
        <p:spPr>
          <a:xfrm>
            <a:off x="1261872" y="4169664"/>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Say why the thymus counts as primary and the spleen as secondary.</a:t>
            </a:r>
            <a:endParaRPr lang="en-US" sz="1450" dirty="0"/>
          </a:p>
        </p:txBody>
      </p:sp>
      <p:sp>
        <p:nvSpPr>
          <p:cNvPr id="16" name="Shape 14"/>
          <p:cNvSpPr/>
          <p:nvPr/>
        </p:nvSpPr>
        <p:spPr>
          <a:xfrm>
            <a:off x="640080" y="4919472"/>
            <a:ext cx="420624" cy="420624"/>
          </a:xfrm>
          <a:prstGeom prst="ellipse">
            <a:avLst/>
          </a:prstGeom>
          <a:solidFill>
            <a:srgbClr val="A8324A"/>
          </a:solidFill>
          <a:ln/>
        </p:spPr>
      </p:sp>
      <p:sp>
        <p:nvSpPr>
          <p:cNvPr id="17" name="Text 15"/>
          <p:cNvSpPr txBox="1"/>
          <p:nvPr/>
        </p:nvSpPr>
        <p:spPr>
          <a:xfrm>
            <a:off x="640080" y="4919472"/>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5</a:t>
            </a:r>
            <a:endParaRPr lang="en-US" sz="1300" dirty="0"/>
          </a:p>
        </p:txBody>
      </p:sp>
      <p:sp>
        <p:nvSpPr>
          <p:cNvPr id="18" name="Text 16"/>
          <p:cNvSpPr txBox="1"/>
          <p:nvPr/>
        </p:nvSpPr>
        <p:spPr>
          <a:xfrm>
            <a:off x="1261872" y="4919472"/>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A fatty meal turns lymph milky. Name the vessels and name that fluid.</a:t>
            </a:r>
            <a:endParaRPr lang="en-US" sz="1450" dirty="0"/>
          </a:p>
        </p:txBody>
      </p:sp>
      <p:sp>
        <p:nvSpPr>
          <p:cNvPr id="19" name="Text 17"/>
          <p:cNvSpPr txBox="1"/>
          <p:nvPr/>
        </p:nvSpPr>
        <p:spPr>
          <a:xfrm>
            <a:off x="640080" y="5715000"/>
            <a:ext cx="9144000" cy="365760"/>
          </a:xfrm>
          <a:prstGeom prst="rect">
            <a:avLst/>
          </a:prstGeom>
          <a:noFill/>
          <a:ln/>
        </p:spPr>
        <p:txBody>
          <a:bodyPr wrap="square" lIns="0" tIns="0" rIns="0" bIns="0" rtlCol="0" anchor="ctr"/>
          <a:lstStyle/>
          <a:p>
            <a:pPr indent="0" marL="0">
              <a:buNone/>
            </a:pPr>
            <a:r>
              <a:rPr lang="en-US" sz="1250" i="1" dirty="0">
                <a:solidFill>
                  <a:srgbClr val="667A80"/>
                </a:solidFill>
                <a:latin typeface="Calibri" pitchFamily="34" charset="0"/>
                <a:ea typeface="Calibri" pitchFamily="34" charset="-122"/>
                <a:cs typeface="Calibri" pitchFamily="34" charset="-120"/>
              </a:rPr>
              <a:t>Full glossary and the chapter quiz are in the chapter itself.</a:t>
            </a:r>
            <a:endParaRPr lang="en-US" sz="1250" dirty="0"/>
          </a:p>
        </p:txBody>
      </p:sp>
      <p:sp>
        <p:nvSpPr>
          <p:cNvPr id="20" name="Text 18"/>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1" name="Text 19"/>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Lymphatic &amp; Immune System  ·  Chapter 21 · Topic 1  ·  10</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9692640" y="-1554480"/>
            <a:ext cx="4023360" cy="4023360"/>
          </a:xfrm>
          <a:prstGeom prst="ellipse">
            <a:avLst/>
          </a:prstGeom>
          <a:solidFill>
            <a:srgbClr val="22404A"/>
          </a:solidFill>
          <a:ln/>
        </p:spPr>
      </p:sp>
      <p:sp>
        <p:nvSpPr>
          <p:cNvPr id="3" name="Text 1"/>
          <p:cNvSpPr txBox="1"/>
          <p:nvPr/>
        </p:nvSpPr>
        <p:spPr>
          <a:xfrm>
            <a:off x="640080" y="822960"/>
            <a:ext cx="8229600" cy="320040"/>
          </a:xfrm>
          <a:prstGeom prst="rect">
            <a:avLst/>
          </a:prstGeom>
          <a:noFill/>
          <a:ln/>
        </p:spPr>
        <p:txBody>
          <a:bodyPr wrap="square" lIns="0" tIns="0" rIns="0" bIns="0" rtlCol="0" anchor="ctr"/>
          <a:lstStyle/>
          <a:p>
            <a:pPr indent="0" marL="0">
              <a:buNone/>
            </a:pPr>
            <a:r>
              <a:rPr lang="en-US" sz="1200" b="1" spc="220" kern="0" dirty="0">
                <a:solidFill>
                  <a:srgbClr val="7FA8B8"/>
                </a:solidFill>
                <a:latin typeface="Calibri" pitchFamily="34" charset="0"/>
                <a:ea typeface="Calibri" pitchFamily="34" charset="-122"/>
                <a:cs typeface="Calibri" pitchFamily="34" charset="-120"/>
              </a:rPr>
              <a:t>IN ONE BREATH</a:t>
            </a:r>
            <a:endParaRPr lang="en-US" sz="1200" dirty="0"/>
          </a:p>
        </p:txBody>
      </p:sp>
      <p:sp>
        <p:nvSpPr>
          <p:cNvPr id="4" name="Text 2"/>
          <p:cNvSpPr txBox="1"/>
          <p:nvPr/>
        </p:nvSpPr>
        <p:spPr>
          <a:xfrm>
            <a:off x="640080" y="1371600"/>
            <a:ext cx="8412480" cy="3566160"/>
          </a:xfrm>
          <a:prstGeom prst="rect">
            <a:avLst/>
          </a:prstGeom>
          <a:noFill/>
          <a:ln/>
        </p:spPr>
        <p:txBody>
          <a:bodyPr wrap="square" lIns="0" tIns="0" rIns="0" bIns="0" rtlCol="0" anchor="ctr"/>
          <a:lstStyle/>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The lymphatic system balances fluid, absorbs dietary fat, and houses immune defense.</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Lymph runs one way: capillaries, vessels, nodes, trunks, ducts, subclavian veins.</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There is no pump — muscle, breathing, and vessel walls push; valves aim the flow.</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Primary organs, the red bone marrow and the thymus, make and mature lymphocytes.</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Secondary organs — nodes, spleen, tonsils, MALT — are where lymphocytes fight.</a:t>
            </a:r>
            <a:endParaRPr lang="en-US" sz="1550" dirty="0"/>
          </a:p>
        </p:txBody>
      </p:sp>
      <p:sp>
        <p:nvSpPr>
          <p:cNvPr id="5" name="Text 3"/>
          <p:cNvSpPr txBox="1"/>
          <p:nvPr/>
        </p:nvSpPr>
        <p:spPr>
          <a:xfrm>
            <a:off x="640080" y="5120640"/>
            <a:ext cx="8229600" cy="457200"/>
          </a:xfrm>
          <a:prstGeom prst="rect">
            <a:avLst/>
          </a:prstGeom>
          <a:noFill/>
          <a:ln/>
        </p:spPr>
        <p:txBody>
          <a:bodyPr wrap="square" lIns="0" tIns="0" rIns="0" bIns="0" rtlCol="0" anchor="ctr"/>
          <a:lstStyle/>
          <a:p>
            <a:pPr indent="0" marL="0">
              <a:buNone/>
            </a:pPr>
            <a:r>
              <a:rPr lang="en-US" sz="1600" i="1" dirty="0">
                <a:solidFill>
                  <a:srgbClr val="A8324A"/>
                </a:solidFill>
                <a:latin typeface="Cambria" pitchFamily="34" charset="0"/>
                <a:ea typeface="Cambria" pitchFamily="34" charset="-122"/>
                <a:cs typeface="Cambria" pitchFamily="34" charset="-120"/>
              </a:rPr>
              <a:t>Next topic: three lines of defense, from the skin inward.</a:t>
            </a:r>
            <a:endParaRPr lang="en-US" sz="1600" dirty="0"/>
          </a:p>
        </p:txBody>
      </p:sp>
      <p:sp>
        <p:nvSpPr>
          <p:cNvPr id="6" name="Text 4"/>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8FA9B0"/>
                </a:solidFill>
                <a:latin typeface="Calibri" pitchFamily="34" charset="0"/>
                <a:ea typeface="Calibri" pitchFamily="34" charset="-122"/>
                <a:cs typeface="Calibri" pitchFamily="34" charset="-120"/>
              </a:rPr>
              <a:t>DR. GARG LEARNING</a:t>
            </a:r>
            <a:endParaRPr lang="en-US" sz="900" dirty="0"/>
          </a:p>
        </p:txBody>
      </p:sp>
      <p:sp>
        <p:nvSpPr>
          <p:cNvPr id="7" name="Text 5"/>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8FA9B0"/>
                </a:solidFill>
                <a:latin typeface="Calibri" pitchFamily="34" charset="0"/>
                <a:ea typeface="Calibri" pitchFamily="34" charset="-122"/>
                <a:cs typeface="Calibri" pitchFamily="34" charset="-120"/>
              </a:rPr>
              <a:t>The Lymphatic &amp; Immune System  ·  Chapter 21 · Topic 1  ·  11</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Dr. Garg Learning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Lymphatic
System</dc:title>
  <dc:subject>PptxGenJS Presentation</dc:subject>
  <dc:creator>Dr. Akash Garg</dc:creator>
  <cp:lastModifiedBy>Dr. Akash Garg</cp:lastModifiedBy>
  <cp:revision>1</cp:revision>
  <dcterms:created xsi:type="dcterms:W3CDTF">2026-09-12T21:04:44Z</dcterms:created>
  <dcterms:modified xsi:type="dcterms:W3CDTF">2026-09-12T21:04:44Z</dcterms:modified>
</cp:coreProperties>
</file>