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Lst>
  <p:notesMasterIdLst>
    <p:notesMasterId r:id="rId13"/>
  </p:notesMasterIdLst>
  <p:sldSz cx="12192000" cy="6858000"/>
  <p:notesSz cx="6858000" cy="12192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notesMaster" Target="notesMasters/notesMaster1.xml"/><Relationship Id="rId14" Type="http://schemas.openxmlformats.org/officeDocument/2006/relationships/presProps" Target="presProps.xml"/><Relationship Id="rId15" Type="http://schemas.openxmlformats.org/officeDocument/2006/relationships/viewProps" Target="viewProps.xml"/><Relationship Id="rId16" Type="http://schemas.openxmlformats.org/officeDocument/2006/relationships/theme" Target="theme/theme1.xml"/><Relationship Id="rId17" Type="http://schemas.openxmlformats.org/officeDocument/2006/relationships/tableStyles" Target="tableStyles.xml"/></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Ask how they would move fluid uphill with no pump. Every mechanism in this topic is an answer students can guess before you name it.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Push on the word must. Once students accept the equality as bookkeeping, venous return stops being a separate topic and becomes a constraint.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Have the room stand and take ten steps. Feeling the calf work while you narrate is worth more than any diagram of a valve.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Call gravity the problem and the other tiles the answers. Sorting them that way is what stops this becoming a flat list of four terms.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Read the third column first for once. Starting from the failure and asking which pump stopped is how clinical reasoning actually runs.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Fifteen against a meter of column is the whole argument. Let the mismatch sit for a beat before you offer the mechanisms.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Row one is the take-home. A soldier fainting on parade is the same physiology as a long flight, and students remember the pair together.</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Trap three is subtle and worth naming. Valves are a ratchet, not an engine, and the distinction shows up in exam wording.</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Close the chapter where the lede opened it. Swollen ankles, varicose veins, and stroke all traced back to one set of rules, and now they can say why.</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1.xml"/></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solidFill>
          <a:srgbClr val="1A2E35"/>
        </a:solidFill>
      </p:bgPr>
    </p:bg>
    <p:spTree>
      <p:nvGrpSpPr>
        <p:cNvPr id="1" name=""/>
        <p:cNvGrpSpPr/>
        <p:nvPr/>
      </p:nvGrpSpPr>
      <p:grpSpPr>
        <a:xfrm>
          <a:off x="0" y="0"/>
          <a:ext cx="0" cy="0"/>
          <a:chOff x="0" y="0"/>
          <a:chExt cx="0" cy="0"/>
        </a:xfrm>
      </p:grpSpPr>
      <p:sp>
        <p:nvSpPr>
          <p:cNvPr id="2" name="Shape 0"/>
          <p:cNvSpPr/>
          <p:nvPr/>
        </p:nvSpPr>
        <p:spPr>
          <a:xfrm>
            <a:off x="8869680" y="-1371600"/>
            <a:ext cx="4937760" cy="4937760"/>
          </a:xfrm>
          <a:prstGeom prst="ellipse">
            <a:avLst/>
          </a:prstGeom>
          <a:solidFill>
            <a:srgbClr val="22404A"/>
          </a:solidFill>
          <a:ln/>
        </p:spPr>
      </p:sp>
      <p:sp>
        <p:nvSpPr>
          <p:cNvPr id="3" name="Shape 1"/>
          <p:cNvSpPr/>
          <p:nvPr/>
        </p:nvSpPr>
        <p:spPr>
          <a:xfrm>
            <a:off x="10149840" y="2377440"/>
            <a:ext cx="2926080" cy="2926080"/>
          </a:xfrm>
          <a:prstGeom prst="ellipse">
            <a:avLst/>
          </a:prstGeom>
          <a:solidFill>
            <a:srgbClr val="A8324A"/>
          </a:solidFill>
          <a:ln/>
        </p:spPr>
      </p:sp>
      <p:sp>
        <p:nvSpPr>
          <p:cNvPr id="4" name="Text 2"/>
          <p:cNvSpPr txBox="1"/>
          <p:nvPr/>
        </p:nvSpPr>
        <p:spPr>
          <a:xfrm>
            <a:off x="640080" y="1371600"/>
            <a:ext cx="6400800" cy="274320"/>
          </a:xfrm>
          <a:prstGeom prst="rect">
            <a:avLst/>
          </a:prstGeom>
          <a:noFill/>
          <a:ln/>
        </p:spPr>
        <p:txBody>
          <a:bodyPr wrap="square" lIns="0" tIns="0" rIns="0" bIns="0" rtlCol="0" anchor="ctr"/>
          <a:lstStyle/>
          <a:p>
            <a:pPr indent="0" marL="0">
              <a:buNone/>
            </a:pPr>
            <a:r>
              <a:rPr lang="en-US" sz="1200" b="1" spc="240" kern="0" dirty="0">
                <a:solidFill>
                  <a:srgbClr val="7FA8B8"/>
                </a:solidFill>
                <a:latin typeface="Calibri" pitchFamily="34" charset="0"/>
                <a:ea typeface="Calibri" pitchFamily="34" charset="-122"/>
                <a:cs typeface="Calibri" pitchFamily="34" charset="-120"/>
              </a:rPr>
              <a:t>DR. GARG LEARNING</a:t>
            </a:r>
            <a:endParaRPr lang="en-US" sz="1200" dirty="0"/>
          </a:p>
        </p:txBody>
      </p:sp>
      <p:sp>
        <p:nvSpPr>
          <p:cNvPr id="5" name="Text 3"/>
          <p:cNvSpPr txBox="1"/>
          <p:nvPr/>
        </p:nvSpPr>
        <p:spPr>
          <a:xfrm>
            <a:off x="640080" y="1874520"/>
            <a:ext cx="7498080" cy="1920240"/>
          </a:xfrm>
          <a:prstGeom prst="rect">
            <a:avLst/>
          </a:prstGeom>
          <a:noFill/>
          <a:ln/>
        </p:spPr>
        <p:txBody>
          <a:bodyPr wrap="square" lIns="0" tIns="0" rIns="0" bIns="0" rtlCol="0" anchor="t"/>
          <a:lstStyle/>
          <a:p>
            <a:pPr indent="0" marL="0">
              <a:lnSpc>
                <a:spcPct val="105000"/>
              </a:lnSpc>
              <a:buNone/>
            </a:pPr>
            <a:r>
              <a:rPr lang="en-US" sz="4400" b="1" dirty="0">
                <a:solidFill>
                  <a:srgbClr val="FFFFFF"/>
                </a:solidFill>
                <a:latin typeface="Cambria" pitchFamily="34" charset="0"/>
                <a:ea typeface="Cambria" pitchFamily="34" charset="-122"/>
                <a:cs typeface="Cambria" pitchFamily="34" charset="-120"/>
              </a:rPr>
              <a:t>Venous</a:t>
            </a:r>
            <a:endParaRPr lang="en-US" sz="4400" dirty="0"/>
          </a:p>
          <a:p>
            <a:pPr indent="0" marL="0">
              <a:lnSpc>
                <a:spcPct val="105000"/>
              </a:lnSpc>
              <a:buNone/>
            </a:pPr>
            <a:r>
              <a:rPr lang="en-US" sz="4400" b="1" dirty="0">
                <a:solidFill>
                  <a:srgbClr val="FFFFFF"/>
                </a:solidFill>
                <a:latin typeface="Cambria" pitchFamily="34" charset="0"/>
                <a:ea typeface="Cambria" pitchFamily="34" charset="-122"/>
                <a:cs typeface="Cambria" pitchFamily="34" charset="-120"/>
              </a:rPr>
              <a:t>Return</a:t>
            </a:r>
            <a:endParaRPr lang="en-US" sz="4400" dirty="0"/>
          </a:p>
        </p:txBody>
      </p:sp>
      <p:sp>
        <p:nvSpPr>
          <p:cNvPr id="6" name="Text 4"/>
          <p:cNvSpPr txBox="1"/>
          <p:nvPr/>
        </p:nvSpPr>
        <p:spPr>
          <a:xfrm>
            <a:off x="640080" y="3931920"/>
            <a:ext cx="7315200" cy="365760"/>
          </a:xfrm>
          <a:prstGeom prst="rect">
            <a:avLst/>
          </a:prstGeom>
          <a:noFill/>
          <a:ln/>
        </p:spPr>
        <p:txBody>
          <a:bodyPr wrap="square" lIns="0" tIns="0" rIns="0" bIns="0" rtlCol="0" anchor="ctr"/>
          <a:lstStyle/>
          <a:p>
            <a:pPr indent="0" marL="0">
              <a:buNone/>
            </a:pPr>
            <a:r>
              <a:rPr lang="en-US" sz="1700" dirty="0">
                <a:solidFill>
                  <a:srgbClr val="EDE8DD"/>
                </a:solidFill>
                <a:latin typeface="Calibri" pitchFamily="34" charset="0"/>
                <a:ea typeface="Calibri" pitchFamily="34" charset="-122"/>
                <a:cs typeface="Calibri" pitchFamily="34" charset="-120"/>
              </a:rPr>
              <a:t>Chapter 20 · Topic 6 of 6</a:t>
            </a:r>
            <a:endParaRPr lang="en-US" sz="1700" dirty="0"/>
          </a:p>
        </p:txBody>
      </p:sp>
      <p:sp>
        <p:nvSpPr>
          <p:cNvPr id="7" name="Text 5"/>
          <p:cNvSpPr txBox="1"/>
          <p:nvPr/>
        </p:nvSpPr>
        <p:spPr>
          <a:xfrm>
            <a:off x="640080" y="4434840"/>
            <a:ext cx="7132320" cy="640080"/>
          </a:xfrm>
          <a:prstGeom prst="rect">
            <a:avLst/>
          </a:prstGeom>
          <a:noFill/>
          <a:ln/>
        </p:spPr>
        <p:txBody>
          <a:bodyPr wrap="square" lIns="0" tIns="0" rIns="0" bIns="0" rtlCol="0" anchor="ctr"/>
          <a:lstStyle/>
          <a:p>
            <a:pPr indent="0" marL="0">
              <a:buNone/>
            </a:pPr>
            <a:r>
              <a:rPr lang="en-US" sz="1400" i="1" dirty="0">
                <a:solidFill>
                  <a:srgbClr val="7FA8B8"/>
                </a:solidFill>
                <a:latin typeface="Calibri" pitchFamily="34" charset="0"/>
                <a:ea typeface="Calibri" pitchFamily="34" charset="-122"/>
                <a:cs typeface="Calibri" pitchFamily="34" charset="-120"/>
              </a:rPr>
              <a:t>Climbing a meter uphill on almost no pressure at all.</a:t>
            </a:r>
            <a:endParaRPr lang="en-US" sz="14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bg>
      <p:bgPr>
        <a:solidFill>
          <a:srgbClr val="1A2E35"/>
        </a:solidFill>
      </p:bgPr>
    </p:bg>
    <p:spTree>
      <p:nvGrpSpPr>
        <p:cNvPr id="1" name=""/>
        <p:cNvGrpSpPr/>
        <p:nvPr/>
      </p:nvGrpSpPr>
      <p:grpSpPr>
        <a:xfrm>
          <a:off x="0" y="0"/>
          <a:ext cx="0" cy="0"/>
          <a:chOff x="0" y="0"/>
          <a:chExt cx="0" cy="0"/>
        </a:xfrm>
      </p:grpSpPr>
      <p:sp>
        <p:nvSpPr>
          <p:cNvPr id="2" name="Shape 0"/>
          <p:cNvSpPr/>
          <p:nvPr/>
        </p:nvSpPr>
        <p:spPr>
          <a:xfrm>
            <a:off x="9326880" y="-1737360"/>
            <a:ext cx="4389120" cy="4389120"/>
          </a:xfrm>
          <a:prstGeom prst="ellipse">
            <a:avLst/>
          </a:prstGeom>
          <a:solidFill>
            <a:srgbClr val="22404A"/>
          </a:solidFill>
          <a:ln/>
        </p:spPr>
      </p:sp>
      <p:sp>
        <p:nvSpPr>
          <p:cNvPr id="3" name="Text 1"/>
          <p:cNvSpPr txBox="1"/>
          <p:nvPr/>
        </p:nvSpPr>
        <p:spPr>
          <a:xfrm>
            <a:off x="640080" y="1234440"/>
            <a:ext cx="10058400" cy="320040"/>
          </a:xfrm>
          <a:prstGeom prst="rect">
            <a:avLst/>
          </a:prstGeom>
          <a:noFill/>
          <a:ln/>
        </p:spPr>
        <p:txBody>
          <a:bodyPr wrap="square" lIns="0" tIns="0" rIns="0" bIns="0" rtlCol="0" anchor="ctr"/>
          <a:lstStyle/>
          <a:p>
            <a:pPr indent="0" marL="0">
              <a:buNone/>
            </a:pPr>
            <a:r>
              <a:rPr lang="en-US" sz="1200" b="1" spc="220" kern="0" dirty="0">
                <a:solidFill>
                  <a:srgbClr val="7FA8B8"/>
                </a:solidFill>
                <a:latin typeface="Calibri" pitchFamily="34" charset="0"/>
                <a:ea typeface="Calibri" pitchFamily="34" charset="-122"/>
                <a:cs typeface="Calibri" pitchFamily="34" charset="-120"/>
              </a:rPr>
              <a:t>THE UPHILL PROBLEM</a:t>
            </a:r>
            <a:endParaRPr lang="en-US" sz="1200" dirty="0"/>
          </a:p>
        </p:txBody>
      </p:sp>
      <p:sp>
        <p:nvSpPr>
          <p:cNvPr id="4" name="Text 2"/>
          <p:cNvSpPr txBox="1"/>
          <p:nvPr/>
        </p:nvSpPr>
        <p:spPr>
          <a:xfrm>
            <a:off x="640080" y="1691640"/>
            <a:ext cx="10607040" cy="1417320"/>
          </a:xfrm>
          <a:prstGeom prst="rect">
            <a:avLst/>
          </a:prstGeom>
          <a:noFill/>
          <a:ln/>
        </p:spPr>
        <p:txBody>
          <a:bodyPr wrap="square" lIns="0" tIns="0" rIns="0" bIns="0" rtlCol="0" anchor="t"/>
          <a:lstStyle/>
          <a:p>
            <a:pPr indent="0" marL="0">
              <a:buNone/>
            </a:pPr>
            <a:r>
              <a:rPr lang="en-US" sz="4400" b="1" dirty="0">
                <a:solidFill>
                  <a:srgbClr val="FFFFFF"/>
                </a:solidFill>
                <a:latin typeface="Cambria" pitchFamily="34" charset="0"/>
                <a:ea typeface="Cambria" pitchFamily="34" charset="-122"/>
                <a:cs typeface="Cambria" pitchFamily="34" charset="-120"/>
              </a:rPr>
              <a:t>A meter, on empty</a:t>
            </a:r>
            <a:endParaRPr lang="en-US" sz="4400" dirty="0"/>
          </a:p>
        </p:txBody>
      </p:sp>
      <p:sp>
        <p:nvSpPr>
          <p:cNvPr id="5" name="Text 3"/>
          <p:cNvSpPr txBox="1"/>
          <p:nvPr/>
        </p:nvSpPr>
        <p:spPr>
          <a:xfrm>
            <a:off x="640080" y="3310128"/>
            <a:ext cx="8778240" cy="1051560"/>
          </a:xfrm>
          <a:prstGeom prst="rect">
            <a:avLst/>
          </a:prstGeom>
          <a:noFill/>
          <a:ln/>
        </p:spPr>
        <p:txBody>
          <a:bodyPr wrap="square" lIns="0" tIns="0" rIns="0" bIns="0" rtlCol="0" anchor="t"/>
          <a:lstStyle/>
          <a:p>
            <a:pPr indent="0" marL="0">
              <a:buNone/>
            </a:pPr>
            <a:r>
              <a:rPr lang="en-US" sz="1700" dirty="0">
                <a:solidFill>
                  <a:srgbClr val="EDE8DD"/>
                </a:solidFill>
                <a:latin typeface="Calibri" pitchFamily="34" charset="0"/>
                <a:ea typeface="Calibri" pitchFamily="34" charset="-122"/>
                <a:cs typeface="Calibri" pitchFamily="34" charset="-120"/>
              </a:rPr>
              <a:t>Blood reaches the veins with around 15 mm Hg left, falling toward zero at the heart. Yet the blood in your feet must climb more than a meter against gravity to get back.</a:t>
            </a:r>
            <a:endParaRPr lang="en-US" sz="1700" dirty="0"/>
          </a:p>
        </p:txBody>
      </p:sp>
      <p:sp>
        <p:nvSpPr>
          <p:cNvPr id="6" name="Text 4"/>
          <p:cNvSpPr txBox="1"/>
          <p:nvPr/>
        </p:nvSpPr>
        <p:spPr>
          <a:xfrm>
            <a:off x="640080" y="4498848"/>
            <a:ext cx="8778240" cy="548640"/>
          </a:xfrm>
          <a:prstGeom prst="rect">
            <a:avLst/>
          </a:prstGeom>
          <a:noFill/>
          <a:ln/>
        </p:spPr>
        <p:txBody>
          <a:bodyPr wrap="square" lIns="0" tIns="0" rIns="0" bIns="0" rtlCol="0" anchor="ctr"/>
          <a:lstStyle/>
          <a:p>
            <a:pPr indent="0" marL="0">
              <a:buNone/>
            </a:pPr>
            <a:r>
              <a:rPr lang="en-US" sz="2200" b="1" i="1" dirty="0">
                <a:solidFill>
                  <a:srgbClr val="A8324A"/>
                </a:solidFill>
                <a:latin typeface="Cambria" pitchFamily="34" charset="0"/>
                <a:ea typeface="Cambria" pitchFamily="34" charset="-122"/>
                <a:cs typeface="Cambria" pitchFamily="34" charset="-120"/>
              </a:rPr>
              <a:t>Veins cannot do this alone.</a:t>
            </a:r>
            <a:endParaRPr lang="en-US" sz="2200" dirty="0"/>
          </a:p>
        </p:txBody>
      </p:sp>
      <p:sp>
        <p:nvSpPr>
          <p:cNvPr id="7" name="Text 5"/>
          <p:cNvSpPr txBox="1"/>
          <p:nvPr/>
        </p:nvSpPr>
        <p:spPr>
          <a:xfrm>
            <a:off x="640080" y="6172200"/>
            <a:ext cx="2743200" cy="228600"/>
          </a:xfrm>
          <a:prstGeom prst="rect">
            <a:avLst/>
          </a:prstGeom>
          <a:noFill/>
          <a:ln/>
        </p:spPr>
        <p:txBody>
          <a:bodyPr wrap="square" lIns="0" tIns="0" rIns="0" bIns="0" rtlCol="0" anchor="ctr"/>
          <a:lstStyle/>
          <a:p>
            <a:pPr indent="0" marL="0">
              <a:buNone/>
            </a:pPr>
            <a:r>
              <a:rPr lang="en-US" sz="900" b="1" spc="140" kern="0" dirty="0">
                <a:solidFill>
                  <a:srgbClr val="8FA9B0"/>
                </a:solidFill>
                <a:latin typeface="Calibri" pitchFamily="34" charset="0"/>
                <a:ea typeface="Calibri" pitchFamily="34" charset="-122"/>
                <a:cs typeface="Calibri" pitchFamily="34" charset="-120"/>
              </a:rPr>
              <a:t>DR. GARG LEARNING</a:t>
            </a:r>
            <a:endParaRPr lang="en-US" sz="900" dirty="0"/>
          </a:p>
        </p:txBody>
      </p:sp>
      <p:sp>
        <p:nvSpPr>
          <p:cNvPr id="8" name="Text 6"/>
          <p:cNvSpPr txBox="1"/>
          <p:nvPr/>
        </p:nvSpPr>
        <p:spPr>
          <a:xfrm>
            <a:off x="6766560" y="6172200"/>
            <a:ext cx="4754880" cy="228600"/>
          </a:xfrm>
          <a:prstGeom prst="rect">
            <a:avLst/>
          </a:prstGeom>
          <a:noFill/>
          <a:ln/>
        </p:spPr>
        <p:txBody>
          <a:bodyPr wrap="square" lIns="0" tIns="0" rIns="0" bIns="0" rtlCol="0" anchor="ctr"/>
          <a:lstStyle/>
          <a:p>
            <a:pPr algn="r" indent="0" marL="0">
              <a:buNone/>
            </a:pPr>
            <a:r>
              <a:rPr lang="en-US" sz="900" dirty="0">
                <a:solidFill>
                  <a:srgbClr val="8FA9B0"/>
                </a:solidFill>
                <a:latin typeface="Calibri" pitchFamily="34" charset="0"/>
                <a:ea typeface="Calibri" pitchFamily="34" charset="-122"/>
                <a:cs typeface="Calibri" pitchFamily="34" charset="-120"/>
              </a:rPr>
              <a:t>Blood Vessels &amp; Circulation  ·  Chapter 20 · Topic 6  ·  2</a:t>
            </a:r>
            <a:endParaRPr lang="en-US" sz="900"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Text 0"/>
          <p:cNvSpPr txBox="1"/>
          <p:nvPr/>
        </p:nvSpPr>
        <p:spPr>
          <a:xfrm>
            <a:off x="640080" y="502920"/>
            <a:ext cx="10881360" cy="731520"/>
          </a:xfrm>
          <a:prstGeom prst="rect">
            <a:avLst/>
          </a:prstGeom>
          <a:noFill/>
          <a:ln/>
        </p:spPr>
        <p:txBody>
          <a:bodyPr wrap="square" lIns="0" tIns="0" rIns="0" bIns="0" rtlCol="0" anchor="t"/>
          <a:lstStyle/>
          <a:p>
            <a:pPr indent="0" marL="0">
              <a:buNone/>
            </a:pPr>
            <a:r>
              <a:rPr lang="en-US" sz="3400" b="1" dirty="0">
                <a:solidFill>
                  <a:srgbClr val="1A2E35"/>
                </a:solidFill>
                <a:latin typeface="Cambria" pitchFamily="34" charset="0"/>
                <a:ea typeface="Cambria" pitchFamily="34" charset="-122"/>
                <a:cs typeface="Cambria" pitchFamily="34" charset="-120"/>
              </a:rPr>
              <a:t>Venous return, and what it must equal</a:t>
            </a:r>
            <a:endParaRPr lang="en-US" sz="3400" dirty="0"/>
          </a:p>
        </p:txBody>
      </p:sp>
      <p:sp>
        <p:nvSpPr>
          <p:cNvPr id="3" name="Text 1"/>
          <p:cNvSpPr txBox="1"/>
          <p:nvPr/>
        </p:nvSpPr>
        <p:spPr>
          <a:xfrm>
            <a:off x="640080" y="1261872"/>
            <a:ext cx="10881360" cy="384048"/>
          </a:xfrm>
          <a:prstGeom prst="rect">
            <a:avLst/>
          </a:prstGeom>
          <a:noFill/>
          <a:ln/>
        </p:spPr>
        <p:txBody>
          <a:bodyPr wrap="square" lIns="0" tIns="0" rIns="0" bIns="0" rtlCol="0" anchor="ctr"/>
          <a:lstStyle/>
          <a:p>
            <a:pPr indent="0" marL="0">
              <a:buNone/>
            </a:pPr>
            <a:r>
              <a:rPr lang="en-US" sz="1450" i="1" dirty="0">
                <a:solidFill>
                  <a:srgbClr val="667A80"/>
                </a:solidFill>
                <a:latin typeface="Calibri" pitchFamily="34" charset="0"/>
                <a:ea typeface="Calibri" pitchFamily="34" charset="-122"/>
                <a:cs typeface="Calibri" pitchFamily="34" charset="-120"/>
              </a:rPr>
              <a:t>A bookkeeping rule that constrains the whole circulation.</a:t>
            </a:r>
            <a:endParaRPr lang="en-US" sz="1450" dirty="0"/>
          </a:p>
        </p:txBody>
      </p:sp>
      <p:sp>
        <p:nvSpPr>
          <p:cNvPr id="4" name="Shape 2"/>
          <p:cNvSpPr/>
          <p:nvPr/>
        </p:nvSpPr>
        <p:spPr>
          <a:xfrm>
            <a:off x="640080" y="1874520"/>
            <a:ext cx="5212080" cy="2926080"/>
          </a:xfrm>
          <a:prstGeom prst="roundRect">
            <a:avLst>
              <a:gd name="adj" fmla="val 2500"/>
            </a:avLst>
          </a:prstGeom>
          <a:solidFill>
            <a:srgbClr val="F4F6F6"/>
          </a:solidFill>
          <a:ln/>
        </p:spPr>
      </p:sp>
      <p:sp>
        <p:nvSpPr>
          <p:cNvPr id="5" name="Shape 3"/>
          <p:cNvSpPr/>
          <p:nvPr/>
        </p:nvSpPr>
        <p:spPr>
          <a:xfrm>
            <a:off x="914400" y="2221992"/>
            <a:ext cx="548640" cy="548640"/>
          </a:xfrm>
          <a:prstGeom prst="ellipse">
            <a:avLst/>
          </a:prstGeom>
          <a:solidFill>
            <a:srgbClr val="A8324A"/>
          </a:solidFill>
          <a:ln/>
        </p:spPr>
      </p:sp>
      <p:sp>
        <p:nvSpPr>
          <p:cNvPr id="6" name="Text 4"/>
          <p:cNvSpPr txBox="1"/>
          <p:nvPr/>
        </p:nvSpPr>
        <p:spPr>
          <a:xfrm>
            <a:off x="1627632" y="2258568"/>
            <a:ext cx="3840480" cy="365760"/>
          </a:xfrm>
          <a:prstGeom prst="rect">
            <a:avLst/>
          </a:prstGeom>
          <a:noFill/>
          <a:ln/>
        </p:spPr>
        <p:txBody>
          <a:bodyPr wrap="square" lIns="0" tIns="0" rIns="0" bIns="0" rtlCol="0" anchor="ctr"/>
          <a:lstStyle/>
          <a:p>
            <a:pPr indent="0" marL="0">
              <a:buNone/>
            </a:pPr>
            <a:r>
              <a:rPr lang="en-US" sz="1250" b="1" spc="180" kern="0" dirty="0">
                <a:solidFill>
                  <a:srgbClr val="A8324A"/>
                </a:solidFill>
                <a:latin typeface="Calibri" pitchFamily="34" charset="0"/>
                <a:ea typeface="Calibri" pitchFamily="34" charset="-122"/>
                <a:cs typeface="Calibri" pitchFamily="34" charset="-120"/>
              </a:rPr>
              <a:t>THE DEFINITION</a:t>
            </a:r>
            <a:endParaRPr lang="en-US" sz="1250" dirty="0"/>
          </a:p>
        </p:txBody>
      </p:sp>
      <p:sp>
        <p:nvSpPr>
          <p:cNvPr id="7" name="Text 5"/>
          <p:cNvSpPr txBox="1"/>
          <p:nvPr/>
        </p:nvSpPr>
        <p:spPr>
          <a:xfrm>
            <a:off x="914400" y="2880360"/>
            <a:ext cx="4663440" cy="1051560"/>
          </a:xfrm>
          <a:prstGeom prst="rect">
            <a:avLst/>
          </a:prstGeom>
          <a:noFill/>
          <a:ln/>
        </p:spPr>
        <p:txBody>
          <a:bodyPr wrap="square" lIns="0" tIns="0" rIns="0" bIns="0" rtlCol="0" anchor="t"/>
          <a:lstStyle/>
          <a:p>
            <a:pPr indent="0" marL="0">
              <a:buNone/>
            </a:pPr>
            <a:r>
              <a:rPr lang="en-US" sz="1900" b="1" dirty="0">
                <a:solidFill>
                  <a:srgbClr val="1A2E35"/>
                </a:solidFill>
                <a:latin typeface="Cambria" pitchFamily="34" charset="0"/>
                <a:ea typeface="Cambria" pitchFamily="34" charset="-122"/>
                <a:cs typeface="Cambria" pitchFamily="34" charset="-120"/>
              </a:rPr>
              <a:t>Blood returning each minute</a:t>
            </a:r>
            <a:endParaRPr lang="en-US" sz="1900" dirty="0"/>
          </a:p>
        </p:txBody>
      </p:sp>
      <p:sp>
        <p:nvSpPr>
          <p:cNvPr id="8" name="Text 6"/>
          <p:cNvSpPr txBox="1"/>
          <p:nvPr/>
        </p:nvSpPr>
        <p:spPr>
          <a:xfrm>
            <a:off x="914400" y="4023360"/>
            <a:ext cx="4663440" cy="548640"/>
          </a:xfrm>
          <a:prstGeom prst="rect">
            <a:avLst/>
          </a:prstGeom>
          <a:noFill/>
          <a:ln/>
        </p:spPr>
        <p:txBody>
          <a:bodyPr wrap="square" lIns="0" tIns="0" rIns="0" bIns="0" rtlCol="0" anchor="t"/>
          <a:lstStyle/>
          <a:p>
            <a:pPr indent="0" marL="0">
              <a:buNone/>
            </a:pPr>
            <a:r>
              <a:rPr lang="en-US" sz="1300" dirty="0">
                <a:solidFill>
                  <a:srgbClr val="46585D"/>
                </a:solidFill>
                <a:latin typeface="Calibri" pitchFamily="34" charset="0"/>
                <a:ea typeface="Calibri" pitchFamily="34" charset="-122"/>
                <a:cs typeface="Calibri" pitchFamily="34" charset="-120"/>
              </a:rPr>
              <a:t>Venous return is the volume of blood arriving back at the right side of the heart each minute, after the long climb up from the tissues and against gravity.</a:t>
            </a:r>
            <a:endParaRPr lang="en-US" sz="1300" dirty="0"/>
          </a:p>
        </p:txBody>
      </p:sp>
      <p:sp>
        <p:nvSpPr>
          <p:cNvPr id="9" name="Shape 7"/>
          <p:cNvSpPr/>
          <p:nvPr/>
        </p:nvSpPr>
        <p:spPr>
          <a:xfrm>
            <a:off x="6309360" y="1874520"/>
            <a:ext cx="5212080" cy="2926080"/>
          </a:xfrm>
          <a:prstGeom prst="roundRect">
            <a:avLst>
              <a:gd name="adj" fmla="val 2500"/>
            </a:avLst>
          </a:prstGeom>
          <a:solidFill>
            <a:srgbClr val="F4F6F6"/>
          </a:solidFill>
          <a:ln/>
        </p:spPr>
      </p:sp>
      <p:sp>
        <p:nvSpPr>
          <p:cNvPr id="10" name="Shape 8"/>
          <p:cNvSpPr/>
          <p:nvPr/>
        </p:nvSpPr>
        <p:spPr>
          <a:xfrm>
            <a:off x="6583680" y="2221992"/>
            <a:ext cx="548640" cy="548640"/>
          </a:xfrm>
          <a:prstGeom prst="ellipse">
            <a:avLst/>
          </a:prstGeom>
          <a:solidFill>
            <a:srgbClr val="3F7286"/>
          </a:solidFill>
          <a:ln/>
        </p:spPr>
      </p:sp>
      <p:sp>
        <p:nvSpPr>
          <p:cNvPr id="11" name="Text 9"/>
          <p:cNvSpPr txBox="1"/>
          <p:nvPr/>
        </p:nvSpPr>
        <p:spPr>
          <a:xfrm>
            <a:off x="7296912" y="2258568"/>
            <a:ext cx="3840480" cy="365760"/>
          </a:xfrm>
          <a:prstGeom prst="rect">
            <a:avLst/>
          </a:prstGeom>
          <a:noFill/>
          <a:ln/>
        </p:spPr>
        <p:txBody>
          <a:bodyPr wrap="square" lIns="0" tIns="0" rIns="0" bIns="0" rtlCol="0" anchor="ctr"/>
          <a:lstStyle/>
          <a:p>
            <a:pPr indent="0" marL="0">
              <a:buNone/>
            </a:pPr>
            <a:r>
              <a:rPr lang="en-US" sz="1250" b="1" spc="180" kern="0" dirty="0">
                <a:solidFill>
                  <a:srgbClr val="3F7286"/>
                </a:solidFill>
                <a:latin typeface="Calibri" pitchFamily="34" charset="0"/>
                <a:ea typeface="Calibri" pitchFamily="34" charset="-122"/>
                <a:cs typeface="Calibri" pitchFamily="34" charset="-120"/>
              </a:rPr>
              <a:t>THE CONSTRAINT</a:t>
            </a:r>
            <a:endParaRPr lang="en-US" sz="1250" dirty="0"/>
          </a:p>
        </p:txBody>
      </p:sp>
      <p:sp>
        <p:nvSpPr>
          <p:cNvPr id="12" name="Text 10"/>
          <p:cNvSpPr txBox="1"/>
          <p:nvPr/>
        </p:nvSpPr>
        <p:spPr>
          <a:xfrm>
            <a:off x="6583680" y="2880360"/>
            <a:ext cx="4663440" cy="1051560"/>
          </a:xfrm>
          <a:prstGeom prst="rect">
            <a:avLst/>
          </a:prstGeom>
          <a:noFill/>
          <a:ln/>
        </p:spPr>
        <p:txBody>
          <a:bodyPr wrap="square" lIns="0" tIns="0" rIns="0" bIns="0" rtlCol="0" anchor="t"/>
          <a:lstStyle/>
          <a:p>
            <a:pPr indent="0" marL="0">
              <a:buNone/>
            </a:pPr>
            <a:r>
              <a:rPr lang="en-US" sz="1900" b="1" dirty="0">
                <a:solidFill>
                  <a:srgbClr val="1A2E35"/>
                </a:solidFill>
                <a:latin typeface="Cambria" pitchFamily="34" charset="0"/>
                <a:ea typeface="Cambria" pitchFamily="34" charset="-122"/>
                <a:cs typeface="Cambria" pitchFamily="34" charset="-120"/>
              </a:rPr>
              <a:t>It must equal cardiac output</a:t>
            </a:r>
            <a:endParaRPr lang="en-US" sz="1900" dirty="0"/>
          </a:p>
        </p:txBody>
      </p:sp>
      <p:sp>
        <p:nvSpPr>
          <p:cNvPr id="13" name="Text 11"/>
          <p:cNvSpPr txBox="1"/>
          <p:nvPr/>
        </p:nvSpPr>
        <p:spPr>
          <a:xfrm>
            <a:off x="6583680" y="4023360"/>
            <a:ext cx="4663440" cy="548640"/>
          </a:xfrm>
          <a:prstGeom prst="rect">
            <a:avLst/>
          </a:prstGeom>
          <a:noFill/>
          <a:ln/>
        </p:spPr>
        <p:txBody>
          <a:bodyPr wrap="square" lIns="0" tIns="0" rIns="0" bIns="0" rtlCol="0" anchor="t"/>
          <a:lstStyle/>
          <a:p>
            <a:pPr indent="0" marL="0">
              <a:buNone/>
            </a:pPr>
            <a:r>
              <a:rPr lang="en-US" sz="1300" dirty="0">
                <a:solidFill>
                  <a:srgbClr val="46585D"/>
                </a:solidFill>
                <a:latin typeface="Calibri" pitchFamily="34" charset="0"/>
                <a:ea typeface="Calibri" pitchFamily="34" charset="-122"/>
                <a:cs typeface="Calibri" pitchFamily="34" charset="-120"/>
              </a:rPr>
              <a:t>Over any stretch of time, whatever the heart pumps out the veins must bring back. The two figures cannot drift apart, because there is nowhere else for blood to go.</a:t>
            </a:r>
            <a:endParaRPr lang="en-US" sz="1300" dirty="0"/>
          </a:p>
        </p:txBody>
      </p:sp>
      <p:sp>
        <p:nvSpPr>
          <p:cNvPr id="14" name="Text 12"/>
          <p:cNvSpPr txBox="1"/>
          <p:nvPr/>
        </p:nvSpPr>
        <p:spPr>
          <a:xfrm>
            <a:off x="640080" y="5120640"/>
            <a:ext cx="10881360" cy="457200"/>
          </a:xfrm>
          <a:prstGeom prst="rect">
            <a:avLst/>
          </a:prstGeom>
          <a:noFill/>
          <a:ln/>
        </p:spPr>
        <p:txBody>
          <a:bodyPr wrap="square" lIns="0" tIns="0" rIns="0" bIns="0" rtlCol="0" anchor="ctr"/>
          <a:lstStyle/>
          <a:p>
            <a:pPr algn="ctr" indent="0" marL="0">
              <a:buNone/>
            </a:pPr>
            <a:r>
              <a:rPr lang="en-US" sz="1650" i="1" dirty="0">
                <a:solidFill>
                  <a:srgbClr val="1A2E35"/>
                </a:solidFill>
                <a:latin typeface="Cambria" pitchFamily="34" charset="0"/>
                <a:ea typeface="Cambria" pitchFamily="34" charset="-122"/>
                <a:cs typeface="Cambria" pitchFamily="34" charset="-120"/>
              </a:rPr>
              <a:t>What goes out must come back, every minute.</a:t>
            </a:r>
            <a:endParaRPr lang="en-US" sz="1650" dirty="0"/>
          </a:p>
        </p:txBody>
      </p:sp>
      <p:sp>
        <p:nvSpPr>
          <p:cNvPr id="15" name="Text 13"/>
          <p:cNvSpPr txBox="1"/>
          <p:nvPr/>
        </p:nvSpPr>
        <p:spPr>
          <a:xfrm>
            <a:off x="640080" y="6172200"/>
            <a:ext cx="2743200" cy="228600"/>
          </a:xfrm>
          <a:prstGeom prst="rect">
            <a:avLst/>
          </a:prstGeom>
          <a:noFill/>
          <a:ln/>
        </p:spPr>
        <p:txBody>
          <a:bodyPr wrap="square" lIns="0" tIns="0" rIns="0" bIns="0" rtlCol="0" anchor="ctr"/>
          <a:lstStyle/>
          <a:p>
            <a:pPr indent="0" marL="0">
              <a:buNone/>
            </a:pPr>
            <a:r>
              <a:rPr lang="en-US" sz="900" b="1" spc="140" kern="0" dirty="0">
                <a:solidFill>
                  <a:srgbClr val="667A80"/>
                </a:solidFill>
                <a:latin typeface="Calibri" pitchFamily="34" charset="0"/>
                <a:ea typeface="Calibri" pitchFamily="34" charset="-122"/>
                <a:cs typeface="Calibri" pitchFamily="34" charset="-120"/>
              </a:rPr>
              <a:t>DR. GARG LEARNING</a:t>
            </a:r>
            <a:endParaRPr lang="en-US" sz="900" dirty="0"/>
          </a:p>
        </p:txBody>
      </p:sp>
      <p:sp>
        <p:nvSpPr>
          <p:cNvPr id="16" name="Text 14"/>
          <p:cNvSpPr txBox="1"/>
          <p:nvPr/>
        </p:nvSpPr>
        <p:spPr>
          <a:xfrm>
            <a:off x="6766560" y="6172200"/>
            <a:ext cx="4754880" cy="228600"/>
          </a:xfrm>
          <a:prstGeom prst="rect">
            <a:avLst/>
          </a:prstGeom>
          <a:noFill/>
          <a:ln/>
        </p:spPr>
        <p:txBody>
          <a:bodyPr wrap="square" lIns="0" tIns="0" rIns="0" bIns="0" rtlCol="0" anchor="ctr"/>
          <a:lstStyle/>
          <a:p>
            <a:pPr algn="r" indent="0" marL="0">
              <a:buNone/>
            </a:pPr>
            <a:r>
              <a:rPr lang="en-US" sz="900" dirty="0">
                <a:solidFill>
                  <a:srgbClr val="667A80"/>
                </a:solidFill>
                <a:latin typeface="Calibri" pitchFamily="34" charset="0"/>
                <a:ea typeface="Calibri" pitchFamily="34" charset="-122"/>
                <a:cs typeface="Calibri" pitchFamily="34" charset="-120"/>
              </a:rPr>
              <a:t>Blood Vessels &amp; Circulation  ·  Chapter 20 · Topic 6  ·  3</a:t>
            </a:r>
            <a:endParaRPr lang="en-US" sz="900"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Text 0"/>
          <p:cNvSpPr txBox="1"/>
          <p:nvPr/>
        </p:nvSpPr>
        <p:spPr>
          <a:xfrm>
            <a:off x="640080" y="502920"/>
            <a:ext cx="10881360" cy="731520"/>
          </a:xfrm>
          <a:prstGeom prst="rect">
            <a:avLst/>
          </a:prstGeom>
          <a:noFill/>
          <a:ln/>
        </p:spPr>
        <p:txBody>
          <a:bodyPr wrap="square" lIns="0" tIns="0" rIns="0" bIns="0" rtlCol="0" anchor="t"/>
          <a:lstStyle/>
          <a:p>
            <a:pPr indent="0" marL="0">
              <a:buNone/>
            </a:pPr>
            <a:r>
              <a:rPr lang="en-US" sz="3400" b="1" dirty="0">
                <a:solidFill>
                  <a:srgbClr val="1A2E35"/>
                </a:solidFill>
                <a:latin typeface="Cambria" pitchFamily="34" charset="0"/>
                <a:ea typeface="Cambria" pitchFamily="34" charset="-122"/>
                <a:cs typeface="Cambria" pitchFamily="34" charset="-120"/>
              </a:rPr>
              <a:t>Worked example: one step across a room</a:t>
            </a:r>
            <a:endParaRPr lang="en-US" sz="3400" dirty="0"/>
          </a:p>
        </p:txBody>
      </p:sp>
      <p:sp>
        <p:nvSpPr>
          <p:cNvPr id="3" name="Text 1"/>
          <p:cNvSpPr txBox="1"/>
          <p:nvPr/>
        </p:nvSpPr>
        <p:spPr>
          <a:xfrm>
            <a:off x="640080" y="1261872"/>
            <a:ext cx="10881360" cy="384048"/>
          </a:xfrm>
          <a:prstGeom prst="rect">
            <a:avLst/>
          </a:prstGeom>
          <a:noFill/>
          <a:ln/>
        </p:spPr>
        <p:txBody>
          <a:bodyPr wrap="square" lIns="0" tIns="0" rIns="0" bIns="0" rtlCol="0" anchor="ctr"/>
          <a:lstStyle/>
          <a:p>
            <a:pPr indent="0" marL="0">
              <a:buNone/>
            </a:pPr>
            <a:r>
              <a:rPr lang="en-US" sz="1450" i="1" dirty="0">
                <a:solidFill>
                  <a:srgbClr val="667A80"/>
                </a:solidFill>
                <a:latin typeface="Calibri" pitchFamily="34" charset="0"/>
                <a:ea typeface="Calibri" pitchFamily="34" charset="-122"/>
                <a:cs typeface="Calibri" pitchFamily="34" charset="-120"/>
              </a:rPr>
              <a:t>The skeletal muscle pump, valve by valve.</a:t>
            </a:r>
            <a:endParaRPr lang="en-US" sz="1450" dirty="0"/>
          </a:p>
        </p:txBody>
      </p:sp>
      <p:sp>
        <p:nvSpPr>
          <p:cNvPr id="4" name="Shape 2"/>
          <p:cNvSpPr/>
          <p:nvPr/>
        </p:nvSpPr>
        <p:spPr>
          <a:xfrm>
            <a:off x="640080" y="2103120"/>
            <a:ext cx="2068830" cy="1920240"/>
          </a:xfrm>
          <a:prstGeom prst="roundRect">
            <a:avLst>
              <a:gd name="adj" fmla="val 3810"/>
            </a:avLst>
          </a:prstGeom>
          <a:solidFill>
            <a:srgbClr val="F4F6F6"/>
          </a:solidFill>
          <a:ln/>
        </p:spPr>
      </p:sp>
      <p:sp>
        <p:nvSpPr>
          <p:cNvPr id="5" name="Shape 3"/>
          <p:cNvSpPr/>
          <p:nvPr/>
        </p:nvSpPr>
        <p:spPr>
          <a:xfrm>
            <a:off x="914400" y="2340864"/>
            <a:ext cx="438912" cy="438912"/>
          </a:xfrm>
          <a:prstGeom prst="ellipse">
            <a:avLst/>
          </a:prstGeom>
          <a:solidFill>
            <a:srgbClr val="A8324A"/>
          </a:solidFill>
          <a:ln/>
        </p:spPr>
      </p:sp>
      <p:sp>
        <p:nvSpPr>
          <p:cNvPr id="6" name="Text 4"/>
          <p:cNvSpPr txBox="1"/>
          <p:nvPr/>
        </p:nvSpPr>
        <p:spPr>
          <a:xfrm>
            <a:off x="914400" y="2340864"/>
            <a:ext cx="438912" cy="438912"/>
          </a:xfrm>
          <a:prstGeom prst="rect">
            <a:avLst/>
          </a:prstGeom>
          <a:noFill/>
          <a:ln/>
        </p:spPr>
        <p:txBody>
          <a:bodyPr wrap="square" lIns="0" tIns="0" rIns="0" bIns="0" rtlCol="0" anchor="ctr"/>
          <a:lstStyle/>
          <a:p>
            <a:pPr algn="ctr" indent="0" marL="0">
              <a:buNone/>
            </a:pPr>
            <a:r>
              <a:rPr lang="en-US" sz="1500" b="1" dirty="0">
                <a:solidFill>
                  <a:srgbClr val="FFFFFF"/>
                </a:solidFill>
                <a:latin typeface="Calibri" pitchFamily="34" charset="0"/>
                <a:ea typeface="Calibri" pitchFamily="34" charset="-122"/>
                <a:cs typeface="Calibri" pitchFamily="34" charset="-120"/>
              </a:rPr>
              <a:t>1</a:t>
            </a:r>
            <a:endParaRPr lang="en-US" sz="1500" dirty="0"/>
          </a:p>
        </p:txBody>
      </p:sp>
      <p:sp>
        <p:nvSpPr>
          <p:cNvPr id="7" name="Text 5"/>
          <p:cNvSpPr txBox="1"/>
          <p:nvPr/>
        </p:nvSpPr>
        <p:spPr>
          <a:xfrm>
            <a:off x="1481328" y="2359152"/>
            <a:ext cx="953262" cy="411480"/>
          </a:xfrm>
          <a:prstGeom prst="rect">
            <a:avLst/>
          </a:prstGeom>
          <a:noFill/>
          <a:ln/>
        </p:spPr>
        <p:txBody>
          <a:bodyPr wrap="square" lIns="0" tIns="0" rIns="0" bIns="0" rtlCol="0" anchor="ctr"/>
          <a:lstStyle/>
          <a:p>
            <a:pPr indent="0" marL="0">
              <a:buNone/>
            </a:pPr>
            <a:r>
              <a:rPr lang="en-US" sz="1800" b="1" dirty="0">
                <a:solidFill>
                  <a:srgbClr val="1A2E35"/>
                </a:solidFill>
                <a:latin typeface="Cambria" pitchFamily="34" charset="0"/>
                <a:ea typeface="Cambria" pitchFamily="34" charset="-122"/>
                <a:cs typeface="Cambria" pitchFamily="34" charset="-120"/>
              </a:rPr>
              <a:t>Contract</a:t>
            </a:r>
            <a:endParaRPr lang="en-US" sz="1800" dirty="0"/>
          </a:p>
        </p:txBody>
      </p:sp>
      <p:sp>
        <p:nvSpPr>
          <p:cNvPr id="8" name="Text 6"/>
          <p:cNvSpPr txBox="1"/>
          <p:nvPr/>
        </p:nvSpPr>
        <p:spPr>
          <a:xfrm>
            <a:off x="914400" y="2971800"/>
            <a:ext cx="1520190" cy="914400"/>
          </a:xfrm>
          <a:prstGeom prst="rect">
            <a:avLst/>
          </a:prstGeom>
          <a:noFill/>
          <a:ln/>
        </p:spPr>
        <p:txBody>
          <a:bodyPr wrap="square" lIns="0" tIns="0" rIns="0" bIns="0" rtlCol="0" anchor="t"/>
          <a:lstStyle/>
          <a:p>
            <a:pPr indent="0" marL="0">
              <a:buNone/>
            </a:pPr>
            <a:r>
              <a:rPr lang="en-US" sz="1250" dirty="0">
                <a:solidFill>
                  <a:srgbClr val="46585D"/>
                </a:solidFill>
                <a:latin typeface="Calibri" pitchFamily="34" charset="0"/>
                <a:ea typeface="Calibri" pitchFamily="34" charset="-122"/>
                <a:cs typeface="Calibri" pitchFamily="34" charset="-120"/>
              </a:rPr>
              <a:t>Your calf muscle squeezes the deep veins running between the muscle bellies.</a:t>
            </a:r>
            <a:endParaRPr lang="en-US" sz="1250" dirty="0"/>
          </a:p>
        </p:txBody>
      </p:sp>
      <p:sp>
        <p:nvSpPr>
          <p:cNvPr id="9" name="Shape 7"/>
          <p:cNvSpPr/>
          <p:nvPr/>
        </p:nvSpPr>
        <p:spPr>
          <a:xfrm>
            <a:off x="2960370" y="2907792"/>
            <a:ext cx="365760" cy="310896"/>
          </a:xfrm>
          <a:prstGeom prst="rightArrow">
            <a:avLst/>
          </a:prstGeom>
          <a:solidFill>
            <a:srgbClr val="A8324A"/>
          </a:solidFill>
          <a:ln/>
        </p:spPr>
      </p:sp>
      <p:sp>
        <p:nvSpPr>
          <p:cNvPr id="10" name="Shape 8"/>
          <p:cNvSpPr/>
          <p:nvPr/>
        </p:nvSpPr>
        <p:spPr>
          <a:xfrm>
            <a:off x="3577590" y="2103120"/>
            <a:ext cx="2068830" cy="1920240"/>
          </a:xfrm>
          <a:prstGeom prst="roundRect">
            <a:avLst>
              <a:gd name="adj" fmla="val 3810"/>
            </a:avLst>
          </a:prstGeom>
          <a:solidFill>
            <a:srgbClr val="F4F6F6"/>
          </a:solidFill>
          <a:ln/>
        </p:spPr>
      </p:sp>
      <p:sp>
        <p:nvSpPr>
          <p:cNvPr id="11" name="Shape 9"/>
          <p:cNvSpPr/>
          <p:nvPr/>
        </p:nvSpPr>
        <p:spPr>
          <a:xfrm>
            <a:off x="3851910" y="2340864"/>
            <a:ext cx="438912" cy="438912"/>
          </a:xfrm>
          <a:prstGeom prst="ellipse">
            <a:avLst/>
          </a:prstGeom>
          <a:solidFill>
            <a:srgbClr val="A8324A"/>
          </a:solidFill>
          <a:ln/>
        </p:spPr>
      </p:sp>
      <p:sp>
        <p:nvSpPr>
          <p:cNvPr id="12" name="Text 10"/>
          <p:cNvSpPr txBox="1"/>
          <p:nvPr/>
        </p:nvSpPr>
        <p:spPr>
          <a:xfrm>
            <a:off x="3851910" y="2340864"/>
            <a:ext cx="438912" cy="438912"/>
          </a:xfrm>
          <a:prstGeom prst="rect">
            <a:avLst/>
          </a:prstGeom>
          <a:noFill/>
          <a:ln/>
        </p:spPr>
        <p:txBody>
          <a:bodyPr wrap="square" lIns="0" tIns="0" rIns="0" bIns="0" rtlCol="0" anchor="ctr"/>
          <a:lstStyle/>
          <a:p>
            <a:pPr algn="ctr" indent="0" marL="0">
              <a:buNone/>
            </a:pPr>
            <a:r>
              <a:rPr lang="en-US" sz="1500" b="1" dirty="0">
                <a:solidFill>
                  <a:srgbClr val="FFFFFF"/>
                </a:solidFill>
                <a:latin typeface="Calibri" pitchFamily="34" charset="0"/>
                <a:ea typeface="Calibri" pitchFamily="34" charset="-122"/>
                <a:cs typeface="Calibri" pitchFamily="34" charset="-120"/>
              </a:rPr>
              <a:t>2</a:t>
            </a:r>
            <a:endParaRPr lang="en-US" sz="1500" dirty="0"/>
          </a:p>
        </p:txBody>
      </p:sp>
      <p:sp>
        <p:nvSpPr>
          <p:cNvPr id="13" name="Text 11"/>
          <p:cNvSpPr txBox="1"/>
          <p:nvPr/>
        </p:nvSpPr>
        <p:spPr>
          <a:xfrm>
            <a:off x="4418838" y="2359152"/>
            <a:ext cx="953262" cy="411480"/>
          </a:xfrm>
          <a:prstGeom prst="rect">
            <a:avLst/>
          </a:prstGeom>
          <a:noFill/>
          <a:ln/>
        </p:spPr>
        <p:txBody>
          <a:bodyPr wrap="square" lIns="0" tIns="0" rIns="0" bIns="0" rtlCol="0" anchor="ctr"/>
          <a:lstStyle/>
          <a:p>
            <a:pPr indent="0" marL="0">
              <a:buNone/>
            </a:pPr>
            <a:r>
              <a:rPr lang="en-US" sz="1800" b="1" dirty="0">
                <a:solidFill>
                  <a:srgbClr val="1A2E35"/>
                </a:solidFill>
                <a:latin typeface="Cambria" pitchFamily="34" charset="0"/>
                <a:ea typeface="Cambria" pitchFamily="34" charset="-122"/>
                <a:cs typeface="Cambria" pitchFamily="34" charset="-120"/>
              </a:rPr>
              <a:t>Valve opens</a:t>
            </a:r>
            <a:endParaRPr lang="en-US" sz="1800" dirty="0"/>
          </a:p>
        </p:txBody>
      </p:sp>
      <p:sp>
        <p:nvSpPr>
          <p:cNvPr id="14" name="Text 12"/>
          <p:cNvSpPr txBox="1"/>
          <p:nvPr/>
        </p:nvSpPr>
        <p:spPr>
          <a:xfrm>
            <a:off x="3851910" y="2971800"/>
            <a:ext cx="1520190" cy="914400"/>
          </a:xfrm>
          <a:prstGeom prst="rect">
            <a:avLst/>
          </a:prstGeom>
          <a:noFill/>
          <a:ln/>
        </p:spPr>
        <p:txBody>
          <a:bodyPr wrap="square" lIns="0" tIns="0" rIns="0" bIns="0" rtlCol="0" anchor="t"/>
          <a:lstStyle/>
          <a:p>
            <a:pPr indent="0" marL="0">
              <a:buNone/>
            </a:pPr>
            <a:r>
              <a:rPr lang="en-US" sz="1250" dirty="0">
                <a:solidFill>
                  <a:srgbClr val="46585D"/>
                </a:solidFill>
                <a:latin typeface="Calibri" pitchFamily="34" charset="0"/>
                <a:ea typeface="Calibri" pitchFamily="34" charset="-122"/>
                <a:cs typeface="Calibri" pitchFamily="34" charset="-120"/>
              </a:rPr>
              <a:t>The valve above the squeeze snaps open and blood rushes upward toward the heart.</a:t>
            </a:r>
            <a:endParaRPr lang="en-US" sz="1250" dirty="0"/>
          </a:p>
        </p:txBody>
      </p:sp>
      <p:sp>
        <p:nvSpPr>
          <p:cNvPr id="15" name="Shape 13"/>
          <p:cNvSpPr/>
          <p:nvPr/>
        </p:nvSpPr>
        <p:spPr>
          <a:xfrm>
            <a:off x="5897880" y="2907792"/>
            <a:ext cx="365760" cy="310896"/>
          </a:xfrm>
          <a:prstGeom prst="rightArrow">
            <a:avLst/>
          </a:prstGeom>
          <a:solidFill>
            <a:srgbClr val="A8324A"/>
          </a:solidFill>
          <a:ln/>
        </p:spPr>
      </p:sp>
      <p:sp>
        <p:nvSpPr>
          <p:cNvPr id="16" name="Shape 14"/>
          <p:cNvSpPr/>
          <p:nvPr/>
        </p:nvSpPr>
        <p:spPr>
          <a:xfrm>
            <a:off x="6515100" y="2103120"/>
            <a:ext cx="2068830" cy="1920240"/>
          </a:xfrm>
          <a:prstGeom prst="roundRect">
            <a:avLst>
              <a:gd name="adj" fmla="val 3810"/>
            </a:avLst>
          </a:prstGeom>
          <a:solidFill>
            <a:srgbClr val="F4F6F6"/>
          </a:solidFill>
          <a:ln/>
        </p:spPr>
      </p:sp>
      <p:sp>
        <p:nvSpPr>
          <p:cNvPr id="17" name="Shape 15"/>
          <p:cNvSpPr/>
          <p:nvPr/>
        </p:nvSpPr>
        <p:spPr>
          <a:xfrm>
            <a:off x="6789420" y="2340864"/>
            <a:ext cx="438912" cy="438912"/>
          </a:xfrm>
          <a:prstGeom prst="ellipse">
            <a:avLst/>
          </a:prstGeom>
          <a:solidFill>
            <a:srgbClr val="A8324A"/>
          </a:solidFill>
          <a:ln/>
        </p:spPr>
      </p:sp>
      <p:sp>
        <p:nvSpPr>
          <p:cNvPr id="18" name="Text 16"/>
          <p:cNvSpPr txBox="1"/>
          <p:nvPr/>
        </p:nvSpPr>
        <p:spPr>
          <a:xfrm>
            <a:off x="6789420" y="2340864"/>
            <a:ext cx="438912" cy="438912"/>
          </a:xfrm>
          <a:prstGeom prst="rect">
            <a:avLst/>
          </a:prstGeom>
          <a:noFill/>
          <a:ln/>
        </p:spPr>
        <p:txBody>
          <a:bodyPr wrap="square" lIns="0" tIns="0" rIns="0" bIns="0" rtlCol="0" anchor="ctr"/>
          <a:lstStyle/>
          <a:p>
            <a:pPr algn="ctr" indent="0" marL="0">
              <a:buNone/>
            </a:pPr>
            <a:r>
              <a:rPr lang="en-US" sz="1500" b="1" dirty="0">
                <a:solidFill>
                  <a:srgbClr val="FFFFFF"/>
                </a:solidFill>
                <a:latin typeface="Calibri" pitchFamily="34" charset="0"/>
                <a:ea typeface="Calibri" pitchFamily="34" charset="-122"/>
                <a:cs typeface="Calibri" pitchFamily="34" charset="-120"/>
              </a:rPr>
              <a:t>3</a:t>
            </a:r>
            <a:endParaRPr lang="en-US" sz="1500" dirty="0"/>
          </a:p>
        </p:txBody>
      </p:sp>
      <p:sp>
        <p:nvSpPr>
          <p:cNvPr id="19" name="Text 17"/>
          <p:cNvSpPr txBox="1"/>
          <p:nvPr/>
        </p:nvSpPr>
        <p:spPr>
          <a:xfrm>
            <a:off x="7356348" y="2359152"/>
            <a:ext cx="953262" cy="411480"/>
          </a:xfrm>
          <a:prstGeom prst="rect">
            <a:avLst/>
          </a:prstGeom>
          <a:noFill/>
          <a:ln/>
        </p:spPr>
        <p:txBody>
          <a:bodyPr wrap="square" lIns="0" tIns="0" rIns="0" bIns="0" rtlCol="0" anchor="ctr"/>
          <a:lstStyle/>
          <a:p>
            <a:pPr indent="0" marL="0">
              <a:buNone/>
            </a:pPr>
            <a:r>
              <a:rPr lang="en-US" sz="1800" b="1" dirty="0">
                <a:solidFill>
                  <a:srgbClr val="1A2E35"/>
                </a:solidFill>
                <a:latin typeface="Cambria" pitchFamily="34" charset="0"/>
                <a:ea typeface="Cambria" pitchFamily="34" charset="-122"/>
                <a:cs typeface="Cambria" pitchFamily="34" charset="-120"/>
              </a:rPr>
              <a:t>Valve shuts</a:t>
            </a:r>
            <a:endParaRPr lang="en-US" sz="1800" dirty="0"/>
          </a:p>
        </p:txBody>
      </p:sp>
      <p:sp>
        <p:nvSpPr>
          <p:cNvPr id="20" name="Text 18"/>
          <p:cNvSpPr txBox="1"/>
          <p:nvPr/>
        </p:nvSpPr>
        <p:spPr>
          <a:xfrm>
            <a:off x="6789420" y="2971800"/>
            <a:ext cx="1520190" cy="914400"/>
          </a:xfrm>
          <a:prstGeom prst="rect">
            <a:avLst/>
          </a:prstGeom>
          <a:noFill/>
          <a:ln/>
        </p:spPr>
        <p:txBody>
          <a:bodyPr wrap="square" lIns="0" tIns="0" rIns="0" bIns="0" rtlCol="0" anchor="t"/>
          <a:lstStyle/>
          <a:p>
            <a:pPr indent="0" marL="0">
              <a:buNone/>
            </a:pPr>
            <a:r>
              <a:rPr lang="en-US" sz="1250" dirty="0">
                <a:solidFill>
                  <a:srgbClr val="46585D"/>
                </a:solidFill>
                <a:latin typeface="Calibri" pitchFamily="34" charset="0"/>
                <a:ea typeface="Calibri" pitchFamily="34" charset="-122"/>
                <a:cs typeface="Calibri" pitchFamily="34" charset="-120"/>
              </a:rPr>
              <a:t>The valve below slams shut, so none of that blood can fall back down.</a:t>
            </a:r>
            <a:endParaRPr lang="en-US" sz="1250" dirty="0"/>
          </a:p>
        </p:txBody>
      </p:sp>
      <p:sp>
        <p:nvSpPr>
          <p:cNvPr id="21" name="Shape 19"/>
          <p:cNvSpPr/>
          <p:nvPr/>
        </p:nvSpPr>
        <p:spPr>
          <a:xfrm>
            <a:off x="8835390" y="2907792"/>
            <a:ext cx="365760" cy="310896"/>
          </a:xfrm>
          <a:prstGeom prst="rightArrow">
            <a:avLst/>
          </a:prstGeom>
          <a:solidFill>
            <a:srgbClr val="A8324A"/>
          </a:solidFill>
          <a:ln/>
        </p:spPr>
      </p:sp>
      <p:sp>
        <p:nvSpPr>
          <p:cNvPr id="22" name="Shape 20"/>
          <p:cNvSpPr/>
          <p:nvPr/>
        </p:nvSpPr>
        <p:spPr>
          <a:xfrm>
            <a:off x="9452610" y="2103120"/>
            <a:ext cx="2068830" cy="1920240"/>
          </a:xfrm>
          <a:prstGeom prst="roundRect">
            <a:avLst>
              <a:gd name="adj" fmla="val 3810"/>
            </a:avLst>
          </a:prstGeom>
          <a:solidFill>
            <a:srgbClr val="F4F6F6"/>
          </a:solidFill>
          <a:ln/>
        </p:spPr>
      </p:sp>
      <p:sp>
        <p:nvSpPr>
          <p:cNvPr id="23" name="Shape 21"/>
          <p:cNvSpPr/>
          <p:nvPr/>
        </p:nvSpPr>
        <p:spPr>
          <a:xfrm>
            <a:off x="9726930" y="2340864"/>
            <a:ext cx="438912" cy="438912"/>
          </a:xfrm>
          <a:prstGeom prst="ellipse">
            <a:avLst/>
          </a:prstGeom>
          <a:solidFill>
            <a:srgbClr val="A8324A"/>
          </a:solidFill>
          <a:ln/>
        </p:spPr>
      </p:sp>
      <p:sp>
        <p:nvSpPr>
          <p:cNvPr id="24" name="Text 22"/>
          <p:cNvSpPr txBox="1"/>
          <p:nvPr/>
        </p:nvSpPr>
        <p:spPr>
          <a:xfrm>
            <a:off x="9726930" y="2340864"/>
            <a:ext cx="438912" cy="438912"/>
          </a:xfrm>
          <a:prstGeom prst="rect">
            <a:avLst/>
          </a:prstGeom>
          <a:noFill/>
          <a:ln/>
        </p:spPr>
        <p:txBody>
          <a:bodyPr wrap="square" lIns="0" tIns="0" rIns="0" bIns="0" rtlCol="0" anchor="ctr"/>
          <a:lstStyle/>
          <a:p>
            <a:pPr algn="ctr" indent="0" marL="0">
              <a:buNone/>
            </a:pPr>
            <a:r>
              <a:rPr lang="en-US" sz="1500" b="1" dirty="0">
                <a:solidFill>
                  <a:srgbClr val="FFFFFF"/>
                </a:solidFill>
                <a:latin typeface="Calibri" pitchFamily="34" charset="0"/>
                <a:ea typeface="Calibri" pitchFamily="34" charset="-122"/>
                <a:cs typeface="Calibri" pitchFamily="34" charset="-120"/>
              </a:rPr>
              <a:t>4</a:t>
            </a:r>
            <a:endParaRPr lang="en-US" sz="1500" dirty="0"/>
          </a:p>
        </p:txBody>
      </p:sp>
      <p:sp>
        <p:nvSpPr>
          <p:cNvPr id="25" name="Text 23"/>
          <p:cNvSpPr txBox="1"/>
          <p:nvPr/>
        </p:nvSpPr>
        <p:spPr>
          <a:xfrm>
            <a:off x="10293858" y="2359152"/>
            <a:ext cx="953262" cy="411480"/>
          </a:xfrm>
          <a:prstGeom prst="rect">
            <a:avLst/>
          </a:prstGeom>
          <a:noFill/>
          <a:ln/>
        </p:spPr>
        <p:txBody>
          <a:bodyPr wrap="square" lIns="0" tIns="0" rIns="0" bIns="0" rtlCol="0" anchor="ctr"/>
          <a:lstStyle/>
          <a:p>
            <a:pPr indent="0" marL="0">
              <a:buNone/>
            </a:pPr>
            <a:r>
              <a:rPr lang="en-US" sz="1800" b="1" dirty="0">
                <a:solidFill>
                  <a:srgbClr val="1A2E35"/>
                </a:solidFill>
                <a:latin typeface="Cambria" pitchFamily="34" charset="0"/>
                <a:ea typeface="Cambria" pitchFamily="34" charset="-122"/>
                <a:cs typeface="Cambria" pitchFamily="34" charset="-120"/>
              </a:rPr>
              <a:t>Relax</a:t>
            </a:r>
            <a:endParaRPr lang="en-US" sz="1800" dirty="0"/>
          </a:p>
        </p:txBody>
      </p:sp>
      <p:sp>
        <p:nvSpPr>
          <p:cNvPr id="26" name="Text 24"/>
          <p:cNvSpPr txBox="1"/>
          <p:nvPr/>
        </p:nvSpPr>
        <p:spPr>
          <a:xfrm>
            <a:off x="9726930" y="2971800"/>
            <a:ext cx="1520190" cy="914400"/>
          </a:xfrm>
          <a:prstGeom prst="rect">
            <a:avLst/>
          </a:prstGeom>
          <a:noFill/>
          <a:ln/>
        </p:spPr>
        <p:txBody>
          <a:bodyPr wrap="square" lIns="0" tIns="0" rIns="0" bIns="0" rtlCol="0" anchor="t"/>
          <a:lstStyle/>
          <a:p>
            <a:pPr indent="0" marL="0">
              <a:buNone/>
            </a:pPr>
            <a:r>
              <a:rPr lang="en-US" sz="1250" dirty="0">
                <a:solidFill>
                  <a:srgbClr val="46585D"/>
                </a:solidFill>
                <a:latin typeface="Calibri" pitchFamily="34" charset="0"/>
                <a:ea typeface="Calibri" pitchFamily="34" charset="-122"/>
                <a:cs typeface="Calibri" pitchFamily="34" charset="-120"/>
              </a:rPr>
              <a:t>The valves hold the ground gained, and the vein refills for the next step.</a:t>
            </a:r>
            <a:endParaRPr lang="en-US" sz="1250" dirty="0"/>
          </a:p>
        </p:txBody>
      </p:sp>
      <p:sp>
        <p:nvSpPr>
          <p:cNvPr id="27" name="Shape 25"/>
          <p:cNvSpPr/>
          <p:nvPr/>
        </p:nvSpPr>
        <p:spPr>
          <a:xfrm>
            <a:off x="640080" y="4389120"/>
            <a:ext cx="10881360" cy="868680"/>
          </a:xfrm>
          <a:prstGeom prst="roundRect">
            <a:avLst>
              <a:gd name="adj" fmla="val 8421"/>
            </a:avLst>
          </a:prstGeom>
          <a:solidFill>
            <a:srgbClr val="1A2E35"/>
          </a:solidFill>
          <a:ln/>
        </p:spPr>
      </p:sp>
      <p:sp>
        <p:nvSpPr>
          <p:cNvPr id="28" name="Text 26"/>
          <p:cNvSpPr txBox="1"/>
          <p:nvPr/>
        </p:nvSpPr>
        <p:spPr>
          <a:xfrm>
            <a:off x="960120" y="4389120"/>
            <a:ext cx="10241280" cy="868680"/>
          </a:xfrm>
          <a:prstGeom prst="rect">
            <a:avLst/>
          </a:prstGeom>
          <a:noFill/>
          <a:ln/>
        </p:spPr>
        <p:txBody>
          <a:bodyPr wrap="square" lIns="0" tIns="0" rIns="0" bIns="0" rtlCol="0" anchor="ctr"/>
          <a:lstStyle/>
          <a:p>
            <a:pPr indent="0" marL="0">
              <a:buNone/>
            </a:pPr>
            <a:r>
              <a:rPr lang="en-US" sz="1400" b="1" dirty="0">
                <a:solidFill>
                  <a:srgbClr val="FFFFFF"/>
                </a:solidFill>
                <a:latin typeface="Calibri" pitchFamily="34" charset="0"/>
                <a:ea typeface="Calibri" pitchFamily="34" charset="-122"/>
                <a:cs typeface="Calibri" pitchFamily="34" charset="-120"/>
              </a:rPr>
              <a:t>Your calves are a second heart. </a:t>
            </a:r>
            <a:pPr indent="0" marL="0">
              <a:buNone/>
            </a:pPr>
            <a:r>
              <a:rPr lang="en-US" sz="1400" dirty="0">
                <a:solidFill>
                  <a:srgbClr val="EDE8DD"/>
                </a:solidFill>
                <a:latin typeface="Calibri" pitchFamily="34" charset="0"/>
                <a:ea typeface="Calibri" pitchFamily="34" charset="-122"/>
                <a:cs typeface="Calibri" pitchFamily="34" charset="-120"/>
              </a:rPr>
              <a:t>Walk across a room and the muscle pump is literally lifting blood up your legs, one contraction at a time.</a:t>
            </a:r>
            <a:endParaRPr lang="en-US" sz="1400" dirty="0"/>
          </a:p>
        </p:txBody>
      </p:sp>
      <p:sp>
        <p:nvSpPr>
          <p:cNvPr id="29" name="Text 27"/>
          <p:cNvSpPr txBox="1"/>
          <p:nvPr/>
        </p:nvSpPr>
        <p:spPr>
          <a:xfrm>
            <a:off x="640080" y="6172200"/>
            <a:ext cx="2743200" cy="228600"/>
          </a:xfrm>
          <a:prstGeom prst="rect">
            <a:avLst/>
          </a:prstGeom>
          <a:noFill/>
          <a:ln/>
        </p:spPr>
        <p:txBody>
          <a:bodyPr wrap="square" lIns="0" tIns="0" rIns="0" bIns="0" rtlCol="0" anchor="ctr"/>
          <a:lstStyle/>
          <a:p>
            <a:pPr indent="0" marL="0">
              <a:buNone/>
            </a:pPr>
            <a:r>
              <a:rPr lang="en-US" sz="900" b="1" spc="140" kern="0" dirty="0">
                <a:solidFill>
                  <a:srgbClr val="667A80"/>
                </a:solidFill>
                <a:latin typeface="Calibri" pitchFamily="34" charset="0"/>
                <a:ea typeface="Calibri" pitchFamily="34" charset="-122"/>
                <a:cs typeface="Calibri" pitchFamily="34" charset="-120"/>
              </a:rPr>
              <a:t>DR. GARG LEARNING</a:t>
            </a:r>
            <a:endParaRPr lang="en-US" sz="900" dirty="0"/>
          </a:p>
        </p:txBody>
      </p:sp>
      <p:sp>
        <p:nvSpPr>
          <p:cNvPr id="30" name="Text 28"/>
          <p:cNvSpPr txBox="1"/>
          <p:nvPr/>
        </p:nvSpPr>
        <p:spPr>
          <a:xfrm>
            <a:off x="6766560" y="6172200"/>
            <a:ext cx="4754880" cy="228600"/>
          </a:xfrm>
          <a:prstGeom prst="rect">
            <a:avLst/>
          </a:prstGeom>
          <a:noFill/>
          <a:ln/>
        </p:spPr>
        <p:txBody>
          <a:bodyPr wrap="square" lIns="0" tIns="0" rIns="0" bIns="0" rtlCol="0" anchor="ctr"/>
          <a:lstStyle/>
          <a:p>
            <a:pPr algn="r" indent="0" marL="0">
              <a:buNone/>
            </a:pPr>
            <a:r>
              <a:rPr lang="en-US" sz="900" dirty="0">
                <a:solidFill>
                  <a:srgbClr val="667A80"/>
                </a:solidFill>
                <a:latin typeface="Calibri" pitchFamily="34" charset="0"/>
                <a:ea typeface="Calibri" pitchFamily="34" charset="-122"/>
                <a:cs typeface="Calibri" pitchFamily="34" charset="-120"/>
              </a:rPr>
              <a:t>Blood Vessels &amp; Circulation  ·  Chapter 20 · Topic 6  ·  4</a:t>
            </a:r>
            <a:endParaRPr lang="en-US" sz="900"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Text 0"/>
          <p:cNvSpPr txBox="1"/>
          <p:nvPr/>
        </p:nvSpPr>
        <p:spPr>
          <a:xfrm>
            <a:off x="640080" y="502920"/>
            <a:ext cx="10881360" cy="731520"/>
          </a:xfrm>
          <a:prstGeom prst="rect">
            <a:avLst/>
          </a:prstGeom>
          <a:noFill/>
          <a:ln/>
        </p:spPr>
        <p:txBody>
          <a:bodyPr wrap="square" lIns="0" tIns="0" rIns="0" bIns="0" rtlCol="0" anchor="t"/>
          <a:lstStyle/>
          <a:p>
            <a:pPr indent="0" marL="0">
              <a:buNone/>
            </a:pPr>
            <a:r>
              <a:rPr lang="en-US" sz="3400" b="1" dirty="0">
                <a:solidFill>
                  <a:srgbClr val="1A2E35"/>
                </a:solidFill>
                <a:latin typeface="Cambria" pitchFamily="34" charset="0"/>
                <a:ea typeface="Cambria" pitchFamily="34" charset="-122"/>
                <a:cs typeface="Cambria" pitchFamily="34" charset="-120"/>
              </a:rPr>
              <a:t>Three mechanisms, plus gravity</a:t>
            </a:r>
            <a:endParaRPr lang="en-US" sz="3400" dirty="0"/>
          </a:p>
        </p:txBody>
      </p:sp>
      <p:sp>
        <p:nvSpPr>
          <p:cNvPr id="3" name="Text 1"/>
          <p:cNvSpPr txBox="1"/>
          <p:nvPr/>
        </p:nvSpPr>
        <p:spPr>
          <a:xfrm>
            <a:off x="640080" y="1261872"/>
            <a:ext cx="10881360" cy="384048"/>
          </a:xfrm>
          <a:prstGeom prst="rect">
            <a:avLst/>
          </a:prstGeom>
          <a:noFill/>
          <a:ln/>
        </p:spPr>
        <p:txBody>
          <a:bodyPr wrap="square" lIns="0" tIns="0" rIns="0" bIns="0" rtlCol="0" anchor="ctr"/>
          <a:lstStyle/>
          <a:p>
            <a:pPr indent="0" marL="0">
              <a:buNone/>
            </a:pPr>
            <a:r>
              <a:rPr lang="en-US" sz="1450" i="1" dirty="0">
                <a:solidFill>
                  <a:srgbClr val="667A80"/>
                </a:solidFill>
                <a:latin typeface="Calibri" pitchFamily="34" charset="0"/>
                <a:ea typeface="Calibri" pitchFamily="34" charset="-122"/>
                <a:cs typeface="Calibri" pitchFamily="34" charset="-120"/>
              </a:rPr>
              <a:t>No single one is enough; together they do the job.</a:t>
            </a:r>
            <a:endParaRPr lang="en-US" sz="1450" dirty="0"/>
          </a:p>
        </p:txBody>
      </p:sp>
      <p:sp>
        <p:nvSpPr>
          <p:cNvPr id="4" name="Shape 2"/>
          <p:cNvSpPr/>
          <p:nvPr/>
        </p:nvSpPr>
        <p:spPr>
          <a:xfrm>
            <a:off x="640080" y="1965960"/>
            <a:ext cx="3505200" cy="896112"/>
          </a:xfrm>
          <a:prstGeom prst="roundRect">
            <a:avLst>
              <a:gd name="adj" fmla="val 7143"/>
            </a:avLst>
          </a:prstGeom>
          <a:solidFill>
            <a:srgbClr val="F4F6F6"/>
          </a:solidFill>
          <a:ln/>
        </p:spPr>
      </p:sp>
      <p:sp>
        <p:nvSpPr>
          <p:cNvPr id="5" name="Text 3"/>
          <p:cNvSpPr txBox="1"/>
          <p:nvPr/>
        </p:nvSpPr>
        <p:spPr>
          <a:xfrm>
            <a:off x="914400" y="2084832"/>
            <a:ext cx="2956560" cy="310896"/>
          </a:xfrm>
          <a:prstGeom prst="rect">
            <a:avLst/>
          </a:prstGeom>
          <a:noFill/>
          <a:ln/>
        </p:spPr>
        <p:txBody>
          <a:bodyPr wrap="square" lIns="0" tIns="0" rIns="0" bIns="0" rtlCol="0" anchor="ctr"/>
          <a:lstStyle/>
          <a:p>
            <a:pPr indent="0" marL="0">
              <a:buNone/>
            </a:pPr>
            <a:r>
              <a:rPr lang="en-US" sz="1350" b="1" dirty="0">
                <a:solidFill>
                  <a:srgbClr val="1A2E35"/>
                </a:solidFill>
                <a:latin typeface="Calibri" pitchFamily="34" charset="0"/>
                <a:ea typeface="Calibri" pitchFamily="34" charset="-122"/>
                <a:cs typeface="Calibri" pitchFamily="34" charset="-120"/>
              </a:rPr>
              <a:t>Skeletal muscle pump</a:t>
            </a:r>
            <a:endParaRPr lang="en-US" sz="1350" dirty="0"/>
          </a:p>
        </p:txBody>
      </p:sp>
      <p:sp>
        <p:nvSpPr>
          <p:cNvPr id="6" name="Text 4"/>
          <p:cNvSpPr txBox="1"/>
          <p:nvPr/>
        </p:nvSpPr>
        <p:spPr>
          <a:xfrm>
            <a:off x="914400" y="2423160"/>
            <a:ext cx="2956560" cy="329184"/>
          </a:xfrm>
          <a:prstGeom prst="rect">
            <a:avLst/>
          </a:prstGeom>
          <a:noFill/>
          <a:ln/>
        </p:spPr>
        <p:txBody>
          <a:bodyPr wrap="square" lIns="0" tIns="0" rIns="0" bIns="0" rtlCol="0" anchor="t"/>
          <a:lstStyle/>
          <a:p>
            <a:pPr indent="0" marL="0">
              <a:buNone/>
            </a:pPr>
            <a:r>
              <a:rPr lang="en-US" sz="1100" dirty="0">
                <a:solidFill>
                  <a:srgbClr val="46585D"/>
                </a:solidFill>
                <a:latin typeface="Calibri" pitchFamily="34" charset="0"/>
                <a:ea typeface="Calibri" pitchFamily="34" charset="-122"/>
                <a:cs typeface="Calibri" pitchFamily="34" charset="-120"/>
              </a:rPr>
              <a:t>Contracting muscle squeezes the deep veins along.</a:t>
            </a:r>
            <a:endParaRPr lang="en-US" sz="1100" dirty="0"/>
          </a:p>
        </p:txBody>
      </p:sp>
      <p:sp>
        <p:nvSpPr>
          <p:cNvPr id="7" name="Shape 5"/>
          <p:cNvSpPr/>
          <p:nvPr/>
        </p:nvSpPr>
        <p:spPr>
          <a:xfrm>
            <a:off x="4328160" y="1965960"/>
            <a:ext cx="3505200" cy="896112"/>
          </a:xfrm>
          <a:prstGeom prst="roundRect">
            <a:avLst>
              <a:gd name="adj" fmla="val 7143"/>
            </a:avLst>
          </a:prstGeom>
          <a:solidFill>
            <a:srgbClr val="F4F6F6"/>
          </a:solidFill>
          <a:ln/>
        </p:spPr>
      </p:sp>
      <p:sp>
        <p:nvSpPr>
          <p:cNvPr id="8" name="Text 6"/>
          <p:cNvSpPr txBox="1"/>
          <p:nvPr/>
        </p:nvSpPr>
        <p:spPr>
          <a:xfrm>
            <a:off x="4602480" y="2084832"/>
            <a:ext cx="2956560" cy="310896"/>
          </a:xfrm>
          <a:prstGeom prst="rect">
            <a:avLst/>
          </a:prstGeom>
          <a:noFill/>
          <a:ln/>
        </p:spPr>
        <p:txBody>
          <a:bodyPr wrap="square" lIns="0" tIns="0" rIns="0" bIns="0" rtlCol="0" anchor="ctr"/>
          <a:lstStyle/>
          <a:p>
            <a:pPr indent="0" marL="0">
              <a:buNone/>
            </a:pPr>
            <a:r>
              <a:rPr lang="en-US" sz="1350" b="1" dirty="0">
                <a:solidFill>
                  <a:srgbClr val="1A2E35"/>
                </a:solidFill>
                <a:latin typeface="Calibri" pitchFamily="34" charset="0"/>
                <a:ea typeface="Calibri" pitchFamily="34" charset="-122"/>
                <a:cs typeface="Calibri" pitchFamily="34" charset="-120"/>
              </a:rPr>
              <a:t>One-way valves</a:t>
            </a:r>
            <a:endParaRPr lang="en-US" sz="1350" dirty="0"/>
          </a:p>
        </p:txBody>
      </p:sp>
      <p:sp>
        <p:nvSpPr>
          <p:cNvPr id="9" name="Text 7"/>
          <p:cNvSpPr txBox="1"/>
          <p:nvPr/>
        </p:nvSpPr>
        <p:spPr>
          <a:xfrm>
            <a:off x="4602480" y="2423160"/>
            <a:ext cx="2956560" cy="329184"/>
          </a:xfrm>
          <a:prstGeom prst="rect">
            <a:avLst/>
          </a:prstGeom>
          <a:noFill/>
          <a:ln/>
        </p:spPr>
        <p:txBody>
          <a:bodyPr wrap="square" lIns="0" tIns="0" rIns="0" bIns="0" rtlCol="0" anchor="t"/>
          <a:lstStyle/>
          <a:p>
            <a:pPr indent="0" marL="0">
              <a:buNone/>
            </a:pPr>
            <a:r>
              <a:rPr lang="en-US" sz="1100" dirty="0">
                <a:solidFill>
                  <a:srgbClr val="46585D"/>
                </a:solidFill>
                <a:latin typeface="Calibri" pitchFamily="34" charset="0"/>
                <a:ea typeface="Calibri" pitchFamily="34" charset="-122"/>
                <a:cs typeface="Calibri" pitchFamily="34" charset="-120"/>
              </a:rPr>
              <a:t>Flaps of intima that stop blood sliding backward.</a:t>
            </a:r>
            <a:endParaRPr lang="en-US" sz="1100" dirty="0"/>
          </a:p>
        </p:txBody>
      </p:sp>
      <p:sp>
        <p:nvSpPr>
          <p:cNvPr id="10" name="Shape 8"/>
          <p:cNvSpPr/>
          <p:nvPr/>
        </p:nvSpPr>
        <p:spPr>
          <a:xfrm>
            <a:off x="8016240" y="1965960"/>
            <a:ext cx="3505200" cy="896112"/>
          </a:xfrm>
          <a:prstGeom prst="roundRect">
            <a:avLst>
              <a:gd name="adj" fmla="val 7143"/>
            </a:avLst>
          </a:prstGeom>
          <a:solidFill>
            <a:srgbClr val="F4F6F6"/>
          </a:solidFill>
          <a:ln/>
        </p:spPr>
      </p:sp>
      <p:sp>
        <p:nvSpPr>
          <p:cNvPr id="11" name="Text 9"/>
          <p:cNvSpPr txBox="1"/>
          <p:nvPr/>
        </p:nvSpPr>
        <p:spPr>
          <a:xfrm>
            <a:off x="8290560" y="2084832"/>
            <a:ext cx="2956560" cy="310896"/>
          </a:xfrm>
          <a:prstGeom prst="rect">
            <a:avLst/>
          </a:prstGeom>
          <a:noFill/>
          <a:ln/>
        </p:spPr>
        <p:txBody>
          <a:bodyPr wrap="square" lIns="0" tIns="0" rIns="0" bIns="0" rtlCol="0" anchor="ctr"/>
          <a:lstStyle/>
          <a:p>
            <a:pPr indent="0" marL="0">
              <a:buNone/>
            </a:pPr>
            <a:r>
              <a:rPr lang="en-US" sz="1350" b="1" dirty="0">
                <a:solidFill>
                  <a:srgbClr val="1A2E35"/>
                </a:solidFill>
                <a:latin typeface="Calibri" pitchFamily="34" charset="0"/>
                <a:ea typeface="Calibri" pitchFamily="34" charset="-122"/>
                <a:cs typeface="Calibri" pitchFamily="34" charset="-120"/>
              </a:rPr>
              <a:t>Respiratory pump</a:t>
            </a:r>
            <a:endParaRPr lang="en-US" sz="1350" dirty="0"/>
          </a:p>
        </p:txBody>
      </p:sp>
      <p:sp>
        <p:nvSpPr>
          <p:cNvPr id="12" name="Text 10"/>
          <p:cNvSpPr txBox="1"/>
          <p:nvPr/>
        </p:nvSpPr>
        <p:spPr>
          <a:xfrm>
            <a:off x="8290560" y="2423160"/>
            <a:ext cx="2956560" cy="329184"/>
          </a:xfrm>
          <a:prstGeom prst="rect">
            <a:avLst/>
          </a:prstGeom>
          <a:noFill/>
          <a:ln/>
        </p:spPr>
        <p:txBody>
          <a:bodyPr wrap="square" lIns="0" tIns="0" rIns="0" bIns="0" rtlCol="0" anchor="t"/>
          <a:lstStyle/>
          <a:p>
            <a:pPr indent="0" marL="0">
              <a:buNone/>
            </a:pPr>
            <a:r>
              <a:rPr lang="en-US" sz="1100" dirty="0">
                <a:solidFill>
                  <a:srgbClr val="46585D"/>
                </a:solidFill>
                <a:latin typeface="Calibri" pitchFamily="34" charset="0"/>
                <a:ea typeface="Calibri" pitchFamily="34" charset="-122"/>
                <a:cs typeface="Calibri" pitchFamily="34" charset="-120"/>
              </a:rPr>
              <a:t>Each breath in draws blood toward the chest.</a:t>
            </a:r>
            <a:endParaRPr lang="en-US" sz="1100" dirty="0"/>
          </a:p>
        </p:txBody>
      </p:sp>
      <p:sp>
        <p:nvSpPr>
          <p:cNvPr id="13" name="Shape 11"/>
          <p:cNvSpPr/>
          <p:nvPr/>
        </p:nvSpPr>
        <p:spPr>
          <a:xfrm>
            <a:off x="640080" y="2990088"/>
            <a:ext cx="3505200" cy="896112"/>
          </a:xfrm>
          <a:prstGeom prst="roundRect">
            <a:avLst>
              <a:gd name="adj" fmla="val 7143"/>
            </a:avLst>
          </a:prstGeom>
          <a:solidFill>
            <a:srgbClr val="F4F6F6"/>
          </a:solidFill>
          <a:ln/>
        </p:spPr>
      </p:sp>
      <p:sp>
        <p:nvSpPr>
          <p:cNvPr id="14" name="Text 12"/>
          <p:cNvSpPr txBox="1"/>
          <p:nvPr/>
        </p:nvSpPr>
        <p:spPr>
          <a:xfrm>
            <a:off x="914400" y="3108960"/>
            <a:ext cx="2956560" cy="310896"/>
          </a:xfrm>
          <a:prstGeom prst="rect">
            <a:avLst/>
          </a:prstGeom>
          <a:noFill/>
          <a:ln/>
        </p:spPr>
        <p:txBody>
          <a:bodyPr wrap="square" lIns="0" tIns="0" rIns="0" bIns="0" rtlCol="0" anchor="ctr"/>
          <a:lstStyle/>
          <a:p>
            <a:pPr indent="0" marL="0">
              <a:buNone/>
            </a:pPr>
            <a:r>
              <a:rPr lang="en-US" sz="1350" b="1" dirty="0">
                <a:solidFill>
                  <a:srgbClr val="1A2E35"/>
                </a:solidFill>
                <a:latin typeface="Calibri" pitchFamily="34" charset="0"/>
                <a:ea typeface="Calibri" pitchFamily="34" charset="-122"/>
                <a:cs typeface="Calibri" pitchFamily="34" charset="-120"/>
              </a:rPr>
              <a:t>Venoconstriction</a:t>
            </a:r>
            <a:endParaRPr lang="en-US" sz="1350" dirty="0"/>
          </a:p>
        </p:txBody>
      </p:sp>
      <p:sp>
        <p:nvSpPr>
          <p:cNvPr id="15" name="Text 13"/>
          <p:cNvSpPr txBox="1"/>
          <p:nvPr/>
        </p:nvSpPr>
        <p:spPr>
          <a:xfrm>
            <a:off x="914400" y="3447288"/>
            <a:ext cx="2956560" cy="329184"/>
          </a:xfrm>
          <a:prstGeom prst="rect">
            <a:avLst/>
          </a:prstGeom>
          <a:noFill/>
          <a:ln/>
        </p:spPr>
        <p:txBody>
          <a:bodyPr wrap="square" lIns="0" tIns="0" rIns="0" bIns="0" rtlCol="0" anchor="t"/>
          <a:lstStyle/>
          <a:p>
            <a:pPr indent="0" marL="0">
              <a:buNone/>
            </a:pPr>
            <a:r>
              <a:rPr lang="en-US" sz="1100" dirty="0">
                <a:solidFill>
                  <a:srgbClr val="46585D"/>
                </a:solidFill>
                <a:latin typeface="Calibri" pitchFamily="34" charset="0"/>
                <a:ea typeface="Calibri" pitchFamily="34" charset="-122"/>
                <a:cs typeface="Calibri" pitchFamily="34" charset="-120"/>
              </a:rPr>
              <a:t>Sympathetic tone squeezes reserve blood forward.</a:t>
            </a:r>
            <a:endParaRPr lang="en-US" sz="1100" dirty="0"/>
          </a:p>
        </p:txBody>
      </p:sp>
      <p:sp>
        <p:nvSpPr>
          <p:cNvPr id="16" name="Shape 14"/>
          <p:cNvSpPr/>
          <p:nvPr/>
        </p:nvSpPr>
        <p:spPr>
          <a:xfrm>
            <a:off x="4328160" y="2990088"/>
            <a:ext cx="3505200" cy="896112"/>
          </a:xfrm>
          <a:prstGeom prst="roundRect">
            <a:avLst>
              <a:gd name="adj" fmla="val 7143"/>
            </a:avLst>
          </a:prstGeom>
          <a:solidFill>
            <a:srgbClr val="F4F6F6"/>
          </a:solidFill>
          <a:ln/>
        </p:spPr>
      </p:sp>
      <p:sp>
        <p:nvSpPr>
          <p:cNvPr id="17" name="Text 15"/>
          <p:cNvSpPr txBox="1"/>
          <p:nvPr/>
        </p:nvSpPr>
        <p:spPr>
          <a:xfrm>
            <a:off x="4602480" y="3108960"/>
            <a:ext cx="2956560" cy="310896"/>
          </a:xfrm>
          <a:prstGeom prst="rect">
            <a:avLst/>
          </a:prstGeom>
          <a:noFill/>
          <a:ln/>
        </p:spPr>
        <p:txBody>
          <a:bodyPr wrap="square" lIns="0" tIns="0" rIns="0" bIns="0" rtlCol="0" anchor="ctr"/>
          <a:lstStyle/>
          <a:p>
            <a:pPr indent="0" marL="0">
              <a:buNone/>
            </a:pPr>
            <a:r>
              <a:rPr lang="en-US" sz="1350" b="1" dirty="0">
                <a:solidFill>
                  <a:srgbClr val="1A2E35"/>
                </a:solidFill>
                <a:latin typeface="Calibri" pitchFamily="34" charset="0"/>
                <a:ea typeface="Calibri" pitchFamily="34" charset="-122"/>
                <a:cs typeface="Calibri" pitchFamily="34" charset="-120"/>
              </a:rPr>
              <a:t>Gravity</a:t>
            </a:r>
            <a:endParaRPr lang="en-US" sz="1350" dirty="0"/>
          </a:p>
        </p:txBody>
      </p:sp>
      <p:sp>
        <p:nvSpPr>
          <p:cNvPr id="18" name="Text 16"/>
          <p:cNvSpPr txBox="1"/>
          <p:nvPr/>
        </p:nvSpPr>
        <p:spPr>
          <a:xfrm>
            <a:off x="4602480" y="3447288"/>
            <a:ext cx="2956560" cy="329184"/>
          </a:xfrm>
          <a:prstGeom prst="rect">
            <a:avLst/>
          </a:prstGeom>
          <a:noFill/>
          <a:ln/>
        </p:spPr>
        <p:txBody>
          <a:bodyPr wrap="square" lIns="0" tIns="0" rIns="0" bIns="0" rtlCol="0" anchor="t"/>
          <a:lstStyle/>
          <a:p>
            <a:pPr indent="0" marL="0">
              <a:buNone/>
            </a:pPr>
            <a:r>
              <a:rPr lang="en-US" sz="1100" dirty="0">
                <a:solidFill>
                  <a:srgbClr val="46585D"/>
                </a:solidFill>
                <a:latin typeface="Calibri" pitchFamily="34" charset="0"/>
                <a:ea typeface="Calibri" pitchFamily="34" charset="-122"/>
                <a:cs typeface="Calibri" pitchFamily="34" charset="-120"/>
              </a:rPr>
              <a:t>The load: more than a meter of climb from the feet.</a:t>
            </a:r>
            <a:endParaRPr lang="en-US" sz="1100" dirty="0"/>
          </a:p>
        </p:txBody>
      </p:sp>
      <p:sp>
        <p:nvSpPr>
          <p:cNvPr id="19" name="Shape 17"/>
          <p:cNvSpPr/>
          <p:nvPr/>
        </p:nvSpPr>
        <p:spPr>
          <a:xfrm>
            <a:off x="8016240" y="2990088"/>
            <a:ext cx="3505200" cy="896112"/>
          </a:xfrm>
          <a:prstGeom prst="roundRect">
            <a:avLst>
              <a:gd name="adj" fmla="val 7143"/>
            </a:avLst>
          </a:prstGeom>
          <a:solidFill>
            <a:srgbClr val="F4F6F6"/>
          </a:solidFill>
          <a:ln/>
        </p:spPr>
      </p:sp>
      <p:sp>
        <p:nvSpPr>
          <p:cNvPr id="20" name="Text 18"/>
          <p:cNvSpPr txBox="1"/>
          <p:nvPr/>
        </p:nvSpPr>
        <p:spPr>
          <a:xfrm>
            <a:off x="8290560" y="3108960"/>
            <a:ext cx="2956560" cy="310896"/>
          </a:xfrm>
          <a:prstGeom prst="rect">
            <a:avLst/>
          </a:prstGeom>
          <a:noFill/>
          <a:ln/>
        </p:spPr>
        <p:txBody>
          <a:bodyPr wrap="square" lIns="0" tIns="0" rIns="0" bIns="0" rtlCol="0" anchor="ctr"/>
          <a:lstStyle/>
          <a:p>
            <a:pPr indent="0" marL="0">
              <a:buNone/>
            </a:pPr>
            <a:r>
              <a:rPr lang="en-US" sz="1350" b="1" dirty="0">
                <a:solidFill>
                  <a:srgbClr val="1A2E35"/>
                </a:solidFill>
                <a:latin typeface="Calibri" pitchFamily="34" charset="0"/>
                <a:ea typeface="Calibri" pitchFamily="34" charset="-122"/>
                <a:cs typeface="Calibri" pitchFamily="34" charset="-120"/>
              </a:rPr>
              <a:t>Low pressure</a:t>
            </a:r>
            <a:endParaRPr lang="en-US" sz="1350" dirty="0"/>
          </a:p>
        </p:txBody>
      </p:sp>
      <p:sp>
        <p:nvSpPr>
          <p:cNvPr id="21" name="Text 19"/>
          <p:cNvSpPr txBox="1"/>
          <p:nvPr/>
        </p:nvSpPr>
        <p:spPr>
          <a:xfrm>
            <a:off x="8290560" y="3447288"/>
            <a:ext cx="2956560" cy="329184"/>
          </a:xfrm>
          <a:prstGeom prst="rect">
            <a:avLst/>
          </a:prstGeom>
          <a:noFill/>
          <a:ln/>
        </p:spPr>
        <p:txBody>
          <a:bodyPr wrap="square" lIns="0" tIns="0" rIns="0" bIns="0" rtlCol="0" anchor="t"/>
          <a:lstStyle/>
          <a:p>
            <a:pPr indent="0" marL="0">
              <a:buNone/>
            </a:pPr>
            <a:r>
              <a:rPr lang="en-US" sz="1100" dirty="0">
                <a:solidFill>
                  <a:srgbClr val="46585D"/>
                </a:solidFill>
                <a:latin typeface="Calibri" pitchFamily="34" charset="0"/>
                <a:ea typeface="Calibri" pitchFamily="34" charset="-122"/>
                <a:cs typeface="Calibri" pitchFamily="34" charset="-120"/>
              </a:rPr>
              <a:t>About 15 mm Hg left, falling toward zero.</a:t>
            </a:r>
            <a:endParaRPr lang="en-US" sz="1100" dirty="0"/>
          </a:p>
        </p:txBody>
      </p:sp>
      <p:sp>
        <p:nvSpPr>
          <p:cNvPr id="22" name="Text 20"/>
          <p:cNvSpPr txBox="1"/>
          <p:nvPr/>
        </p:nvSpPr>
        <p:spPr>
          <a:xfrm>
            <a:off x="640080" y="6172200"/>
            <a:ext cx="2743200" cy="228600"/>
          </a:xfrm>
          <a:prstGeom prst="rect">
            <a:avLst/>
          </a:prstGeom>
          <a:noFill/>
          <a:ln/>
        </p:spPr>
        <p:txBody>
          <a:bodyPr wrap="square" lIns="0" tIns="0" rIns="0" bIns="0" rtlCol="0" anchor="ctr"/>
          <a:lstStyle/>
          <a:p>
            <a:pPr indent="0" marL="0">
              <a:buNone/>
            </a:pPr>
            <a:r>
              <a:rPr lang="en-US" sz="900" b="1" spc="140" kern="0" dirty="0">
                <a:solidFill>
                  <a:srgbClr val="667A80"/>
                </a:solidFill>
                <a:latin typeface="Calibri" pitchFamily="34" charset="0"/>
                <a:ea typeface="Calibri" pitchFamily="34" charset="-122"/>
                <a:cs typeface="Calibri" pitchFamily="34" charset="-120"/>
              </a:rPr>
              <a:t>DR. GARG LEARNING</a:t>
            </a:r>
            <a:endParaRPr lang="en-US" sz="900" dirty="0"/>
          </a:p>
        </p:txBody>
      </p:sp>
      <p:sp>
        <p:nvSpPr>
          <p:cNvPr id="23" name="Text 21"/>
          <p:cNvSpPr txBox="1"/>
          <p:nvPr/>
        </p:nvSpPr>
        <p:spPr>
          <a:xfrm>
            <a:off x="6766560" y="6172200"/>
            <a:ext cx="4754880" cy="228600"/>
          </a:xfrm>
          <a:prstGeom prst="rect">
            <a:avLst/>
          </a:prstGeom>
          <a:noFill/>
          <a:ln/>
        </p:spPr>
        <p:txBody>
          <a:bodyPr wrap="square" lIns="0" tIns="0" rIns="0" bIns="0" rtlCol="0" anchor="ctr"/>
          <a:lstStyle/>
          <a:p>
            <a:pPr algn="r" indent="0" marL="0">
              <a:buNone/>
            </a:pPr>
            <a:r>
              <a:rPr lang="en-US" sz="900" dirty="0">
                <a:solidFill>
                  <a:srgbClr val="667A80"/>
                </a:solidFill>
                <a:latin typeface="Calibri" pitchFamily="34" charset="0"/>
                <a:ea typeface="Calibri" pitchFamily="34" charset="-122"/>
                <a:cs typeface="Calibri" pitchFamily="34" charset="-120"/>
              </a:rPr>
              <a:t>Blood Vessels &amp; Circulation  ·  Chapter 20 · Topic 6  ·  5</a:t>
            </a:r>
            <a:endParaRPr lang="en-US" sz="900"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Text 0"/>
          <p:cNvSpPr txBox="1"/>
          <p:nvPr/>
        </p:nvSpPr>
        <p:spPr>
          <a:xfrm>
            <a:off x="640080" y="502920"/>
            <a:ext cx="10881360" cy="731520"/>
          </a:xfrm>
          <a:prstGeom prst="rect">
            <a:avLst/>
          </a:prstGeom>
          <a:noFill/>
          <a:ln/>
        </p:spPr>
        <p:txBody>
          <a:bodyPr wrap="square" lIns="0" tIns="0" rIns="0" bIns="0" rtlCol="0" anchor="t"/>
          <a:lstStyle/>
          <a:p>
            <a:pPr indent="0" marL="0">
              <a:buNone/>
            </a:pPr>
            <a:r>
              <a:rPr lang="en-US" sz="3400" b="1" dirty="0">
                <a:solidFill>
                  <a:srgbClr val="1A2E35"/>
                </a:solidFill>
                <a:latin typeface="Cambria" pitchFamily="34" charset="0"/>
                <a:ea typeface="Cambria" pitchFamily="34" charset="-122"/>
                <a:cs typeface="Cambria" pitchFamily="34" charset="-120"/>
              </a:rPr>
              <a:t>How each pump does its work</a:t>
            </a:r>
            <a:endParaRPr lang="en-US" sz="3400" dirty="0"/>
          </a:p>
        </p:txBody>
      </p:sp>
      <p:sp>
        <p:nvSpPr>
          <p:cNvPr id="3" name="Text 1"/>
          <p:cNvSpPr txBox="1"/>
          <p:nvPr/>
        </p:nvSpPr>
        <p:spPr>
          <a:xfrm>
            <a:off x="640080" y="1261872"/>
            <a:ext cx="10881360" cy="384048"/>
          </a:xfrm>
          <a:prstGeom prst="rect">
            <a:avLst/>
          </a:prstGeom>
          <a:noFill/>
          <a:ln/>
        </p:spPr>
        <p:txBody>
          <a:bodyPr wrap="square" lIns="0" tIns="0" rIns="0" bIns="0" rtlCol="0" anchor="ctr"/>
          <a:lstStyle/>
          <a:p>
            <a:pPr indent="0" marL="0">
              <a:buNone/>
            </a:pPr>
            <a:r>
              <a:rPr lang="en-US" sz="1450" i="1" dirty="0">
                <a:solidFill>
                  <a:srgbClr val="667A80"/>
                </a:solidFill>
                <a:latin typeface="Calibri" pitchFamily="34" charset="0"/>
                <a:ea typeface="Calibri" pitchFamily="34" charset="-122"/>
                <a:cs typeface="Calibri" pitchFamily="34" charset="-120"/>
              </a:rPr>
              <a:t>Mechanism, method, and what fails when it stops.</a:t>
            </a:r>
            <a:endParaRPr lang="en-US" sz="1450" dirty="0"/>
          </a:p>
        </p:txBody>
      </p:sp>
      <p:graphicFrame>
        <p:nvGraphicFramePr>
          <p:cNvPr id="7" name="Table 0"/>
          <p:cNvGraphicFramePr>
            <a:graphicFrameLocks noGrp="1"/>
          </p:cNvGraphicFramePr>
          <p:nvPr>
            <p:extLst>
              <p:ext uri="{D42A27DB-BD31-4B8C-83A1-F6EECF244321}">
                <p14:modId xmlns:p14="http://schemas.microsoft.com/office/powerpoint/2010/main" val="1579011935"/>
              </p:ext>
            </p:extLst>
          </p:nvPr>
        </p:nvGraphicFramePr>
        <p:xfrm>
          <a:off x="640080" y="1965960"/>
          <a:ext cx="10881360" cy="914400"/>
        </p:xfrm>
        <a:graphic>
          <a:graphicData uri="http://schemas.openxmlformats.org/drawingml/2006/table">
            <a:tbl>
              <a:tblPr/>
              <a:tblGrid>
                <a:gridCol w="2926080"/>
                <a:gridCol w="4206240"/>
                <a:gridCol w="3749040"/>
              </a:tblGrid>
              <a:tr h="420624">
                <a:tc>
                  <a:txBody>
                    <a:bodyPr/>
                    <a:lstStyle/>
                    <a:p>
                      <a:pPr indent="0" marL="0">
                        <a:buNone/>
                      </a:pPr>
                      <a:r>
                        <a:rPr lang="en-US" sz="1250" b="1" dirty="0">
                          <a:solidFill>
                            <a:srgbClr val="FFFFFF"/>
                          </a:solidFill>
                          <a:latin typeface="Calibri" pitchFamily="34" charset="0"/>
                          <a:ea typeface="Calibri" pitchFamily="34" charset="-122"/>
                          <a:cs typeface="Calibri" pitchFamily="34" charset="-120"/>
                        </a:rPr>
                        <a:t>Mechanism</a:t>
                      </a:r>
                      <a:endParaRPr lang="en-US" sz="1250" dirty="0">
                        <a:latin typeface="Calibri" charset="0"/>
                        <a:ea typeface="Calibri" charset="0"/>
                        <a:cs typeface="Calibri" charset="0"/>
                      </a:endParaRPr>
                    </a:p>
                  </a:txBody>
                  <a:tcPr marL="127000" marR="127000" marT="127000" marB="127000" anchor="ctr">
                    <a:lnL w="12700" cap="flat" cmpd="sng" algn="ctr">
                      <a:solidFill>
                        <a:srgbClr val="DFE5E6"/>
                      </a:solidFill>
                      <a:prstDash val="solid"/>
                      <a:round/>
                      <a:headEnd type="none" w="med" len="med"/>
                      <a:tailEnd type="none" w="med" len="med"/>
                    </a:lnL>
                    <a:lnR w="12700" cap="flat" cmpd="sng" algn="ctr">
                      <a:solidFill>
                        <a:srgbClr val="DFE5E6"/>
                      </a:solidFill>
                      <a:prstDash val="solid"/>
                      <a:round/>
                      <a:headEnd type="none" w="med" len="med"/>
                      <a:tailEnd type="none" w="med" len="med"/>
                    </a:lnR>
                    <a:lnT w="12700" cap="flat" cmpd="sng" algn="ctr">
                      <a:solidFill>
                        <a:srgbClr val="DFE5E6"/>
                      </a:solidFill>
                      <a:prstDash val="solid"/>
                      <a:round/>
                      <a:headEnd type="none" w="med" len="med"/>
                      <a:tailEnd type="none" w="med" len="med"/>
                    </a:lnT>
                    <a:lnB w="12700" cap="flat" cmpd="sng" algn="ctr">
                      <a:solidFill>
                        <a:srgbClr val="DFE5E6"/>
                      </a:solidFill>
                      <a:prstDash val="solid"/>
                      <a:round/>
                      <a:headEnd type="none" w="med" len="med"/>
                      <a:tailEnd type="none" w="med" len="med"/>
                    </a:lnB>
                    <a:solidFill>
                      <a:srgbClr val="1A2E35"/>
                    </a:solidFill>
                  </a:tcPr>
                </a:tc>
                <a:tc>
                  <a:txBody>
                    <a:bodyPr/>
                    <a:lstStyle/>
                    <a:p>
                      <a:pPr indent="0" marL="0">
                        <a:buNone/>
                      </a:pPr>
                      <a:r>
                        <a:rPr lang="en-US" sz="1250" b="1" dirty="0">
                          <a:solidFill>
                            <a:srgbClr val="FFFFFF"/>
                          </a:solidFill>
                          <a:latin typeface="Calibri" pitchFamily="34" charset="0"/>
                          <a:ea typeface="Calibri" pitchFamily="34" charset="-122"/>
                          <a:cs typeface="Calibri" pitchFamily="34" charset="-120"/>
                        </a:rPr>
                        <a:t>How it works</a:t>
                      </a:r>
                      <a:endParaRPr lang="en-US" sz="1250" dirty="0">
                        <a:latin typeface="Calibri" charset="0"/>
                        <a:ea typeface="Calibri" charset="0"/>
                        <a:cs typeface="Calibri" charset="0"/>
                      </a:endParaRPr>
                    </a:p>
                  </a:txBody>
                  <a:tcPr marL="127000" marR="127000" marT="127000" marB="127000" anchor="ctr">
                    <a:lnL w="12700" cap="flat" cmpd="sng" algn="ctr">
                      <a:solidFill>
                        <a:srgbClr val="DFE5E6"/>
                      </a:solidFill>
                      <a:prstDash val="solid"/>
                      <a:round/>
                      <a:headEnd type="none" w="med" len="med"/>
                      <a:tailEnd type="none" w="med" len="med"/>
                    </a:lnL>
                    <a:lnR w="12700" cap="flat" cmpd="sng" algn="ctr">
                      <a:solidFill>
                        <a:srgbClr val="DFE5E6"/>
                      </a:solidFill>
                      <a:prstDash val="solid"/>
                      <a:round/>
                      <a:headEnd type="none" w="med" len="med"/>
                      <a:tailEnd type="none" w="med" len="med"/>
                    </a:lnR>
                    <a:lnT w="12700" cap="flat" cmpd="sng" algn="ctr">
                      <a:solidFill>
                        <a:srgbClr val="DFE5E6"/>
                      </a:solidFill>
                      <a:prstDash val="solid"/>
                      <a:round/>
                      <a:headEnd type="none" w="med" len="med"/>
                      <a:tailEnd type="none" w="med" len="med"/>
                    </a:lnT>
                    <a:lnB w="12700" cap="flat" cmpd="sng" algn="ctr">
                      <a:solidFill>
                        <a:srgbClr val="DFE5E6"/>
                      </a:solidFill>
                      <a:prstDash val="solid"/>
                      <a:round/>
                      <a:headEnd type="none" w="med" len="med"/>
                      <a:tailEnd type="none" w="med" len="med"/>
                    </a:lnB>
                    <a:solidFill>
                      <a:srgbClr val="1A2E35"/>
                    </a:solidFill>
                  </a:tcPr>
                </a:tc>
                <a:tc>
                  <a:txBody>
                    <a:bodyPr/>
                    <a:lstStyle/>
                    <a:p>
                      <a:pPr indent="0" marL="0">
                        <a:buNone/>
                      </a:pPr>
                      <a:r>
                        <a:rPr lang="en-US" sz="1250" b="1" dirty="0">
                          <a:solidFill>
                            <a:srgbClr val="FFFFFF"/>
                          </a:solidFill>
                          <a:latin typeface="Calibri" pitchFamily="34" charset="0"/>
                          <a:ea typeface="Calibri" pitchFamily="34" charset="-122"/>
                          <a:cs typeface="Calibri" pitchFamily="34" charset="-120"/>
                        </a:rPr>
                        <a:t>When it fails</a:t>
                      </a:r>
                      <a:endParaRPr lang="en-US" sz="1250" dirty="0">
                        <a:latin typeface="Calibri" charset="0"/>
                        <a:ea typeface="Calibri" charset="0"/>
                        <a:cs typeface="Calibri" charset="0"/>
                      </a:endParaRPr>
                    </a:p>
                  </a:txBody>
                  <a:tcPr marL="127000" marR="127000" marT="127000" marB="127000" anchor="ctr">
                    <a:lnL w="12700" cap="flat" cmpd="sng" algn="ctr">
                      <a:solidFill>
                        <a:srgbClr val="DFE5E6"/>
                      </a:solidFill>
                      <a:prstDash val="solid"/>
                      <a:round/>
                      <a:headEnd type="none" w="med" len="med"/>
                      <a:tailEnd type="none" w="med" len="med"/>
                    </a:lnL>
                    <a:lnR w="12700" cap="flat" cmpd="sng" algn="ctr">
                      <a:solidFill>
                        <a:srgbClr val="DFE5E6"/>
                      </a:solidFill>
                      <a:prstDash val="solid"/>
                      <a:round/>
                      <a:headEnd type="none" w="med" len="med"/>
                      <a:tailEnd type="none" w="med" len="med"/>
                    </a:lnR>
                    <a:lnT w="12700" cap="flat" cmpd="sng" algn="ctr">
                      <a:solidFill>
                        <a:srgbClr val="DFE5E6"/>
                      </a:solidFill>
                      <a:prstDash val="solid"/>
                      <a:round/>
                      <a:headEnd type="none" w="med" len="med"/>
                      <a:tailEnd type="none" w="med" len="med"/>
                    </a:lnT>
                    <a:lnB w="12700" cap="flat" cmpd="sng" algn="ctr">
                      <a:solidFill>
                        <a:srgbClr val="DFE5E6"/>
                      </a:solidFill>
                      <a:prstDash val="solid"/>
                      <a:round/>
                      <a:headEnd type="none" w="med" len="med"/>
                      <a:tailEnd type="none" w="med" len="med"/>
                    </a:lnB>
                    <a:solidFill>
                      <a:srgbClr val="1A2E35"/>
                    </a:solidFill>
                  </a:tcPr>
                </a:tc>
              </a:tr>
              <a:tr h="420624">
                <a:tc>
                  <a:txBody>
                    <a:bodyPr/>
                    <a:lstStyle/>
                    <a:p>
                      <a:pPr indent="0" marL="0">
                        <a:buNone/>
                      </a:pPr>
                      <a:r>
                        <a:rPr lang="en-US" sz="1250" dirty="0">
                          <a:solidFill>
                            <a:srgbClr val="1A2E35"/>
                          </a:solidFill>
                          <a:latin typeface="Calibri" pitchFamily="34" charset="0"/>
                          <a:ea typeface="Calibri" pitchFamily="34" charset="-122"/>
                          <a:cs typeface="Calibri" pitchFamily="34" charset="-120"/>
                        </a:rPr>
                        <a:t>Muscle pump</a:t>
                      </a:r>
                      <a:endParaRPr lang="en-US" sz="1250" dirty="0">
                        <a:latin typeface="Calibri" charset="0"/>
                        <a:ea typeface="Calibri" charset="0"/>
                        <a:cs typeface="Calibri" charset="0"/>
                      </a:endParaRPr>
                    </a:p>
                  </a:txBody>
                  <a:tcPr marL="127000" marR="127000" marT="127000" marB="127000" anchor="ctr">
                    <a:lnL w="12700" cap="flat" cmpd="sng" algn="ctr">
                      <a:solidFill>
                        <a:srgbClr val="DFE5E6"/>
                      </a:solidFill>
                      <a:prstDash val="solid"/>
                      <a:round/>
                      <a:headEnd type="none" w="med" len="med"/>
                      <a:tailEnd type="none" w="med" len="med"/>
                    </a:lnL>
                    <a:lnR w="12700" cap="flat" cmpd="sng" algn="ctr">
                      <a:solidFill>
                        <a:srgbClr val="DFE5E6"/>
                      </a:solidFill>
                      <a:prstDash val="solid"/>
                      <a:round/>
                      <a:headEnd type="none" w="med" len="med"/>
                      <a:tailEnd type="none" w="med" len="med"/>
                    </a:lnR>
                    <a:lnT w="12700" cap="flat" cmpd="sng" algn="ctr">
                      <a:solidFill>
                        <a:srgbClr val="DFE5E6"/>
                      </a:solidFill>
                      <a:prstDash val="solid"/>
                      <a:round/>
                      <a:headEnd type="none" w="med" len="med"/>
                      <a:tailEnd type="none" w="med" len="med"/>
                    </a:lnT>
                    <a:lnB w="12700" cap="flat" cmpd="sng" algn="ctr">
                      <a:solidFill>
                        <a:srgbClr val="DFE5E6"/>
                      </a:solidFill>
                      <a:prstDash val="solid"/>
                      <a:round/>
                      <a:headEnd type="none" w="med" len="med"/>
                      <a:tailEnd type="none" w="med" len="med"/>
                    </a:lnB>
                  </a:tcPr>
                </a:tc>
                <a:tc>
                  <a:txBody>
                    <a:bodyPr/>
                    <a:lstStyle/>
                    <a:p>
                      <a:pPr indent="0" marL="0">
                        <a:buNone/>
                      </a:pPr>
                      <a:r>
                        <a:rPr lang="en-US" sz="1250" dirty="0">
                          <a:solidFill>
                            <a:srgbClr val="1A2E35"/>
                          </a:solidFill>
                          <a:latin typeface="Calibri" pitchFamily="34" charset="0"/>
                          <a:ea typeface="Calibri" pitchFamily="34" charset="-122"/>
                          <a:cs typeface="Calibri" pitchFamily="34" charset="-120"/>
                        </a:rPr>
                        <a:t>Contraction squeezes deep veins</a:t>
                      </a:r>
                      <a:endParaRPr lang="en-US" sz="1250" dirty="0">
                        <a:latin typeface="Calibri" charset="0"/>
                        <a:ea typeface="Calibri" charset="0"/>
                        <a:cs typeface="Calibri" charset="0"/>
                      </a:endParaRPr>
                    </a:p>
                  </a:txBody>
                  <a:tcPr marL="127000" marR="127000" marT="127000" marB="127000" anchor="ctr">
                    <a:lnL w="12700" cap="flat" cmpd="sng" algn="ctr">
                      <a:solidFill>
                        <a:srgbClr val="DFE5E6"/>
                      </a:solidFill>
                      <a:prstDash val="solid"/>
                      <a:round/>
                      <a:headEnd type="none" w="med" len="med"/>
                      <a:tailEnd type="none" w="med" len="med"/>
                    </a:lnL>
                    <a:lnR w="12700" cap="flat" cmpd="sng" algn="ctr">
                      <a:solidFill>
                        <a:srgbClr val="DFE5E6"/>
                      </a:solidFill>
                      <a:prstDash val="solid"/>
                      <a:round/>
                      <a:headEnd type="none" w="med" len="med"/>
                      <a:tailEnd type="none" w="med" len="med"/>
                    </a:lnR>
                    <a:lnT w="12700" cap="flat" cmpd="sng" algn="ctr">
                      <a:solidFill>
                        <a:srgbClr val="DFE5E6"/>
                      </a:solidFill>
                      <a:prstDash val="solid"/>
                      <a:round/>
                      <a:headEnd type="none" w="med" len="med"/>
                      <a:tailEnd type="none" w="med" len="med"/>
                    </a:lnT>
                    <a:lnB w="12700" cap="flat" cmpd="sng" algn="ctr">
                      <a:solidFill>
                        <a:srgbClr val="DFE5E6"/>
                      </a:solidFill>
                      <a:prstDash val="solid"/>
                      <a:round/>
                      <a:headEnd type="none" w="med" len="med"/>
                      <a:tailEnd type="none" w="med" len="med"/>
                    </a:lnB>
                  </a:tcPr>
                </a:tc>
                <a:tc>
                  <a:txBody>
                    <a:bodyPr/>
                    <a:lstStyle/>
                    <a:p>
                      <a:pPr indent="0" marL="0">
                        <a:buNone/>
                      </a:pPr>
                      <a:r>
                        <a:rPr lang="en-US" sz="1250" dirty="0">
                          <a:solidFill>
                            <a:srgbClr val="1A2E35"/>
                          </a:solidFill>
                          <a:latin typeface="Calibri" pitchFamily="34" charset="0"/>
                          <a:ea typeface="Calibri" pitchFamily="34" charset="-122"/>
                          <a:cs typeface="Calibri" pitchFamily="34" charset="-120"/>
                        </a:rPr>
                        <a:t>Standing still: fainting</a:t>
                      </a:r>
                      <a:endParaRPr lang="en-US" sz="1250" dirty="0">
                        <a:latin typeface="Calibri" charset="0"/>
                        <a:ea typeface="Calibri" charset="0"/>
                        <a:cs typeface="Calibri" charset="0"/>
                      </a:endParaRPr>
                    </a:p>
                  </a:txBody>
                  <a:tcPr marL="127000" marR="127000" marT="127000" marB="127000" anchor="ctr">
                    <a:lnL w="12700" cap="flat" cmpd="sng" algn="ctr">
                      <a:solidFill>
                        <a:srgbClr val="DFE5E6"/>
                      </a:solidFill>
                      <a:prstDash val="solid"/>
                      <a:round/>
                      <a:headEnd type="none" w="med" len="med"/>
                      <a:tailEnd type="none" w="med" len="med"/>
                    </a:lnL>
                    <a:lnR w="12700" cap="flat" cmpd="sng" algn="ctr">
                      <a:solidFill>
                        <a:srgbClr val="DFE5E6"/>
                      </a:solidFill>
                      <a:prstDash val="solid"/>
                      <a:round/>
                      <a:headEnd type="none" w="med" len="med"/>
                      <a:tailEnd type="none" w="med" len="med"/>
                    </a:lnR>
                    <a:lnT w="12700" cap="flat" cmpd="sng" algn="ctr">
                      <a:solidFill>
                        <a:srgbClr val="DFE5E6"/>
                      </a:solidFill>
                      <a:prstDash val="solid"/>
                      <a:round/>
                      <a:headEnd type="none" w="med" len="med"/>
                      <a:tailEnd type="none" w="med" len="med"/>
                    </a:lnT>
                    <a:lnB w="12700" cap="flat" cmpd="sng" algn="ctr">
                      <a:solidFill>
                        <a:srgbClr val="DFE5E6"/>
                      </a:solidFill>
                      <a:prstDash val="solid"/>
                      <a:round/>
                      <a:headEnd type="none" w="med" len="med"/>
                      <a:tailEnd type="none" w="med" len="med"/>
                    </a:lnB>
                  </a:tcPr>
                </a:tc>
              </a:tr>
              <a:tr h="420624">
                <a:tc>
                  <a:txBody>
                    <a:bodyPr/>
                    <a:lstStyle/>
                    <a:p>
                      <a:pPr indent="0" marL="0">
                        <a:buNone/>
                      </a:pPr>
                      <a:r>
                        <a:rPr lang="en-US" sz="1250" dirty="0">
                          <a:solidFill>
                            <a:srgbClr val="1A2E35"/>
                          </a:solidFill>
                          <a:latin typeface="Calibri" pitchFamily="34" charset="0"/>
                          <a:ea typeface="Calibri" pitchFamily="34" charset="-122"/>
                          <a:cs typeface="Calibri" pitchFamily="34" charset="-120"/>
                        </a:rPr>
                        <a:t>One-way valves</a:t>
                      </a:r>
                      <a:endParaRPr lang="en-US" sz="1250" dirty="0">
                        <a:latin typeface="Calibri" charset="0"/>
                        <a:ea typeface="Calibri" charset="0"/>
                        <a:cs typeface="Calibri" charset="0"/>
                      </a:endParaRPr>
                    </a:p>
                  </a:txBody>
                  <a:tcPr marL="127000" marR="127000" marT="127000" marB="127000" anchor="ctr">
                    <a:lnL w="12700" cap="flat" cmpd="sng" algn="ctr">
                      <a:solidFill>
                        <a:srgbClr val="DFE5E6"/>
                      </a:solidFill>
                      <a:prstDash val="solid"/>
                      <a:round/>
                      <a:headEnd type="none" w="med" len="med"/>
                      <a:tailEnd type="none" w="med" len="med"/>
                    </a:lnL>
                    <a:lnR w="12700" cap="flat" cmpd="sng" algn="ctr">
                      <a:solidFill>
                        <a:srgbClr val="DFE5E6"/>
                      </a:solidFill>
                      <a:prstDash val="solid"/>
                      <a:round/>
                      <a:headEnd type="none" w="med" len="med"/>
                      <a:tailEnd type="none" w="med" len="med"/>
                    </a:lnR>
                    <a:lnT w="12700" cap="flat" cmpd="sng" algn="ctr">
                      <a:solidFill>
                        <a:srgbClr val="DFE5E6"/>
                      </a:solidFill>
                      <a:prstDash val="solid"/>
                      <a:round/>
                      <a:headEnd type="none" w="med" len="med"/>
                      <a:tailEnd type="none" w="med" len="med"/>
                    </a:lnT>
                    <a:lnB w="12700" cap="flat" cmpd="sng" algn="ctr">
                      <a:solidFill>
                        <a:srgbClr val="DFE5E6"/>
                      </a:solidFill>
                      <a:prstDash val="solid"/>
                      <a:round/>
                      <a:headEnd type="none" w="med" len="med"/>
                      <a:tailEnd type="none" w="med" len="med"/>
                    </a:lnB>
                  </a:tcPr>
                </a:tc>
                <a:tc>
                  <a:txBody>
                    <a:bodyPr/>
                    <a:lstStyle/>
                    <a:p>
                      <a:pPr indent="0" marL="0">
                        <a:buNone/>
                      </a:pPr>
                      <a:r>
                        <a:rPr lang="en-US" sz="1250" dirty="0">
                          <a:solidFill>
                            <a:srgbClr val="1A2E35"/>
                          </a:solidFill>
                          <a:latin typeface="Calibri" pitchFamily="34" charset="0"/>
                          <a:ea typeface="Calibri" pitchFamily="34" charset="-122"/>
                          <a:cs typeface="Calibri" pitchFamily="34" charset="-120"/>
                        </a:rPr>
                        <a:t>Open above, shut below the squeeze</a:t>
                      </a:r>
                      <a:endParaRPr lang="en-US" sz="1250" dirty="0">
                        <a:latin typeface="Calibri" charset="0"/>
                        <a:ea typeface="Calibri" charset="0"/>
                        <a:cs typeface="Calibri" charset="0"/>
                      </a:endParaRPr>
                    </a:p>
                  </a:txBody>
                  <a:tcPr marL="127000" marR="127000" marT="127000" marB="127000" anchor="ctr">
                    <a:lnL w="12700" cap="flat" cmpd="sng" algn="ctr">
                      <a:solidFill>
                        <a:srgbClr val="DFE5E6"/>
                      </a:solidFill>
                      <a:prstDash val="solid"/>
                      <a:round/>
                      <a:headEnd type="none" w="med" len="med"/>
                      <a:tailEnd type="none" w="med" len="med"/>
                    </a:lnL>
                    <a:lnR w="12700" cap="flat" cmpd="sng" algn="ctr">
                      <a:solidFill>
                        <a:srgbClr val="DFE5E6"/>
                      </a:solidFill>
                      <a:prstDash val="solid"/>
                      <a:round/>
                      <a:headEnd type="none" w="med" len="med"/>
                      <a:tailEnd type="none" w="med" len="med"/>
                    </a:lnR>
                    <a:lnT w="12700" cap="flat" cmpd="sng" algn="ctr">
                      <a:solidFill>
                        <a:srgbClr val="DFE5E6"/>
                      </a:solidFill>
                      <a:prstDash val="solid"/>
                      <a:round/>
                      <a:headEnd type="none" w="med" len="med"/>
                      <a:tailEnd type="none" w="med" len="med"/>
                    </a:lnT>
                    <a:lnB w="12700" cap="flat" cmpd="sng" algn="ctr">
                      <a:solidFill>
                        <a:srgbClr val="DFE5E6"/>
                      </a:solidFill>
                      <a:prstDash val="solid"/>
                      <a:round/>
                      <a:headEnd type="none" w="med" len="med"/>
                      <a:tailEnd type="none" w="med" len="med"/>
                    </a:lnB>
                  </a:tcPr>
                </a:tc>
                <a:tc>
                  <a:txBody>
                    <a:bodyPr/>
                    <a:lstStyle/>
                    <a:p>
                      <a:pPr indent="0" marL="0">
                        <a:buNone/>
                      </a:pPr>
                      <a:r>
                        <a:rPr lang="en-US" sz="1250" dirty="0">
                          <a:solidFill>
                            <a:srgbClr val="1A2E35"/>
                          </a:solidFill>
                          <a:latin typeface="Calibri" pitchFamily="34" charset="0"/>
                          <a:ea typeface="Calibri" pitchFamily="34" charset="-122"/>
                          <a:cs typeface="Calibri" pitchFamily="34" charset="-120"/>
                        </a:rPr>
                        <a:t>Leaky: varicose veins</a:t>
                      </a:r>
                      <a:endParaRPr lang="en-US" sz="1250" dirty="0">
                        <a:latin typeface="Calibri" charset="0"/>
                        <a:ea typeface="Calibri" charset="0"/>
                        <a:cs typeface="Calibri" charset="0"/>
                      </a:endParaRPr>
                    </a:p>
                  </a:txBody>
                  <a:tcPr marL="127000" marR="127000" marT="127000" marB="127000" anchor="ctr">
                    <a:lnL w="12700" cap="flat" cmpd="sng" algn="ctr">
                      <a:solidFill>
                        <a:srgbClr val="DFE5E6"/>
                      </a:solidFill>
                      <a:prstDash val="solid"/>
                      <a:round/>
                      <a:headEnd type="none" w="med" len="med"/>
                      <a:tailEnd type="none" w="med" len="med"/>
                    </a:lnL>
                    <a:lnR w="12700" cap="flat" cmpd="sng" algn="ctr">
                      <a:solidFill>
                        <a:srgbClr val="DFE5E6"/>
                      </a:solidFill>
                      <a:prstDash val="solid"/>
                      <a:round/>
                      <a:headEnd type="none" w="med" len="med"/>
                      <a:tailEnd type="none" w="med" len="med"/>
                    </a:lnR>
                    <a:lnT w="12700" cap="flat" cmpd="sng" algn="ctr">
                      <a:solidFill>
                        <a:srgbClr val="DFE5E6"/>
                      </a:solidFill>
                      <a:prstDash val="solid"/>
                      <a:round/>
                      <a:headEnd type="none" w="med" len="med"/>
                      <a:tailEnd type="none" w="med" len="med"/>
                    </a:lnT>
                    <a:lnB w="12700" cap="flat" cmpd="sng" algn="ctr">
                      <a:solidFill>
                        <a:srgbClr val="DFE5E6"/>
                      </a:solidFill>
                      <a:prstDash val="solid"/>
                      <a:round/>
                      <a:headEnd type="none" w="med" len="med"/>
                      <a:tailEnd type="none" w="med" len="med"/>
                    </a:lnB>
                  </a:tcPr>
                </a:tc>
              </a:tr>
              <a:tr h="420624">
                <a:tc>
                  <a:txBody>
                    <a:bodyPr/>
                    <a:lstStyle/>
                    <a:p>
                      <a:pPr indent="0" marL="0">
                        <a:buNone/>
                      </a:pPr>
                      <a:r>
                        <a:rPr lang="en-US" sz="1250" dirty="0">
                          <a:solidFill>
                            <a:srgbClr val="1A2E35"/>
                          </a:solidFill>
                          <a:latin typeface="Calibri" pitchFamily="34" charset="0"/>
                          <a:ea typeface="Calibri" pitchFamily="34" charset="-122"/>
                          <a:cs typeface="Calibri" pitchFamily="34" charset="-120"/>
                        </a:rPr>
                        <a:t>Respiratory pump</a:t>
                      </a:r>
                      <a:endParaRPr lang="en-US" sz="1250" dirty="0">
                        <a:latin typeface="Calibri" charset="0"/>
                        <a:ea typeface="Calibri" charset="0"/>
                        <a:cs typeface="Calibri" charset="0"/>
                      </a:endParaRPr>
                    </a:p>
                  </a:txBody>
                  <a:tcPr marL="127000" marR="127000" marT="127000" marB="127000" anchor="ctr">
                    <a:lnL w="12700" cap="flat" cmpd="sng" algn="ctr">
                      <a:solidFill>
                        <a:srgbClr val="DFE5E6"/>
                      </a:solidFill>
                      <a:prstDash val="solid"/>
                      <a:round/>
                      <a:headEnd type="none" w="med" len="med"/>
                      <a:tailEnd type="none" w="med" len="med"/>
                    </a:lnL>
                    <a:lnR w="12700" cap="flat" cmpd="sng" algn="ctr">
                      <a:solidFill>
                        <a:srgbClr val="DFE5E6"/>
                      </a:solidFill>
                      <a:prstDash val="solid"/>
                      <a:round/>
                      <a:headEnd type="none" w="med" len="med"/>
                      <a:tailEnd type="none" w="med" len="med"/>
                    </a:lnR>
                    <a:lnT w="12700" cap="flat" cmpd="sng" algn="ctr">
                      <a:solidFill>
                        <a:srgbClr val="DFE5E6"/>
                      </a:solidFill>
                      <a:prstDash val="solid"/>
                      <a:round/>
                      <a:headEnd type="none" w="med" len="med"/>
                      <a:tailEnd type="none" w="med" len="med"/>
                    </a:lnT>
                    <a:lnB w="12700" cap="flat" cmpd="sng" algn="ctr">
                      <a:solidFill>
                        <a:srgbClr val="DFE5E6"/>
                      </a:solidFill>
                      <a:prstDash val="solid"/>
                      <a:round/>
                      <a:headEnd type="none" w="med" len="med"/>
                      <a:tailEnd type="none" w="med" len="med"/>
                    </a:lnB>
                  </a:tcPr>
                </a:tc>
                <a:tc>
                  <a:txBody>
                    <a:bodyPr/>
                    <a:lstStyle/>
                    <a:p>
                      <a:pPr indent="0" marL="0">
                        <a:buNone/>
                      </a:pPr>
                      <a:r>
                        <a:rPr lang="en-US" sz="1250" dirty="0">
                          <a:solidFill>
                            <a:srgbClr val="1A2E35"/>
                          </a:solidFill>
                          <a:latin typeface="Calibri" pitchFamily="34" charset="0"/>
                          <a:ea typeface="Calibri" pitchFamily="34" charset="-122"/>
                          <a:cs typeface="Calibri" pitchFamily="34" charset="-120"/>
                        </a:rPr>
                        <a:t>Inhaling draws blood chestward</a:t>
                      </a:r>
                      <a:endParaRPr lang="en-US" sz="1250" dirty="0">
                        <a:latin typeface="Calibri" charset="0"/>
                        <a:ea typeface="Calibri" charset="0"/>
                        <a:cs typeface="Calibri" charset="0"/>
                      </a:endParaRPr>
                    </a:p>
                  </a:txBody>
                  <a:tcPr marL="127000" marR="127000" marT="127000" marB="127000" anchor="ctr">
                    <a:lnL w="12700" cap="flat" cmpd="sng" algn="ctr">
                      <a:solidFill>
                        <a:srgbClr val="DFE5E6"/>
                      </a:solidFill>
                      <a:prstDash val="solid"/>
                      <a:round/>
                      <a:headEnd type="none" w="med" len="med"/>
                      <a:tailEnd type="none" w="med" len="med"/>
                    </a:lnL>
                    <a:lnR w="12700" cap="flat" cmpd="sng" algn="ctr">
                      <a:solidFill>
                        <a:srgbClr val="DFE5E6"/>
                      </a:solidFill>
                      <a:prstDash val="solid"/>
                      <a:round/>
                      <a:headEnd type="none" w="med" len="med"/>
                      <a:tailEnd type="none" w="med" len="med"/>
                    </a:lnR>
                    <a:lnT w="12700" cap="flat" cmpd="sng" algn="ctr">
                      <a:solidFill>
                        <a:srgbClr val="DFE5E6"/>
                      </a:solidFill>
                      <a:prstDash val="solid"/>
                      <a:round/>
                      <a:headEnd type="none" w="med" len="med"/>
                      <a:tailEnd type="none" w="med" len="med"/>
                    </a:lnT>
                    <a:lnB w="12700" cap="flat" cmpd="sng" algn="ctr">
                      <a:solidFill>
                        <a:srgbClr val="DFE5E6"/>
                      </a:solidFill>
                      <a:prstDash val="solid"/>
                      <a:round/>
                      <a:headEnd type="none" w="med" len="med"/>
                      <a:tailEnd type="none" w="med" len="med"/>
                    </a:lnB>
                  </a:tcPr>
                </a:tc>
                <a:tc>
                  <a:txBody>
                    <a:bodyPr/>
                    <a:lstStyle/>
                    <a:p>
                      <a:pPr indent="0" marL="0">
                        <a:buNone/>
                      </a:pPr>
                      <a:r>
                        <a:rPr lang="en-US" sz="1250" dirty="0">
                          <a:solidFill>
                            <a:srgbClr val="1A2E35"/>
                          </a:solidFill>
                          <a:latin typeface="Calibri" pitchFamily="34" charset="0"/>
                          <a:ea typeface="Calibri" pitchFamily="34" charset="-122"/>
                          <a:cs typeface="Calibri" pitchFamily="34" charset="-120"/>
                        </a:rPr>
                        <a:t>Shallow breathing helps less</a:t>
                      </a:r>
                      <a:endParaRPr lang="en-US" sz="1250" dirty="0">
                        <a:latin typeface="Calibri" charset="0"/>
                        <a:ea typeface="Calibri" charset="0"/>
                        <a:cs typeface="Calibri" charset="0"/>
                      </a:endParaRPr>
                    </a:p>
                  </a:txBody>
                  <a:tcPr marL="127000" marR="127000" marT="127000" marB="127000" anchor="ctr">
                    <a:lnL w="12700" cap="flat" cmpd="sng" algn="ctr">
                      <a:solidFill>
                        <a:srgbClr val="DFE5E6"/>
                      </a:solidFill>
                      <a:prstDash val="solid"/>
                      <a:round/>
                      <a:headEnd type="none" w="med" len="med"/>
                      <a:tailEnd type="none" w="med" len="med"/>
                    </a:lnL>
                    <a:lnR w="12700" cap="flat" cmpd="sng" algn="ctr">
                      <a:solidFill>
                        <a:srgbClr val="DFE5E6"/>
                      </a:solidFill>
                      <a:prstDash val="solid"/>
                      <a:round/>
                      <a:headEnd type="none" w="med" len="med"/>
                      <a:tailEnd type="none" w="med" len="med"/>
                    </a:lnR>
                    <a:lnT w="12700" cap="flat" cmpd="sng" algn="ctr">
                      <a:solidFill>
                        <a:srgbClr val="DFE5E6"/>
                      </a:solidFill>
                      <a:prstDash val="solid"/>
                      <a:round/>
                      <a:headEnd type="none" w="med" len="med"/>
                      <a:tailEnd type="none" w="med" len="med"/>
                    </a:lnT>
                    <a:lnB w="12700" cap="flat" cmpd="sng" algn="ctr">
                      <a:solidFill>
                        <a:srgbClr val="DFE5E6"/>
                      </a:solidFill>
                      <a:prstDash val="solid"/>
                      <a:round/>
                      <a:headEnd type="none" w="med" len="med"/>
                      <a:tailEnd type="none" w="med" len="med"/>
                    </a:lnB>
                  </a:tcPr>
                </a:tc>
              </a:tr>
              <a:tr h="420624">
                <a:tc>
                  <a:txBody>
                    <a:bodyPr/>
                    <a:lstStyle/>
                    <a:p>
                      <a:pPr indent="0" marL="0">
                        <a:buNone/>
                      </a:pPr>
                      <a:r>
                        <a:rPr lang="en-US" sz="1250" dirty="0">
                          <a:solidFill>
                            <a:srgbClr val="1A2E35"/>
                          </a:solidFill>
                          <a:latin typeface="Calibri" pitchFamily="34" charset="0"/>
                          <a:ea typeface="Calibri" pitchFamily="34" charset="-122"/>
                          <a:cs typeface="Calibri" pitchFamily="34" charset="-120"/>
                        </a:rPr>
                        <a:t>Venoconstriction</a:t>
                      </a:r>
                      <a:endParaRPr lang="en-US" sz="1250" dirty="0">
                        <a:latin typeface="Calibri" charset="0"/>
                        <a:ea typeface="Calibri" charset="0"/>
                        <a:cs typeface="Calibri" charset="0"/>
                      </a:endParaRPr>
                    </a:p>
                  </a:txBody>
                  <a:tcPr marL="127000" marR="127000" marT="127000" marB="127000" anchor="ctr">
                    <a:lnL w="12700" cap="flat" cmpd="sng" algn="ctr">
                      <a:solidFill>
                        <a:srgbClr val="DFE5E6"/>
                      </a:solidFill>
                      <a:prstDash val="solid"/>
                      <a:round/>
                      <a:headEnd type="none" w="med" len="med"/>
                      <a:tailEnd type="none" w="med" len="med"/>
                    </a:lnL>
                    <a:lnR w="12700" cap="flat" cmpd="sng" algn="ctr">
                      <a:solidFill>
                        <a:srgbClr val="DFE5E6"/>
                      </a:solidFill>
                      <a:prstDash val="solid"/>
                      <a:round/>
                      <a:headEnd type="none" w="med" len="med"/>
                      <a:tailEnd type="none" w="med" len="med"/>
                    </a:lnR>
                    <a:lnT w="12700" cap="flat" cmpd="sng" algn="ctr">
                      <a:solidFill>
                        <a:srgbClr val="DFE5E6"/>
                      </a:solidFill>
                      <a:prstDash val="solid"/>
                      <a:round/>
                      <a:headEnd type="none" w="med" len="med"/>
                      <a:tailEnd type="none" w="med" len="med"/>
                    </a:lnT>
                    <a:lnB w="12700" cap="flat" cmpd="sng" algn="ctr">
                      <a:solidFill>
                        <a:srgbClr val="DFE5E6"/>
                      </a:solidFill>
                      <a:prstDash val="solid"/>
                      <a:round/>
                      <a:headEnd type="none" w="med" len="med"/>
                      <a:tailEnd type="none" w="med" len="med"/>
                    </a:lnB>
                  </a:tcPr>
                </a:tc>
                <a:tc>
                  <a:txBody>
                    <a:bodyPr/>
                    <a:lstStyle/>
                    <a:p>
                      <a:pPr indent="0" marL="0">
                        <a:buNone/>
                      </a:pPr>
                      <a:r>
                        <a:rPr lang="en-US" sz="1250" dirty="0">
                          <a:solidFill>
                            <a:srgbClr val="1A2E35"/>
                          </a:solidFill>
                          <a:latin typeface="Calibri" pitchFamily="34" charset="0"/>
                          <a:ea typeface="Calibri" pitchFamily="34" charset="-122"/>
                          <a:cs typeface="Calibri" pitchFamily="34" charset="-120"/>
                        </a:rPr>
                        <a:t>Sympathetic tone tightens walls</a:t>
                      </a:r>
                      <a:endParaRPr lang="en-US" sz="1250" dirty="0">
                        <a:latin typeface="Calibri" charset="0"/>
                        <a:ea typeface="Calibri" charset="0"/>
                        <a:cs typeface="Calibri" charset="0"/>
                      </a:endParaRPr>
                    </a:p>
                  </a:txBody>
                  <a:tcPr marL="127000" marR="127000" marT="127000" marB="127000" anchor="ctr">
                    <a:lnL w="12700" cap="flat" cmpd="sng" algn="ctr">
                      <a:solidFill>
                        <a:srgbClr val="DFE5E6"/>
                      </a:solidFill>
                      <a:prstDash val="solid"/>
                      <a:round/>
                      <a:headEnd type="none" w="med" len="med"/>
                      <a:tailEnd type="none" w="med" len="med"/>
                    </a:lnL>
                    <a:lnR w="12700" cap="flat" cmpd="sng" algn="ctr">
                      <a:solidFill>
                        <a:srgbClr val="DFE5E6"/>
                      </a:solidFill>
                      <a:prstDash val="solid"/>
                      <a:round/>
                      <a:headEnd type="none" w="med" len="med"/>
                      <a:tailEnd type="none" w="med" len="med"/>
                    </a:lnR>
                    <a:lnT w="12700" cap="flat" cmpd="sng" algn="ctr">
                      <a:solidFill>
                        <a:srgbClr val="DFE5E6"/>
                      </a:solidFill>
                      <a:prstDash val="solid"/>
                      <a:round/>
                      <a:headEnd type="none" w="med" len="med"/>
                      <a:tailEnd type="none" w="med" len="med"/>
                    </a:lnT>
                    <a:lnB w="12700" cap="flat" cmpd="sng" algn="ctr">
                      <a:solidFill>
                        <a:srgbClr val="DFE5E6"/>
                      </a:solidFill>
                      <a:prstDash val="solid"/>
                      <a:round/>
                      <a:headEnd type="none" w="med" len="med"/>
                      <a:tailEnd type="none" w="med" len="med"/>
                    </a:lnB>
                  </a:tcPr>
                </a:tc>
                <a:tc>
                  <a:txBody>
                    <a:bodyPr/>
                    <a:lstStyle/>
                    <a:p>
                      <a:pPr indent="0" marL="0">
                        <a:buNone/>
                      </a:pPr>
                      <a:r>
                        <a:rPr lang="en-US" sz="1250" dirty="0">
                          <a:solidFill>
                            <a:srgbClr val="1A2E35"/>
                          </a:solidFill>
                          <a:latin typeface="Calibri" pitchFamily="34" charset="0"/>
                          <a:ea typeface="Calibri" pitchFamily="34" charset="-122"/>
                          <a:cs typeface="Calibri" pitchFamily="34" charset="-120"/>
                        </a:rPr>
                        <a:t>Reserve is not mobilized</a:t>
                      </a:r>
                      <a:endParaRPr lang="en-US" sz="1250" dirty="0">
                        <a:latin typeface="Calibri" charset="0"/>
                        <a:ea typeface="Calibri" charset="0"/>
                        <a:cs typeface="Calibri" charset="0"/>
                      </a:endParaRPr>
                    </a:p>
                  </a:txBody>
                  <a:tcPr marL="127000" marR="127000" marT="127000" marB="127000" anchor="ctr">
                    <a:lnL w="12700" cap="flat" cmpd="sng" algn="ctr">
                      <a:solidFill>
                        <a:srgbClr val="DFE5E6"/>
                      </a:solidFill>
                      <a:prstDash val="solid"/>
                      <a:round/>
                      <a:headEnd type="none" w="med" len="med"/>
                      <a:tailEnd type="none" w="med" len="med"/>
                    </a:lnL>
                    <a:lnR w="12700" cap="flat" cmpd="sng" algn="ctr">
                      <a:solidFill>
                        <a:srgbClr val="DFE5E6"/>
                      </a:solidFill>
                      <a:prstDash val="solid"/>
                      <a:round/>
                      <a:headEnd type="none" w="med" len="med"/>
                      <a:tailEnd type="none" w="med" len="med"/>
                    </a:lnR>
                    <a:lnT w="12700" cap="flat" cmpd="sng" algn="ctr">
                      <a:solidFill>
                        <a:srgbClr val="DFE5E6"/>
                      </a:solidFill>
                      <a:prstDash val="solid"/>
                      <a:round/>
                      <a:headEnd type="none" w="med" len="med"/>
                      <a:tailEnd type="none" w="med" len="med"/>
                    </a:lnT>
                    <a:lnB w="12700" cap="flat" cmpd="sng" algn="ctr">
                      <a:solidFill>
                        <a:srgbClr val="DFE5E6"/>
                      </a:solidFill>
                      <a:prstDash val="solid"/>
                      <a:round/>
                      <a:headEnd type="none" w="med" len="med"/>
                      <a:tailEnd type="none" w="med" len="med"/>
                    </a:lnB>
                  </a:tcPr>
                </a:tc>
              </a:tr>
              <a:tr h="420624">
                <a:tc>
                  <a:txBody>
                    <a:bodyPr/>
                    <a:lstStyle/>
                    <a:p>
                      <a:pPr indent="0" marL="0">
                        <a:buNone/>
                      </a:pPr>
                      <a:r>
                        <a:rPr lang="en-US" sz="1250" dirty="0">
                          <a:solidFill>
                            <a:srgbClr val="1A2E35"/>
                          </a:solidFill>
                          <a:latin typeface="Calibri" pitchFamily="34" charset="0"/>
                          <a:ea typeface="Calibri" pitchFamily="34" charset="-122"/>
                          <a:cs typeface="Calibri" pitchFamily="34" charset="-120"/>
                        </a:rPr>
                        <a:t>Movement itself</a:t>
                      </a:r>
                      <a:endParaRPr lang="en-US" sz="1250" dirty="0">
                        <a:latin typeface="Calibri" charset="0"/>
                        <a:ea typeface="Calibri" charset="0"/>
                        <a:cs typeface="Calibri" charset="0"/>
                      </a:endParaRPr>
                    </a:p>
                  </a:txBody>
                  <a:tcPr marL="127000" marR="127000" marT="127000" marB="127000" anchor="ctr">
                    <a:lnL w="12700" cap="flat" cmpd="sng" algn="ctr">
                      <a:solidFill>
                        <a:srgbClr val="DFE5E6"/>
                      </a:solidFill>
                      <a:prstDash val="solid"/>
                      <a:round/>
                      <a:headEnd type="none" w="med" len="med"/>
                      <a:tailEnd type="none" w="med" len="med"/>
                    </a:lnL>
                    <a:lnR w="12700" cap="flat" cmpd="sng" algn="ctr">
                      <a:solidFill>
                        <a:srgbClr val="DFE5E6"/>
                      </a:solidFill>
                      <a:prstDash val="solid"/>
                      <a:round/>
                      <a:headEnd type="none" w="med" len="med"/>
                      <a:tailEnd type="none" w="med" len="med"/>
                    </a:lnR>
                    <a:lnT w="12700" cap="flat" cmpd="sng" algn="ctr">
                      <a:solidFill>
                        <a:srgbClr val="DFE5E6"/>
                      </a:solidFill>
                      <a:prstDash val="solid"/>
                      <a:round/>
                      <a:headEnd type="none" w="med" len="med"/>
                      <a:tailEnd type="none" w="med" len="med"/>
                    </a:lnT>
                    <a:lnB w="12700" cap="flat" cmpd="sng" algn="ctr">
                      <a:solidFill>
                        <a:srgbClr val="DFE5E6"/>
                      </a:solidFill>
                      <a:prstDash val="solid"/>
                      <a:round/>
                      <a:headEnd type="none" w="med" len="med"/>
                      <a:tailEnd type="none" w="med" len="med"/>
                    </a:lnB>
                  </a:tcPr>
                </a:tc>
                <a:tc>
                  <a:txBody>
                    <a:bodyPr/>
                    <a:lstStyle/>
                    <a:p>
                      <a:pPr indent="0" marL="0">
                        <a:buNone/>
                      </a:pPr>
                      <a:r>
                        <a:rPr lang="en-US" sz="1250" dirty="0">
                          <a:solidFill>
                            <a:srgbClr val="1A2E35"/>
                          </a:solidFill>
                          <a:latin typeface="Calibri" pitchFamily="34" charset="0"/>
                          <a:ea typeface="Calibri" pitchFamily="34" charset="-122"/>
                          <a:cs typeface="Calibri" pitchFamily="34" charset="-120"/>
                        </a:rPr>
                        <a:t>Keeps blood from sitting still</a:t>
                      </a:r>
                      <a:endParaRPr lang="en-US" sz="1250" dirty="0">
                        <a:latin typeface="Calibri" charset="0"/>
                        <a:ea typeface="Calibri" charset="0"/>
                        <a:cs typeface="Calibri" charset="0"/>
                      </a:endParaRPr>
                    </a:p>
                  </a:txBody>
                  <a:tcPr marL="127000" marR="127000" marT="127000" marB="127000" anchor="ctr">
                    <a:lnL w="12700" cap="flat" cmpd="sng" algn="ctr">
                      <a:solidFill>
                        <a:srgbClr val="DFE5E6"/>
                      </a:solidFill>
                      <a:prstDash val="solid"/>
                      <a:round/>
                      <a:headEnd type="none" w="med" len="med"/>
                      <a:tailEnd type="none" w="med" len="med"/>
                    </a:lnL>
                    <a:lnR w="12700" cap="flat" cmpd="sng" algn="ctr">
                      <a:solidFill>
                        <a:srgbClr val="DFE5E6"/>
                      </a:solidFill>
                      <a:prstDash val="solid"/>
                      <a:round/>
                      <a:headEnd type="none" w="med" len="med"/>
                      <a:tailEnd type="none" w="med" len="med"/>
                    </a:lnR>
                    <a:lnT w="12700" cap="flat" cmpd="sng" algn="ctr">
                      <a:solidFill>
                        <a:srgbClr val="DFE5E6"/>
                      </a:solidFill>
                      <a:prstDash val="solid"/>
                      <a:round/>
                      <a:headEnd type="none" w="med" len="med"/>
                      <a:tailEnd type="none" w="med" len="med"/>
                    </a:lnT>
                    <a:lnB w="12700" cap="flat" cmpd="sng" algn="ctr">
                      <a:solidFill>
                        <a:srgbClr val="DFE5E6"/>
                      </a:solidFill>
                      <a:prstDash val="solid"/>
                      <a:round/>
                      <a:headEnd type="none" w="med" len="med"/>
                      <a:tailEnd type="none" w="med" len="med"/>
                    </a:lnB>
                  </a:tcPr>
                </a:tc>
                <a:tc>
                  <a:txBody>
                    <a:bodyPr/>
                    <a:lstStyle/>
                    <a:p>
                      <a:pPr indent="0" marL="0">
                        <a:buNone/>
                      </a:pPr>
                      <a:r>
                        <a:rPr lang="en-US" sz="1250" dirty="0">
                          <a:solidFill>
                            <a:srgbClr val="1A2E35"/>
                          </a:solidFill>
                          <a:latin typeface="Calibri" pitchFamily="34" charset="0"/>
                          <a:ea typeface="Calibri" pitchFamily="34" charset="-122"/>
                          <a:cs typeface="Calibri" pitchFamily="34" charset="-120"/>
                        </a:rPr>
                        <a:t>Immobility: deep vein clot</a:t>
                      </a:r>
                      <a:endParaRPr lang="en-US" sz="1250" dirty="0">
                        <a:latin typeface="Calibri" charset="0"/>
                        <a:ea typeface="Calibri" charset="0"/>
                        <a:cs typeface="Calibri" charset="0"/>
                      </a:endParaRPr>
                    </a:p>
                  </a:txBody>
                  <a:tcPr marL="127000" marR="127000" marT="127000" marB="127000" anchor="ctr">
                    <a:lnL w="12700" cap="flat" cmpd="sng" algn="ctr">
                      <a:solidFill>
                        <a:srgbClr val="DFE5E6"/>
                      </a:solidFill>
                      <a:prstDash val="solid"/>
                      <a:round/>
                      <a:headEnd type="none" w="med" len="med"/>
                      <a:tailEnd type="none" w="med" len="med"/>
                    </a:lnL>
                    <a:lnR w="12700" cap="flat" cmpd="sng" algn="ctr">
                      <a:solidFill>
                        <a:srgbClr val="DFE5E6"/>
                      </a:solidFill>
                      <a:prstDash val="solid"/>
                      <a:round/>
                      <a:headEnd type="none" w="med" len="med"/>
                      <a:tailEnd type="none" w="med" len="med"/>
                    </a:lnR>
                    <a:lnT w="12700" cap="flat" cmpd="sng" algn="ctr">
                      <a:solidFill>
                        <a:srgbClr val="DFE5E6"/>
                      </a:solidFill>
                      <a:prstDash val="solid"/>
                      <a:round/>
                      <a:headEnd type="none" w="med" len="med"/>
                      <a:tailEnd type="none" w="med" len="med"/>
                    </a:lnT>
                    <a:lnB w="12700" cap="flat" cmpd="sng" algn="ctr">
                      <a:solidFill>
                        <a:srgbClr val="DFE5E6"/>
                      </a:solidFill>
                      <a:prstDash val="solid"/>
                      <a:round/>
                      <a:headEnd type="none" w="med" len="med"/>
                      <a:tailEnd type="none" w="med" len="med"/>
                    </a:lnB>
                  </a:tcPr>
                </a:tc>
              </a:tr>
            </a:tbl>
          </a:graphicData>
        </a:graphic>
      </p:graphicFrame>
      <p:sp>
        <p:nvSpPr>
          <p:cNvPr id="5" name="Text 2"/>
          <p:cNvSpPr txBox="1"/>
          <p:nvPr/>
        </p:nvSpPr>
        <p:spPr>
          <a:xfrm>
            <a:off x="640080" y="6172200"/>
            <a:ext cx="2743200" cy="228600"/>
          </a:xfrm>
          <a:prstGeom prst="rect">
            <a:avLst/>
          </a:prstGeom>
          <a:noFill/>
          <a:ln/>
        </p:spPr>
        <p:txBody>
          <a:bodyPr wrap="square" lIns="0" tIns="0" rIns="0" bIns="0" rtlCol="0" anchor="ctr"/>
          <a:lstStyle/>
          <a:p>
            <a:pPr indent="0" marL="0">
              <a:buNone/>
            </a:pPr>
            <a:r>
              <a:rPr lang="en-US" sz="900" b="1" spc="140" kern="0" dirty="0">
                <a:solidFill>
                  <a:srgbClr val="667A80"/>
                </a:solidFill>
                <a:latin typeface="Calibri" pitchFamily="34" charset="0"/>
                <a:ea typeface="Calibri" pitchFamily="34" charset="-122"/>
                <a:cs typeface="Calibri" pitchFamily="34" charset="-120"/>
              </a:rPr>
              <a:t>DR. GARG LEARNING</a:t>
            </a:r>
            <a:endParaRPr lang="en-US" sz="900" dirty="0"/>
          </a:p>
        </p:txBody>
      </p:sp>
      <p:sp>
        <p:nvSpPr>
          <p:cNvPr id="6" name="Text 3"/>
          <p:cNvSpPr txBox="1"/>
          <p:nvPr/>
        </p:nvSpPr>
        <p:spPr>
          <a:xfrm>
            <a:off x="6766560" y="6172200"/>
            <a:ext cx="4754880" cy="228600"/>
          </a:xfrm>
          <a:prstGeom prst="rect">
            <a:avLst/>
          </a:prstGeom>
          <a:noFill/>
          <a:ln/>
        </p:spPr>
        <p:txBody>
          <a:bodyPr wrap="square" lIns="0" tIns="0" rIns="0" bIns="0" rtlCol="0" anchor="ctr"/>
          <a:lstStyle/>
          <a:p>
            <a:pPr algn="r" indent="0" marL="0">
              <a:buNone/>
            </a:pPr>
            <a:r>
              <a:rPr lang="en-US" sz="900" dirty="0">
                <a:solidFill>
                  <a:srgbClr val="667A80"/>
                </a:solidFill>
                <a:latin typeface="Calibri" pitchFamily="34" charset="0"/>
                <a:ea typeface="Calibri" pitchFamily="34" charset="-122"/>
                <a:cs typeface="Calibri" pitchFamily="34" charset="-120"/>
              </a:rPr>
              <a:t>Blood Vessels &amp; Circulation  ·  Chapter 20 · Topic 6  ·  6</a:t>
            </a:r>
            <a:endParaRPr lang="en-US" sz="900"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Text 0"/>
          <p:cNvSpPr txBox="1"/>
          <p:nvPr/>
        </p:nvSpPr>
        <p:spPr>
          <a:xfrm>
            <a:off x="640080" y="502920"/>
            <a:ext cx="10881360" cy="731520"/>
          </a:xfrm>
          <a:prstGeom prst="rect">
            <a:avLst/>
          </a:prstGeom>
          <a:noFill/>
          <a:ln/>
        </p:spPr>
        <p:txBody>
          <a:bodyPr wrap="square" lIns="0" tIns="0" rIns="0" bIns="0" rtlCol="0" anchor="t"/>
          <a:lstStyle/>
          <a:p>
            <a:pPr indent="0" marL="0">
              <a:buNone/>
            </a:pPr>
            <a:r>
              <a:rPr lang="en-US" sz="3400" b="1" dirty="0">
                <a:solidFill>
                  <a:srgbClr val="1A2E35"/>
                </a:solidFill>
                <a:latin typeface="Cambria" pitchFamily="34" charset="0"/>
                <a:ea typeface="Cambria" pitchFamily="34" charset="-122"/>
                <a:cs typeface="Cambria" pitchFamily="34" charset="-120"/>
              </a:rPr>
              <a:t>What is left to work with</a:t>
            </a:r>
            <a:endParaRPr lang="en-US" sz="3400" dirty="0"/>
          </a:p>
        </p:txBody>
      </p:sp>
      <p:sp>
        <p:nvSpPr>
          <p:cNvPr id="3" name="Text 1"/>
          <p:cNvSpPr txBox="1"/>
          <p:nvPr/>
        </p:nvSpPr>
        <p:spPr>
          <a:xfrm>
            <a:off x="640080" y="1261872"/>
            <a:ext cx="10881360" cy="384048"/>
          </a:xfrm>
          <a:prstGeom prst="rect">
            <a:avLst/>
          </a:prstGeom>
          <a:noFill/>
          <a:ln/>
        </p:spPr>
        <p:txBody>
          <a:bodyPr wrap="square" lIns="0" tIns="0" rIns="0" bIns="0" rtlCol="0" anchor="ctr"/>
          <a:lstStyle/>
          <a:p>
            <a:pPr indent="0" marL="0">
              <a:buNone/>
            </a:pPr>
            <a:r>
              <a:rPr lang="en-US" sz="1450" i="1" dirty="0">
                <a:solidFill>
                  <a:srgbClr val="667A80"/>
                </a:solidFill>
                <a:latin typeface="Calibri" pitchFamily="34" charset="0"/>
                <a:ea typeface="Calibri" pitchFamily="34" charset="-122"/>
                <a:cs typeface="Calibri" pitchFamily="34" charset="-120"/>
              </a:rPr>
              <a:t>The pressure the veins start with, and the climb ahead.</a:t>
            </a:r>
            <a:endParaRPr lang="en-US" sz="1450" dirty="0"/>
          </a:p>
        </p:txBody>
      </p:sp>
      <p:sp>
        <p:nvSpPr>
          <p:cNvPr id="4" name="Text 2"/>
          <p:cNvSpPr txBox="1"/>
          <p:nvPr/>
        </p:nvSpPr>
        <p:spPr>
          <a:xfrm>
            <a:off x="640080" y="1874520"/>
            <a:ext cx="2834640" cy="1554480"/>
          </a:xfrm>
          <a:prstGeom prst="rect">
            <a:avLst/>
          </a:prstGeom>
          <a:noFill/>
          <a:ln/>
        </p:spPr>
        <p:txBody>
          <a:bodyPr wrap="square" lIns="0" tIns="0" rIns="0" bIns="0" rtlCol="0" anchor="t"/>
          <a:lstStyle/>
          <a:p>
            <a:pPr indent="0" marL="0">
              <a:buNone/>
            </a:pPr>
            <a:r>
              <a:rPr lang="en-US" sz="8800" b="1" dirty="0">
                <a:solidFill>
                  <a:srgbClr val="A8324A"/>
                </a:solidFill>
                <a:latin typeface="Cambria" pitchFamily="34" charset="0"/>
                <a:ea typeface="Cambria" pitchFamily="34" charset="-122"/>
                <a:cs typeface="Cambria" pitchFamily="34" charset="-120"/>
              </a:rPr>
              <a:t>15</a:t>
            </a:r>
            <a:endParaRPr lang="en-US" sz="8800" dirty="0"/>
          </a:p>
        </p:txBody>
      </p:sp>
      <p:sp>
        <p:nvSpPr>
          <p:cNvPr id="5" name="Text 3"/>
          <p:cNvSpPr txBox="1"/>
          <p:nvPr/>
        </p:nvSpPr>
        <p:spPr>
          <a:xfrm>
            <a:off x="640080" y="3474720"/>
            <a:ext cx="2743200" cy="2011680"/>
          </a:xfrm>
          <a:prstGeom prst="rect">
            <a:avLst/>
          </a:prstGeom>
          <a:noFill/>
          <a:ln/>
        </p:spPr>
        <p:txBody>
          <a:bodyPr wrap="square" lIns="0" tIns="0" rIns="0" bIns="0" rtlCol="0" anchor="t"/>
          <a:lstStyle/>
          <a:p>
            <a:pPr indent="0" marL="0">
              <a:buNone/>
            </a:pPr>
            <a:r>
              <a:rPr lang="en-US" sz="1300" dirty="0">
                <a:solidFill>
                  <a:srgbClr val="46585D"/>
                </a:solidFill>
                <a:latin typeface="Calibri" pitchFamily="34" charset="0"/>
                <a:ea typeface="Calibri" pitchFamily="34" charset="-122"/>
                <a:cs typeface="Calibri" pitchFamily="34" charset="-120"/>
              </a:rPr>
              <a:t>mm Hg is roughly all the pressure blood has left by the time it reaches the veins, and it falls toward zero at the heart. With that little to push with, the climb of more than a meter out of your feet has to be driven by pumps outside the vessels.</a:t>
            </a:r>
            <a:endParaRPr lang="en-US" sz="1300" dirty="0"/>
          </a:p>
        </p:txBody>
      </p:sp>
      <p:sp>
        <p:nvSpPr>
          <p:cNvPr id="6" name="Shape 4"/>
          <p:cNvSpPr/>
          <p:nvPr/>
        </p:nvSpPr>
        <p:spPr>
          <a:xfrm>
            <a:off x="3977640" y="1874520"/>
            <a:ext cx="2423160" cy="713232"/>
          </a:xfrm>
          <a:prstGeom prst="roundRect">
            <a:avLst>
              <a:gd name="adj" fmla="val 7692"/>
            </a:avLst>
          </a:prstGeom>
          <a:solidFill>
            <a:srgbClr val="F4F6F6"/>
          </a:solidFill>
          <a:ln/>
        </p:spPr>
      </p:sp>
      <p:sp>
        <p:nvSpPr>
          <p:cNvPr id="7" name="Text 5"/>
          <p:cNvSpPr txBox="1"/>
          <p:nvPr/>
        </p:nvSpPr>
        <p:spPr>
          <a:xfrm>
            <a:off x="4251960" y="1874520"/>
            <a:ext cx="1874520" cy="713232"/>
          </a:xfrm>
          <a:prstGeom prst="rect">
            <a:avLst/>
          </a:prstGeom>
          <a:noFill/>
          <a:ln/>
        </p:spPr>
        <p:txBody>
          <a:bodyPr wrap="square" lIns="0" tIns="0" rIns="0" bIns="0" rtlCol="0" anchor="ctr"/>
          <a:lstStyle/>
          <a:p>
            <a:pPr indent="0" marL="0">
              <a:buNone/>
            </a:pPr>
            <a:r>
              <a:rPr lang="en-US" sz="1300" b="1" dirty="0">
                <a:solidFill>
                  <a:srgbClr val="1A2E35"/>
                </a:solidFill>
                <a:latin typeface="Calibri" pitchFamily="34" charset="0"/>
                <a:ea typeface="Calibri" pitchFamily="34" charset="-122"/>
                <a:cs typeface="Calibri" pitchFamily="34" charset="-120"/>
              </a:rPr>
              <a:t>About 15 mm Hg left</a:t>
            </a:r>
            <a:endParaRPr lang="en-US" sz="1300" dirty="0"/>
          </a:p>
        </p:txBody>
      </p:sp>
      <p:sp>
        <p:nvSpPr>
          <p:cNvPr id="8" name="Shape 6"/>
          <p:cNvSpPr/>
          <p:nvPr/>
        </p:nvSpPr>
        <p:spPr>
          <a:xfrm>
            <a:off x="6537960" y="1874520"/>
            <a:ext cx="2423160" cy="713232"/>
          </a:xfrm>
          <a:prstGeom prst="roundRect">
            <a:avLst>
              <a:gd name="adj" fmla="val 7692"/>
            </a:avLst>
          </a:prstGeom>
          <a:solidFill>
            <a:srgbClr val="F4F6F6"/>
          </a:solidFill>
          <a:ln/>
        </p:spPr>
      </p:sp>
      <p:sp>
        <p:nvSpPr>
          <p:cNvPr id="9" name="Text 7"/>
          <p:cNvSpPr txBox="1"/>
          <p:nvPr/>
        </p:nvSpPr>
        <p:spPr>
          <a:xfrm>
            <a:off x="6812280" y="1874520"/>
            <a:ext cx="1874520" cy="713232"/>
          </a:xfrm>
          <a:prstGeom prst="rect">
            <a:avLst/>
          </a:prstGeom>
          <a:noFill/>
          <a:ln/>
        </p:spPr>
        <p:txBody>
          <a:bodyPr wrap="square" lIns="0" tIns="0" rIns="0" bIns="0" rtlCol="0" anchor="ctr"/>
          <a:lstStyle/>
          <a:p>
            <a:pPr indent="0" marL="0">
              <a:buNone/>
            </a:pPr>
            <a:r>
              <a:rPr lang="en-US" sz="1300" b="1" dirty="0">
                <a:solidFill>
                  <a:srgbClr val="1A2E35"/>
                </a:solidFill>
                <a:latin typeface="Calibri" pitchFamily="34" charset="0"/>
                <a:ea typeface="Calibri" pitchFamily="34" charset="-122"/>
                <a:cs typeface="Calibri" pitchFamily="34" charset="-120"/>
              </a:rPr>
              <a:t>Near zero at the heart</a:t>
            </a:r>
            <a:endParaRPr lang="en-US" sz="1300" dirty="0"/>
          </a:p>
        </p:txBody>
      </p:sp>
      <p:sp>
        <p:nvSpPr>
          <p:cNvPr id="10" name="Shape 8"/>
          <p:cNvSpPr/>
          <p:nvPr/>
        </p:nvSpPr>
        <p:spPr>
          <a:xfrm>
            <a:off x="9098280" y="1874520"/>
            <a:ext cx="2423160" cy="713232"/>
          </a:xfrm>
          <a:prstGeom prst="roundRect">
            <a:avLst>
              <a:gd name="adj" fmla="val 7692"/>
            </a:avLst>
          </a:prstGeom>
          <a:solidFill>
            <a:srgbClr val="F4F6F6"/>
          </a:solidFill>
          <a:ln/>
        </p:spPr>
      </p:sp>
      <p:sp>
        <p:nvSpPr>
          <p:cNvPr id="11" name="Text 9"/>
          <p:cNvSpPr txBox="1"/>
          <p:nvPr/>
        </p:nvSpPr>
        <p:spPr>
          <a:xfrm>
            <a:off x="9372600" y="1874520"/>
            <a:ext cx="1874520" cy="713232"/>
          </a:xfrm>
          <a:prstGeom prst="rect">
            <a:avLst/>
          </a:prstGeom>
          <a:noFill/>
          <a:ln/>
        </p:spPr>
        <p:txBody>
          <a:bodyPr wrap="square" lIns="0" tIns="0" rIns="0" bIns="0" rtlCol="0" anchor="ctr"/>
          <a:lstStyle/>
          <a:p>
            <a:pPr indent="0" marL="0">
              <a:buNone/>
            </a:pPr>
            <a:r>
              <a:rPr lang="en-US" sz="1300" b="1" dirty="0">
                <a:solidFill>
                  <a:srgbClr val="1A2E35"/>
                </a:solidFill>
                <a:latin typeface="Calibri" pitchFamily="34" charset="0"/>
                <a:ea typeface="Calibri" pitchFamily="34" charset="-122"/>
                <a:cs typeface="Calibri" pitchFamily="34" charset="-120"/>
              </a:rPr>
              <a:t>Over a meter to climb</a:t>
            </a:r>
            <a:endParaRPr lang="en-US" sz="1300" dirty="0"/>
          </a:p>
        </p:txBody>
      </p:sp>
      <p:sp>
        <p:nvSpPr>
          <p:cNvPr id="12" name="Shape 10"/>
          <p:cNvSpPr/>
          <p:nvPr/>
        </p:nvSpPr>
        <p:spPr>
          <a:xfrm>
            <a:off x="3977640" y="2743200"/>
            <a:ext cx="2423160" cy="713232"/>
          </a:xfrm>
          <a:prstGeom prst="roundRect">
            <a:avLst>
              <a:gd name="adj" fmla="val 7692"/>
            </a:avLst>
          </a:prstGeom>
          <a:solidFill>
            <a:srgbClr val="F4F6F6"/>
          </a:solidFill>
          <a:ln/>
        </p:spPr>
      </p:sp>
      <p:sp>
        <p:nvSpPr>
          <p:cNvPr id="13" name="Text 11"/>
          <p:cNvSpPr txBox="1"/>
          <p:nvPr/>
        </p:nvSpPr>
        <p:spPr>
          <a:xfrm>
            <a:off x="4251960" y="2743200"/>
            <a:ext cx="1874520" cy="713232"/>
          </a:xfrm>
          <a:prstGeom prst="rect">
            <a:avLst/>
          </a:prstGeom>
          <a:noFill/>
          <a:ln/>
        </p:spPr>
        <p:txBody>
          <a:bodyPr wrap="square" lIns="0" tIns="0" rIns="0" bIns="0" rtlCol="0" anchor="ctr"/>
          <a:lstStyle/>
          <a:p>
            <a:pPr indent="0" marL="0">
              <a:buNone/>
            </a:pPr>
            <a:r>
              <a:rPr lang="en-US" sz="1300" b="1" dirty="0">
                <a:solidFill>
                  <a:srgbClr val="1A2E35"/>
                </a:solidFill>
                <a:latin typeface="Calibri" pitchFamily="34" charset="0"/>
                <a:ea typeface="Calibri" pitchFamily="34" charset="-122"/>
                <a:cs typeface="Calibri" pitchFamily="34" charset="-120"/>
              </a:rPr>
              <a:t>Muscle pump does most</a:t>
            </a:r>
            <a:endParaRPr lang="en-US" sz="1300" dirty="0"/>
          </a:p>
        </p:txBody>
      </p:sp>
      <p:sp>
        <p:nvSpPr>
          <p:cNvPr id="14" name="Shape 12"/>
          <p:cNvSpPr/>
          <p:nvPr/>
        </p:nvSpPr>
        <p:spPr>
          <a:xfrm>
            <a:off x="6537960" y="2743200"/>
            <a:ext cx="2423160" cy="713232"/>
          </a:xfrm>
          <a:prstGeom prst="roundRect">
            <a:avLst>
              <a:gd name="adj" fmla="val 7692"/>
            </a:avLst>
          </a:prstGeom>
          <a:solidFill>
            <a:srgbClr val="F4F6F6"/>
          </a:solidFill>
          <a:ln/>
        </p:spPr>
      </p:sp>
      <p:sp>
        <p:nvSpPr>
          <p:cNvPr id="15" name="Text 13"/>
          <p:cNvSpPr txBox="1"/>
          <p:nvPr/>
        </p:nvSpPr>
        <p:spPr>
          <a:xfrm>
            <a:off x="6812280" y="2743200"/>
            <a:ext cx="1874520" cy="713232"/>
          </a:xfrm>
          <a:prstGeom prst="rect">
            <a:avLst/>
          </a:prstGeom>
          <a:noFill/>
          <a:ln/>
        </p:spPr>
        <p:txBody>
          <a:bodyPr wrap="square" lIns="0" tIns="0" rIns="0" bIns="0" rtlCol="0" anchor="ctr"/>
          <a:lstStyle/>
          <a:p>
            <a:pPr indent="0" marL="0">
              <a:buNone/>
            </a:pPr>
            <a:r>
              <a:rPr lang="en-US" sz="1300" b="1" dirty="0">
                <a:solidFill>
                  <a:srgbClr val="1A2E35"/>
                </a:solidFill>
                <a:latin typeface="Calibri" pitchFamily="34" charset="0"/>
                <a:ea typeface="Calibri" pitchFamily="34" charset="-122"/>
                <a:cs typeface="Calibri" pitchFamily="34" charset="-120"/>
              </a:rPr>
              <a:t>Respiratory pump helps</a:t>
            </a:r>
            <a:endParaRPr lang="en-US" sz="1300" dirty="0"/>
          </a:p>
        </p:txBody>
      </p:sp>
      <p:sp>
        <p:nvSpPr>
          <p:cNvPr id="16" name="Shape 14"/>
          <p:cNvSpPr/>
          <p:nvPr/>
        </p:nvSpPr>
        <p:spPr>
          <a:xfrm>
            <a:off x="9098280" y="2743200"/>
            <a:ext cx="2423160" cy="713232"/>
          </a:xfrm>
          <a:prstGeom prst="roundRect">
            <a:avLst>
              <a:gd name="adj" fmla="val 7692"/>
            </a:avLst>
          </a:prstGeom>
          <a:solidFill>
            <a:srgbClr val="F4F6F6"/>
          </a:solidFill>
          <a:ln/>
        </p:spPr>
      </p:sp>
      <p:sp>
        <p:nvSpPr>
          <p:cNvPr id="17" name="Text 15"/>
          <p:cNvSpPr txBox="1"/>
          <p:nvPr/>
        </p:nvSpPr>
        <p:spPr>
          <a:xfrm>
            <a:off x="9372600" y="2743200"/>
            <a:ext cx="1874520" cy="713232"/>
          </a:xfrm>
          <a:prstGeom prst="rect">
            <a:avLst/>
          </a:prstGeom>
          <a:noFill/>
          <a:ln/>
        </p:spPr>
        <p:txBody>
          <a:bodyPr wrap="square" lIns="0" tIns="0" rIns="0" bIns="0" rtlCol="0" anchor="ctr"/>
          <a:lstStyle/>
          <a:p>
            <a:pPr indent="0" marL="0">
              <a:buNone/>
            </a:pPr>
            <a:r>
              <a:rPr lang="en-US" sz="1300" b="1" dirty="0">
                <a:solidFill>
                  <a:srgbClr val="1A2E35"/>
                </a:solidFill>
                <a:latin typeface="Calibri" pitchFamily="34" charset="0"/>
                <a:ea typeface="Calibri" pitchFamily="34" charset="-122"/>
                <a:cs typeface="Calibri" pitchFamily="34" charset="-120"/>
              </a:rPr>
              <a:t>Valves hold the gain</a:t>
            </a:r>
            <a:endParaRPr lang="en-US" sz="1300" dirty="0"/>
          </a:p>
        </p:txBody>
      </p:sp>
      <p:sp>
        <p:nvSpPr>
          <p:cNvPr id="18" name="Text 16"/>
          <p:cNvSpPr txBox="1"/>
          <p:nvPr/>
        </p:nvSpPr>
        <p:spPr>
          <a:xfrm>
            <a:off x="640080" y="6172200"/>
            <a:ext cx="2743200" cy="228600"/>
          </a:xfrm>
          <a:prstGeom prst="rect">
            <a:avLst/>
          </a:prstGeom>
          <a:noFill/>
          <a:ln/>
        </p:spPr>
        <p:txBody>
          <a:bodyPr wrap="square" lIns="0" tIns="0" rIns="0" bIns="0" rtlCol="0" anchor="ctr"/>
          <a:lstStyle/>
          <a:p>
            <a:pPr indent="0" marL="0">
              <a:buNone/>
            </a:pPr>
            <a:r>
              <a:rPr lang="en-US" sz="900" b="1" spc="140" kern="0" dirty="0">
                <a:solidFill>
                  <a:srgbClr val="667A80"/>
                </a:solidFill>
                <a:latin typeface="Calibri" pitchFamily="34" charset="0"/>
                <a:ea typeface="Calibri" pitchFamily="34" charset="-122"/>
                <a:cs typeface="Calibri" pitchFamily="34" charset="-120"/>
              </a:rPr>
              <a:t>DR. GARG LEARNING</a:t>
            </a:r>
            <a:endParaRPr lang="en-US" sz="900" dirty="0"/>
          </a:p>
        </p:txBody>
      </p:sp>
      <p:sp>
        <p:nvSpPr>
          <p:cNvPr id="19" name="Text 17"/>
          <p:cNvSpPr txBox="1"/>
          <p:nvPr/>
        </p:nvSpPr>
        <p:spPr>
          <a:xfrm>
            <a:off x="6766560" y="6172200"/>
            <a:ext cx="4754880" cy="228600"/>
          </a:xfrm>
          <a:prstGeom prst="rect">
            <a:avLst/>
          </a:prstGeom>
          <a:noFill/>
          <a:ln/>
        </p:spPr>
        <p:txBody>
          <a:bodyPr wrap="square" lIns="0" tIns="0" rIns="0" bIns="0" rtlCol="0" anchor="ctr"/>
          <a:lstStyle/>
          <a:p>
            <a:pPr algn="r" indent="0" marL="0">
              <a:buNone/>
            </a:pPr>
            <a:r>
              <a:rPr lang="en-US" sz="900" dirty="0">
                <a:solidFill>
                  <a:srgbClr val="667A80"/>
                </a:solidFill>
                <a:latin typeface="Calibri" pitchFamily="34" charset="0"/>
                <a:ea typeface="Calibri" pitchFamily="34" charset="-122"/>
                <a:cs typeface="Calibri" pitchFamily="34" charset="-120"/>
              </a:rPr>
              <a:t>Blood Vessels &amp; Circulation  ·  Chapter 20 · Topic 6  ·  7</a:t>
            </a:r>
            <a:endParaRPr lang="en-US" sz="900"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Text 0"/>
          <p:cNvSpPr txBox="1"/>
          <p:nvPr/>
        </p:nvSpPr>
        <p:spPr>
          <a:xfrm>
            <a:off x="640080" y="502920"/>
            <a:ext cx="10881360" cy="731520"/>
          </a:xfrm>
          <a:prstGeom prst="rect">
            <a:avLst/>
          </a:prstGeom>
          <a:noFill/>
          <a:ln/>
        </p:spPr>
        <p:txBody>
          <a:bodyPr wrap="square" lIns="0" tIns="0" rIns="0" bIns="0" rtlCol="0" anchor="t"/>
          <a:lstStyle/>
          <a:p>
            <a:pPr indent="0" marL="0">
              <a:buNone/>
            </a:pPr>
            <a:r>
              <a:rPr lang="en-US" sz="3400" b="1" dirty="0">
                <a:solidFill>
                  <a:srgbClr val="1A2E35"/>
                </a:solidFill>
                <a:latin typeface="Cambria" pitchFamily="34" charset="0"/>
                <a:ea typeface="Cambria" pitchFamily="34" charset="-122"/>
                <a:cs typeface="Cambria" pitchFamily="34" charset="-120"/>
              </a:rPr>
              <a:t>Pumps and failures, paired</a:t>
            </a:r>
            <a:endParaRPr lang="en-US" sz="3400" dirty="0"/>
          </a:p>
        </p:txBody>
      </p:sp>
      <p:sp>
        <p:nvSpPr>
          <p:cNvPr id="3" name="Text 1"/>
          <p:cNvSpPr txBox="1"/>
          <p:nvPr/>
        </p:nvSpPr>
        <p:spPr>
          <a:xfrm>
            <a:off x="640080" y="1261872"/>
            <a:ext cx="10881360" cy="384048"/>
          </a:xfrm>
          <a:prstGeom prst="rect">
            <a:avLst/>
          </a:prstGeom>
          <a:noFill/>
          <a:ln/>
        </p:spPr>
        <p:txBody>
          <a:bodyPr wrap="square" lIns="0" tIns="0" rIns="0" bIns="0" rtlCol="0" anchor="ctr"/>
          <a:lstStyle/>
          <a:p>
            <a:pPr indent="0" marL="0">
              <a:buNone/>
            </a:pPr>
            <a:r>
              <a:rPr lang="en-US" sz="1450" i="1" dirty="0">
                <a:solidFill>
                  <a:srgbClr val="667A80"/>
                </a:solidFill>
                <a:latin typeface="Calibri" pitchFamily="34" charset="0"/>
                <a:ea typeface="Calibri" pitchFamily="34" charset="-122"/>
                <a:cs typeface="Calibri" pitchFamily="34" charset="-120"/>
              </a:rPr>
              <a:t>Five contrasts that connect mechanism to disease.</a:t>
            </a:r>
            <a:endParaRPr lang="en-US" sz="1450" dirty="0"/>
          </a:p>
        </p:txBody>
      </p:sp>
      <p:sp>
        <p:nvSpPr>
          <p:cNvPr id="4" name="Shape 2"/>
          <p:cNvSpPr/>
          <p:nvPr/>
        </p:nvSpPr>
        <p:spPr>
          <a:xfrm>
            <a:off x="640080" y="1965960"/>
            <a:ext cx="3200400" cy="3200400"/>
          </a:xfrm>
          <a:prstGeom prst="roundRect">
            <a:avLst>
              <a:gd name="adj" fmla="val 2286"/>
            </a:avLst>
          </a:prstGeom>
          <a:solidFill>
            <a:srgbClr val="1A2E35"/>
          </a:solidFill>
          <a:ln/>
        </p:spPr>
      </p:sp>
      <p:sp>
        <p:nvSpPr>
          <p:cNvPr id="5" name="Text 3"/>
          <p:cNvSpPr txBox="1"/>
          <p:nvPr/>
        </p:nvSpPr>
        <p:spPr>
          <a:xfrm>
            <a:off x="914400" y="2203704"/>
            <a:ext cx="2651760" cy="685800"/>
          </a:xfrm>
          <a:prstGeom prst="rect">
            <a:avLst/>
          </a:prstGeom>
          <a:noFill/>
          <a:ln/>
        </p:spPr>
        <p:txBody>
          <a:bodyPr wrap="square" lIns="0" tIns="0" rIns="0" bIns="0" rtlCol="0" anchor="t"/>
          <a:lstStyle/>
          <a:p>
            <a:pPr indent="0" marL="0">
              <a:buNone/>
            </a:pPr>
            <a:r>
              <a:rPr lang="en-US" sz="1800" b="1" dirty="0">
                <a:solidFill>
                  <a:srgbClr val="FFFFFF"/>
                </a:solidFill>
                <a:latin typeface="Cambria" pitchFamily="34" charset="0"/>
                <a:ea typeface="Cambria" pitchFamily="34" charset="-122"/>
                <a:cs typeface="Cambria" pitchFamily="34" charset="-120"/>
              </a:rPr>
              <a:t>Why movement matters</a:t>
            </a:r>
            <a:endParaRPr lang="en-US" sz="1800" dirty="0"/>
          </a:p>
        </p:txBody>
      </p:sp>
      <p:sp>
        <p:nvSpPr>
          <p:cNvPr id="6" name="Text 4"/>
          <p:cNvSpPr txBox="1"/>
          <p:nvPr/>
        </p:nvSpPr>
        <p:spPr>
          <a:xfrm>
            <a:off x="914400" y="2898648"/>
            <a:ext cx="2651760" cy="2057400"/>
          </a:xfrm>
          <a:prstGeom prst="rect">
            <a:avLst/>
          </a:prstGeom>
          <a:noFill/>
          <a:ln/>
        </p:spPr>
        <p:txBody>
          <a:bodyPr wrap="square" lIns="0" tIns="0" rIns="0" bIns="0" rtlCol="0" anchor="t"/>
          <a:lstStyle/>
          <a:p>
            <a:pPr indent="0" marL="0">
              <a:buNone/>
            </a:pPr>
            <a:r>
              <a:rPr lang="en-US" sz="1250" dirty="0">
                <a:solidFill>
                  <a:srgbClr val="EDE8DD"/>
                </a:solidFill>
                <a:latin typeface="Calibri" pitchFamily="34" charset="0"/>
                <a:ea typeface="Calibri" pitchFamily="34" charset="-122"/>
                <a:cs typeface="Calibri" pitchFamily="34" charset="-120"/>
              </a:rPr>
              <a:t>Every mechanism here depends on you moving or breathing.</a:t>
            </a:r>
            <a:endParaRPr lang="en-US" sz="1250" dirty="0"/>
          </a:p>
          <a:p>
            <a:pPr indent="0" marL="0">
              <a:buNone/>
            </a:pPr>
            <a:endParaRPr lang="en-US" sz="1250" dirty="0"/>
          </a:p>
          <a:p>
            <a:pPr indent="0" marL="0">
              <a:buNone/>
            </a:pPr>
            <a:r>
              <a:rPr lang="en-US" sz="1250" dirty="0">
                <a:solidFill>
                  <a:srgbClr val="EDE8DD"/>
                </a:solidFill>
                <a:latin typeface="Calibri" pitchFamily="34" charset="0"/>
                <a:ea typeface="Calibri" pitchFamily="34" charset="-122"/>
                <a:cs typeface="Calibri" pitchFamily="34" charset="-120"/>
              </a:rPr>
              <a:t>Stillness is what turns normal physiology into fainting, varicose veins, and clots.</a:t>
            </a:r>
            <a:endParaRPr lang="en-US" sz="1250" dirty="0"/>
          </a:p>
        </p:txBody>
      </p:sp>
      <p:sp>
        <p:nvSpPr>
          <p:cNvPr id="7" name="Text 5"/>
          <p:cNvSpPr txBox="1"/>
          <p:nvPr/>
        </p:nvSpPr>
        <p:spPr>
          <a:xfrm>
            <a:off x="4069080" y="1965960"/>
            <a:ext cx="2377440" cy="502920"/>
          </a:xfrm>
          <a:prstGeom prst="rect">
            <a:avLst/>
          </a:prstGeom>
          <a:noFill/>
          <a:ln/>
        </p:spPr>
        <p:txBody>
          <a:bodyPr wrap="square" lIns="0" tIns="0" rIns="0" bIns="0" rtlCol="0" anchor="ctr"/>
          <a:lstStyle/>
          <a:p>
            <a:pPr algn="r" indent="0" marL="0">
              <a:buNone/>
            </a:pPr>
            <a:r>
              <a:rPr lang="en-US" sz="1500" b="1" dirty="0">
                <a:solidFill>
                  <a:srgbClr val="A8324A"/>
                </a:solidFill>
                <a:latin typeface="Calibri" pitchFamily="34" charset="0"/>
                <a:ea typeface="Calibri" pitchFamily="34" charset="-122"/>
                <a:cs typeface="Calibri" pitchFamily="34" charset="-120"/>
              </a:rPr>
              <a:t>Walking</a:t>
            </a:r>
            <a:endParaRPr lang="en-US" sz="1500" dirty="0"/>
          </a:p>
        </p:txBody>
      </p:sp>
      <p:sp>
        <p:nvSpPr>
          <p:cNvPr id="8" name="Text 6"/>
          <p:cNvSpPr txBox="1"/>
          <p:nvPr/>
        </p:nvSpPr>
        <p:spPr>
          <a:xfrm>
            <a:off x="6537960" y="1965960"/>
            <a:ext cx="457200" cy="502920"/>
          </a:xfrm>
          <a:prstGeom prst="rect">
            <a:avLst/>
          </a:prstGeom>
          <a:noFill/>
          <a:ln/>
        </p:spPr>
        <p:txBody>
          <a:bodyPr wrap="square" lIns="0" tIns="0" rIns="0" bIns="0" rtlCol="0" anchor="ctr"/>
          <a:lstStyle/>
          <a:p>
            <a:pPr algn="ctr" indent="0" marL="0">
              <a:buNone/>
            </a:pPr>
            <a:r>
              <a:rPr lang="en-US" sz="1400" dirty="0">
                <a:solidFill>
                  <a:srgbClr val="667A80"/>
                </a:solidFill>
                <a:latin typeface="Calibri" pitchFamily="34" charset="0"/>
                <a:ea typeface="Calibri" pitchFamily="34" charset="-122"/>
                <a:cs typeface="Calibri" pitchFamily="34" charset="-120"/>
              </a:rPr>
              <a:t>↔</a:t>
            </a:r>
            <a:endParaRPr lang="en-US" sz="1400" dirty="0"/>
          </a:p>
        </p:txBody>
      </p:sp>
      <p:sp>
        <p:nvSpPr>
          <p:cNvPr id="9" name="Text 7"/>
          <p:cNvSpPr txBox="1"/>
          <p:nvPr/>
        </p:nvSpPr>
        <p:spPr>
          <a:xfrm>
            <a:off x="7086600" y="1965960"/>
            <a:ext cx="2377440" cy="502920"/>
          </a:xfrm>
          <a:prstGeom prst="rect">
            <a:avLst/>
          </a:prstGeom>
          <a:noFill/>
          <a:ln/>
        </p:spPr>
        <p:txBody>
          <a:bodyPr wrap="square" lIns="0" tIns="0" rIns="0" bIns="0" rtlCol="0" anchor="ctr"/>
          <a:lstStyle/>
          <a:p>
            <a:pPr indent="0" marL="0">
              <a:buNone/>
            </a:pPr>
            <a:r>
              <a:rPr lang="en-US" sz="1500" b="1" dirty="0">
                <a:solidFill>
                  <a:srgbClr val="3F7286"/>
                </a:solidFill>
                <a:latin typeface="Calibri" pitchFamily="34" charset="0"/>
                <a:ea typeface="Calibri" pitchFamily="34" charset="-122"/>
                <a:cs typeface="Calibri" pitchFamily="34" charset="-120"/>
              </a:rPr>
              <a:t>Standing still</a:t>
            </a:r>
            <a:endParaRPr lang="en-US" sz="1500" dirty="0"/>
          </a:p>
        </p:txBody>
      </p:sp>
      <p:sp>
        <p:nvSpPr>
          <p:cNvPr id="10" name="Text 8"/>
          <p:cNvSpPr txBox="1"/>
          <p:nvPr/>
        </p:nvSpPr>
        <p:spPr>
          <a:xfrm>
            <a:off x="9555480" y="1965960"/>
            <a:ext cx="2514600" cy="502920"/>
          </a:xfrm>
          <a:prstGeom prst="rect">
            <a:avLst/>
          </a:prstGeom>
          <a:noFill/>
          <a:ln/>
        </p:spPr>
        <p:txBody>
          <a:bodyPr wrap="square" lIns="0" tIns="0" rIns="0" bIns="0" rtlCol="0" anchor="ctr"/>
          <a:lstStyle/>
          <a:p>
            <a:pPr indent="0" marL="0">
              <a:buNone/>
            </a:pPr>
            <a:r>
              <a:rPr lang="en-US" sz="1150" i="1" dirty="0">
                <a:solidFill>
                  <a:srgbClr val="46585D"/>
                </a:solidFill>
                <a:latin typeface="Calibri" pitchFamily="34" charset="0"/>
                <a:ea typeface="Calibri" pitchFamily="34" charset="-122"/>
                <a:cs typeface="Calibri" pitchFamily="34" charset="-120"/>
              </a:rPr>
              <a:t>pump on / off</a:t>
            </a:r>
            <a:endParaRPr lang="en-US" sz="1150" dirty="0"/>
          </a:p>
        </p:txBody>
      </p:sp>
      <p:sp>
        <p:nvSpPr>
          <p:cNvPr id="11" name="Text 9"/>
          <p:cNvSpPr txBox="1"/>
          <p:nvPr/>
        </p:nvSpPr>
        <p:spPr>
          <a:xfrm>
            <a:off x="4069080" y="2606040"/>
            <a:ext cx="2377440" cy="502920"/>
          </a:xfrm>
          <a:prstGeom prst="rect">
            <a:avLst/>
          </a:prstGeom>
          <a:noFill/>
          <a:ln/>
        </p:spPr>
        <p:txBody>
          <a:bodyPr wrap="square" lIns="0" tIns="0" rIns="0" bIns="0" rtlCol="0" anchor="ctr"/>
          <a:lstStyle/>
          <a:p>
            <a:pPr algn="r" indent="0" marL="0">
              <a:buNone/>
            </a:pPr>
            <a:r>
              <a:rPr lang="en-US" sz="1500" b="1" dirty="0">
                <a:solidFill>
                  <a:srgbClr val="A8324A"/>
                </a:solidFill>
                <a:latin typeface="Calibri" pitchFamily="34" charset="0"/>
                <a:ea typeface="Calibri" pitchFamily="34" charset="-122"/>
                <a:cs typeface="Calibri" pitchFamily="34" charset="-120"/>
              </a:rPr>
              <a:t>Tight valves</a:t>
            </a:r>
            <a:endParaRPr lang="en-US" sz="1500" dirty="0"/>
          </a:p>
        </p:txBody>
      </p:sp>
      <p:sp>
        <p:nvSpPr>
          <p:cNvPr id="12" name="Text 10"/>
          <p:cNvSpPr txBox="1"/>
          <p:nvPr/>
        </p:nvSpPr>
        <p:spPr>
          <a:xfrm>
            <a:off x="6537960" y="2606040"/>
            <a:ext cx="457200" cy="502920"/>
          </a:xfrm>
          <a:prstGeom prst="rect">
            <a:avLst/>
          </a:prstGeom>
          <a:noFill/>
          <a:ln/>
        </p:spPr>
        <p:txBody>
          <a:bodyPr wrap="square" lIns="0" tIns="0" rIns="0" bIns="0" rtlCol="0" anchor="ctr"/>
          <a:lstStyle/>
          <a:p>
            <a:pPr algn="ctr" indent="0" marL="0">
              <a:buNone/>
            </a:pPr>
            <a:r>
              <a:rPr lang="en-US" sz="1400" dirty="0">
                <a:solidFill>
                  <a:srgbClr val="667A80"/>
                </a:solidFill>
                <a:latin typeface="Calibri" pitchFamily="34" charset="0"/>
                <a:ea typeface="Calibri" pitchFamily="34" charset="-122"/>
                <a:cs typeface="Calibri" pitchFamily="34" charset="-120"/>
              </a:rPr>
              <a:t>↔</a:t>
            </a:r>
            <a:endParaRPr lang="en-US" sz="1400" dirty="0"/>
          </a:p>
        </p:txBody>
      </p:sp>
      <p:sp>
        <p:nvSpPr>
          <p:cNvPr id="13" name="Text 11"/>
          <p:cNvSpPr txBox="1"/>
          <p:nvPr/>
        </p:nvSpPr>
        <p:spPr>
          <a:xfrm>
            <a:off x="7086600" y="2606040"/>
            <a:ext cx="2377440" cy="502920"/>
          </a:xfrm>
          <a:prstGeom prst="rect">
            <a:avLst/>
          </a:prstGeom>
          <a:noFill/>
          <a:ln/>
        </p:spPr>
        <p:txBody>
          <a:bodyPr wrap="square" lIns="0" tIns="0" rIns="0" bIns="0" rtlCol="0" anchor="ctr"/>
          <a:lstStyle/>
          <a:p>
            <a:pPr indent="0" marL="0">
              <a:buNone/>
            </a:pPr>
            <a:r>
              <a:rPr lang="en-US" sz="1500" b="1" dirty="0">
                <a:solidFill>
                  <a:srgbClr val="3F7286"/>
                </a:solidFill>
                <a:latin typeface="Calibri" pitchFamily="34" charset="0"/>
                <a:ea typeface="Calibri" pitchFamily="34" charset="-122"/>
                <a:cs typeface="Calibri" pitchFamily="34" charset="-120"/>
              </a:rPr>
              <a:t>Leaky valves</a:t>
            </a:r>
            <a:endParaRPr lang="en-US" sz="1500" dirty="0"/>
          </a:p>
        </p:txBody>
      </p:sp>
      <p:sp>
        <p:nvSpPr>
          <p:cNvPr id="14" name="Text 12"/>
          <p:cNvSpPr txBox="1"/>
          <p:nvPr/>
        </p:nvSpPr>
        <p:spPr>
          <a:xfrm>
            <a:off x="9555480" y="2606040"/>
            <a:ext cx="2514600" cy="502920"/>
          </a:xfrm>
          <a:prstGeom prst="rect">
            <a:avLst/>
          </a:prstGeom>
          <a:noFill/>
          <a:ln/>
        </p:spPr>
        <p:txBody>
          <a:bodyPr wrap="square" lIns="0" tIns="0" rIns="0" bIns="0" rtlCol="0" anchor="ctr"/>
          <a:lstStyle/>
          <a:p>
            <a:pPr indent="0" marL="0">
              <a:buNone/>
            </a:pPr>
            <a:r>
              <a:rPr lang="en-US" sz="1150" i="1" dirty="0">
                <a:solidFill>
                  <a:srgbClr val="46585D"/>
                </a:solidFill>
                <a:latin typeface="Calibri" pitchFamily="34" charset="0"/>
                <a:ea typeface="Calibri" pitchFamily="34" charset="-122"/>
                <a:cs typeface="Calibri" pitchFamily="34" charset="-120"/>
              </a:rPr>
              <a:t>return / pooling</a:t>
            </a:r>
            <a:endParaRPr lang="en-US" sz="1150" dirty="0"/>
          </a:p>
        </p:txBody>
      </p:sp>
      <p:sp>
        <p:nvSpPr>
          <p:cNvPr id="15" name="Text 13"/>
          <p:cNvSpPr txBox="1"/>
          <p:nvPr/>
        </p:nvSpPr>
        <p:spPr>
          <a:xfrm>
            <a:off x="4069080" y="3246120"/>
            <a:ext cx="2377440" cy="502920"/>
          </a:xfrm>
          <a:prstGeom prst="rect">
            <a:avLst/>
          </a:prstGeom>
          <a:noFill/>
          <a:ln/>
        </p:spPr>
        <p:txBody>
          <a:bodyPr wrap="square" lIns="0" tIns="0" rIns="0" bIns="0" rtlCol="0" anchor="ctr"/>
          <a:lstStyle/>
          <a:p>
            <a:pPr algn="r" indent="0" marL="0">
              <a:buNone/>
            </a:pPr>
            <a:r>
              <a:rPr lang="en-US" sz="1500" b="1" dirty="0">
                <a:solidFill>
                  <a:srgbClr val="A8324A"/>
                </a:solidFill>
                <a:latin typeface="Calibri" pitchFamily="34" charset="0"/>
                <a:ea typeface="Calibri" pitchFamily="34" charset="-122"/>
                <a:cs typeface="Calibri" pitchFamily="34" charset="-120"/>
              </a:rPr>
              <a:t>Inhale</a:t>
            </a:r>
            <a:endParaRPr lang="en-US" sz="1500" dirty="0"/>
          </a:p>
        </p:txBody>
      </p:sp>
      <p:sp>
        <p:nvSpPr>
          <p:cNvPr id="16" name="Text 14"/>
          <p:cNvSpPr txBox="1"/>
          <p:nvPr/>
        </p:nvSpPr>
        <p:spPr>
          <a:xfrm>
            <a:off x="6537960" y="3246120"/>
            <a:ext cx="457200" cy="502920"/>
          </a:xfrm>
          <a:prstGeom prst="rect">
            <a:avLst/>
          </a:prstGeom>
          <a:noFill/>
          <a:ln/>
        </p:spPr>
        <p:txBody>
          <a:bodyPr wrap="square" lIns="0" tIns="0" rIns="0" bIns="0" rtlCol="0" anchor="ctr"/>
          <a:lstStyle/>
          <a:p>
            <a:pPr algn="ctr" indent="0" marL="0">
              <a:buNone/>
            </a:pPr>
            <a:r>
              <a:rPr lang="en-US" sz="1400" dirty="0">
                <a:solidFill>
                  <a:srgbClr val="667A80"/>
                </a:solidFill>
                <a:latin typeface="Calibri" pitchFamily="34" charset="0"/>
                <a:ea typeface="Calibri" pitchFamily="34" charset="-122"/>
                <a:cs typeface="Calibri" pitchFamily="34" charset="-120"/>
              </a:rPr>
              <a:t>↔</a:t>
            </a:r>
            <a:endParaRPr lang="en-US" sz="1400" dirty="0"/>
          </a:p>
        </p:txBody>
      </p:sp>
      <p:sp>
        <p:nvSpPr>
          <p:cNvPr id="17" name="Text 15"/>
          <p:cNvSpPr txBox="1"/>
          <p:nvPr/>
        </p:nvSpPr>
        <p:spPr>
          <a:xfrm>
            <a:off x="7086600" y="3246120"/>
            <a:ext cx="2377440" cy="502920"/>
          </a:xfrm>
          <a:prstGeom prst="rect">
            <a:avLst/>
          </a:prstGeom>
          <a:noFill/>
          <a:ln/>
        </p:spPr>
        <p:txBody>
          <a:bodyPr wrap="square" lIns="0" tIns="0" rIns="0" bIns="0" rtlCol="0" anchor="ctr"/>
          <a:lstStyle/>
          <a:p>
            <a:pPr indent="0" marL="0">
              <a:buNone/>
            </a:pPr>
            <a:r>
              <a:rPr lang="en-US" sz="1500" b="1" dirty="0">
                <a:solidFill>
                  <a:srgbClr val="3F7286"/>
                </a:solidFill>
                <a:latin typeface="Calibri" pitchFamily="34" charset="0"/>
                <a:ea typeface="Calibri" pitchFamily="34" charset="-122"/>
                <a:cs typeface="Calibri" pitchFamily="34" charset="-120"/>
              </a:rPr>
              <a:t>Exhale</a:t>
            </a:r>
            <a:endParaRPr lang="en-US" sz="1500" dirty="0"/>
          </a:p>
        </p:txBody>
      </p:sp>
      <p:sp>
        <p:nvSpPr>
          <p:cNvPr id="18" name="Text 16"/>
          <p:cNvSpPr txBox="1"/>
          <p:nvPr/>
        </p:nvSpPr>
        <p:spPr>
          <a:xfrm>
            <a:off x="9555480" y="3246120"/>
            <a:ext cx="2514600" cy="502920"/>
          </a:xfrm>
          <a:prstGeom prst="rect">
            <a:avLst/>
          </a:prstGeom>
          <a:noFill/>
          <a:ln/>
        </p:spPr>
        <p:txBody>
          <a:bodyPr wrap="square" lIns="0" tIns="0" rIns="0" bIns="0" rtlCol="0" anchor="ctr"/>
          <a:lstStyle/>
          <a:p>
            <a:pPr indent="0" marL="0">
              <a:buNone/>
            </a:pPr>
            <a:r>
              <a:rPr lang="en-US" sz="1150" i="1" dirty="0">
                <a:solidFill>
                  <a:srgbClr val="46585D"/>
                </a:solidFill>
                <a:latin typeface="Calibri" pitchFamily="34" charset="0"/>
                <a:ea typeface="Calibri" pitchFamily="34" charset="-122"/>
                <a:cs typeface="Calibri" pitchFamily="34" charset="-120"/>
              </a:rPr>
              <a:t>draws / eases</a:t>
            </a:r>
            <a:endParaRPr lang="en-US" sz="1150" dirty="0"/>
          </a:p>
        </p:txBody>
      </p:sp>
      <p:sp>
        <p:nvSpPr>
          <p:cNvPr id="19" name="Text 17"/>
          <p:cNvSpPr txBox="1"/>
          <p:nvPr/>
        </p:nvSpPr>
        <p:spPr>
          <a:xfrm>
            <a:off x="4069080" y="3886200"/>
            <a:ext cx="2377440" cy="502920"/>
          </a:xfrm>
          <a:prstGeom prst="rect">
            <a:avLst/>
          </a:prstGeom>
          <a:noFill/>
          <a:ln/>
        </p:spPr>
        <p:txBody>
          <a:bodyPr wrap="square" lIns="0" tIns="0" rIns="0" bIns="0" rtlCol="0" anchor="ctr"/>
          <a:lstStyle/>
          <a:p>
            <a:pPr algn="r" indent="0" marL="0">
              <a:buNone/>
            </a:pPr>
            <a:r>
              <a:rPr lang="en-US" sz="1500" b="1" dirty="0">
                <a:solidFill>
                  <a:srgbClr val="A8324A"/>
                </a:solidFill>
                <a:latin typeface="Calibri" pitchFamily="34" charset="0"/>
                <a:ea typeface="Calibri" pitchFamily="34" charset="-122"/>
                <a:cs typeface="Calibri" pitchFamily="34" charset="-120"/>
              </a:rPr>
              <a:t>Venoconstrict</a:t>
            </a:r>
            <a:endParaRPr lang="en-US" sz="1500" dirty="0"/>
          </a:p>
        </p:txBody>
      </p:sp>
      <p:sp>
        <p:nvSpPr>
          <p:cNvPr id="20" name="Text 18"/>
          <p:cNvSpPr txBox="1"/>
          <p:nvPr/>
        </p:nvSpPr>
        <p:spPr>
          <a:xfrm>
            <a:off x="6537960" y="3886200"/>
            <a:ext cx="457200" cy="502920"/>
          </a:xfrm>
          <a:prstGeom prst="rect">
            <a:avLst/>
          </a:prstGeom>
          <a:noFill/>
          <a:ln/>
        </p:spPr>
        <p:txBody>
          <a:bodyPr wrap="square" lIns="0" tIns="0" rIns="0" bIns="0" rtlCol="0" anchor="ctr"/>
          <a:lstStyle/>
          <a:p>
            <a:pPr algn="ctr" indent="0" marL="0">
              <a:buNone/>
            </a:pPr>
            <a:r>
              <a:rPr lang="en-US" sz="1400" dirty="0">
                <a:solidFill>
                  <a:srgbClr val="667A80"/>
                </a:solidFill>
                <a:latin typeface="Calibri" pitchFamily="34" charset="0"/>
                <a:ea typeface="Calibri" pitchFamily="34" charset="-122"/>
                <a:cs typeface="Calibri" pitchFamily="34" charset="-120"/>
              </a:rPr>
              <a:t>↔</a:t>
            </a:r>
            <a:endParaRPr lang="en-US" sz="1400" dirty="0"/>
          </a:p>
        </p:txBody>
      </p:sp>
      <p:sp>
        <p:nvSpPr>
          <p:cNvPr id="21" name="Text 19"/>
          <p:cNvSpPr txBox="1"/>
          <p:nvPr/>
        </p:nvSpPr>
        <p:spPr>
          <a:xfrm>
            <a:off x="7086600" y="3886200"/>
            <a:ext cx="2377440" cy="502920"/>
          </a:xfrm>
          <a:prstGeom prst="rect">
            <a:avLst/>
          </a:prstGeom>
          <a:noFill/>
          <a:ln/>
        </p:spPr>
        <p:txBody>
          <a:bodyPr wrap="square" lIns="0" tIns="0" rIns="0" bIns="0" rtlCol="0" anchor="ctr"/>
          <a:lstStyle/>
          <a:p>
            <a:pPr indent="0" marL="0">
              <a:buNone/>
            </a:pPr>
            <a:r>
              <a:rPr lang="en-US" sz="1500" b="1" dirty="0">
                <a:solidFill>
                  <a:srgbClr val="3F7286"/>
                </a:solidFill>
                <a:latin typeface="Calibri" pitchFamily="34" charset="0"/>
                <a:ea typeface="Calibri" pitchFamily="34" charset="-122"/>
                <a:cs typeface="Calibri" pitchFamily="34" charset="-120"/>
              </a:rPr>
              <a:t>Venodilate</a:t>
            </a:r>
            <a:endParaRPr lang="en-US" sz="1500" dirty="0"/>
          </a:p>
        </p:txBody>
      </p:sp>
      <p:sp>
        <p:nvSpPr>
          <p:cNvPr id="22" name="Text 20"/>
          <p:cNvSpPr txBox="1"/>
          <p:nvPr/>
        </p:nvSpPr>
        <p:spPr>
          <a:xfrm>
            <a:off x="9555480" y="3886200"/>
            <a:ext cx="2514600" cy="502920"/>
          </a:xfrm>
          <a:prstGeom prst="rect">
            <a:avLst/>
          </a:prstGeom>
          <a:noFill/>
          <a:ln/>
        </p:spPr>
        <p:txBody>
          <a:bodyPr wrap="square" lIns="0" tIns="0" rIns="0" bIns="0" rtlCol="0" anchor="ctr"/>
          <a:lstStyle/>
          <a:p>
            <a:pPr indent="0" marL="0">
              <a:buNone/>
            </a:pPr>
            <a:r>
              <a:rPr lang="en-US" sz="1150" i="1" dirty="0">
                <a:solidFill>
                  <a:srgbClr val="46585D"/>
                </a:solidFill>
                <a:latin typeface="Calibri" pitchFamily="34" charset="0"/>
                <a:ea typeface="Calibri" pitchFamily="34" charset="-122"/>
                <a:cs typeface="Calibri" pitchFamily="34" charset="-120"/>
              </a:rPr>
              <a:t>mobilize / store</a:t>
            </a:r>
            <a:endParaRPr lang="en-US" sz="1150" dirty="0"/>
          </a:p>
        </p:txBody>
      </p:sp>
      <p:sp>
        <p:nvSpPr>
          <p:cNvPr id="23" name="Text 21"/>
          <p:cNvSpPr txBox="1"/>
          <p:nvPr/>
        </p:nvSpPr>
        <p:spPr>
          <a:xfrm>
            <a:off x="4069080" y="4526280"/>
            <a:ext cx="2377440" cy="502920"/>
          </a:xfrm>
          <a:prstGeom prst="rect">
            <a:avLst/>
          </a:prstGeom>
          <a:noFill/>
          <a:ln/>
        </p:spPr>
        <p:txBody>
          <a:bodyPr wrap="square" lIns="0" tIns="0" rIns="0" bIns="0" rtlCol="0" anchor="ctr"/>
          <a:lstStyle/>
          <a:p>
            <a:pPr algn="r" indent="0" marL="0">
              <a:buNone/>
            </a:pPr>
            <a:r>
              <a:rPr lang="en-US" sz="1500" b="1" dirty="0">
                <a:solidFill>
                  <a:srgbClr val="A8324A"/>
                </a:solidFill>
                <a:latin typeface="Calibri" pitchFamily="34" charset="0"/>
                <a:ea typeface="Calibri" pitchFamily="34" charset="-122"/>
                <a:cs typeface="Calibri" pitchFamily="34" charset="-120"/>
              </a:rPr>
              <a:t>Moving</a:t>
            </a:r>
            <a:endParaRPr lang="en-US" sz="1500" dirty="0"/>
          </a:p>
        </p:txBody>
      </p:sp>
      <p:sp>
        <p:nvSpPr>
          <p:cNvPr id="24" name="Text 22"/>
          <p:cNvSpPr txBox="1"/>
          <p:nvPr/>
        </p:nvSpPr>
        <p:spPr>
          <a:xfrm>
            <a:off x="6537960" y="4526280"/>
            <a:ext cx="457200" cy="502920"/>
          </a:xfrm>
          <a:prstGeom prst="rect">
            <a:avLst/>
          </a:prstGeom>
          <a:noFill/>
          <a:ln/>
        </p:spPr>
        <p:txBody>
          <a:bodyPr wrap="square" lIns="0" tIns="0" rIns="0" bIns="0" rtlCol="0" anchor="ctr"/>
          <a:lstStyle/>
          <a:p>
            <a:pPr algn="ctr" indent="0" marL="0">
              <a:buNone/>
            </a:pPr>
            <a:r>
              <a:rPr lang="en-US" sz="1400" dirty="0">
                <a:solidFill>
                  <a:srgbClr val="667A80"/>
                </a:solidFill>
                <a:latin typeface="Calibri" pitchFamily="34" charset="0"/>
                <a:ea typeface="Calibri" pitchFamily="34" charset="-122"/>
                <a:cs typeface="Calibri" pitchFamily="34" charset="-120"/>
              </a:rPr>
              <a:t>↔</a:t>
            </a:r>
            <a:endParaRPr lang="en-US" sz="1400" dirty="0"/>
          </a:p>
        </p:txBody>
      </p:sp>
      <p:sp>
        <p:nvSpPr>
          <p:cNvPr id="25" name="Text 23"/>
          <p:cNvSpPr txBox="1"/>
          <p:nvPr/>
        </p:nvSpPr>
        <p:spPr>
          <a:xfrm>
            <a:off x="7086600" y="4526280"/>
            <a:ext cx="2377440" cy="502920"/>
          </a:xfrm>
          <a:prstGeom prst="rect">
            <a:avLst/>
          </a:prstGeom>
          <a:noFill/>
          <a:ln/>
        </p:spPr>
        <p:txBody>
          <a:bodyPr wrap="square" lIns="0" tIns="0" rIns="0" bIns="0" rtlCol="0" anchor="ctr"/>
          <a:lstStyle/>
          <a:p>
            <a:pPr indent="0" marL="0">
              <a:buNone/>
            </a:pPr>
            <a:r>
              <a:rPr lang="en-US" sz="1500" b="1" dirty="0">
                <a:solidFill>
                  <a:srgbClr val="3F7286"/>
                </a:solidFill>
                <a:latin typeface="Calibri" pitchFamily="34" charset="0"/>
                <a:ea typeface="Calibri" pitchFamily="34" charset="-122"/>
                <a:cs typeface="Calibri" pitchFamily="34" charset="-120"/>
              </a:rPr>
              <a:t>Immobile</a:t>
            </a:r>
            <a:endParaRPr lang="en-US" sz="1500" dirty="0"/>
          </a:p>
        </p:txBody>
      </p:sp>
      <p:sp>
        <p:nvSpPr>
          <p:cNvPr id="26" name="Text 24"/>
          <p:cNvSpPr txBox="1"/>
          <p:nvPr/>
        </p:nvSpPr>
        <p:spPr>
          <a:xfrm>
            <a:off x="9555480" y="4526280"/>
            <a:ext cx="2514600" cy="502920"/>
          </a:xfrm>
          <a:prstGeom prst="rect">
            <a:avLst/>
          </a:prstGeom>
          <a:noFill/>
          <a:ln/>
        </p:spPr>
        <p:txBody>
          <a:bodyPr wrap="square" lIns="0" tIns="0" rIns="0" bIns="0" rtlCol="0" anchor="ctr"/>
          <a:lstStyle/>
          <a:p>
            <a:pPr indent="0" marL="0">
              <a:buNone/>
            </a:pPr>
            <a:r>
              <a:rPr lang="en-US" sz="1150" i="1" dirty="0">
                <a:solidFill>
                  <a:srgbClr val="46585D"/>
                </a:solidFill>
                <a:latin typeface="Calibri" pitchFamily="34" charset="0"/>
                <a:ea typeface="Calibri" pitchFamily="34" charset="-122"/>
                <a:cs typeface="Calibri" pitchFamily="34" charset="-120"/>
              </a:rPr>
              <a:t>flow / clot risk</a:t>
            </a:r>
            <a:endParaRPr lang="en-US" sz="1150" dirty="0"/>
          </a:p>
        </p:txBody>
      </p:sp>
      <p:sp>
        <p:nvSpPr>
          <p:cNvPr id="27" name="Text 25"/>
          <p:cNvSpPr txBox="1"/>
          <p:nvPr/>
        </p:nvSpPr>
        <p:spPr>
          <a:xfrm>
            <a:off x="640080" y="6172200"/>
            <a:ext cx="2743200" cy="228600"/>
          </a:xfrm>
          <a:prstGeom prst="rect">
            <a:avLst/>
          </a:prstGeom>
          <a:noFill/>
          <a:ln/>
        </p:spPr>
        <p:txBody>
          <a:bodyPr wrap="square" lIns="0" tIns="0" rIns="0" bIns="0" rtlCol="0" anchor="ctr"/>
          <a:lstStyle/>
          <a:p>
            <a:pPr indent="0" marL="0">
              <a:buNone/>
            </a:pPr>
            <a:r>
              <a:rPr lang="en-US" sz="900" b="1" spc="140" kern="0" dirty="0">
                <a:solidFill>
                  <a:srgbClr val="667A80"/>
                </a:solidFill>
                <a:latin typeface="Calibri" pitchFamily="34" charset="0"/>
                <a:ea typeface="Calibri" pitchFamily="34" charset="-122"/>
                <a:cs typeface="Calibri" pitchFamily="34" charset="-120"/>
              </a:rPr>
              <a:t>DR. GARG LEARNING</a:t>
            </a:r>
            <a:endParaRPr lang="en-US" sz="900" dirty="0"/>
          </a:p>
        </p:txBody>
      </p:sp>
      <p:sp>
        <p:nvSpPr>
          <p:cNvPr id="28" name="Text 26"/>
          <p:cNvSpPr txBox="1"/>
          <p:nvPr/>
        </p:nvSpPr>
        <p:spPr>
          <a:xfrm>
            <a:off x="6766560" y="6172200"/>
            <a:ext cx="4754880" cy="228600"/>
          </a:xfrm>
          <a:prstGeom prst="rect">
            <a:avLst/>
          </a:prstGeom>
          <a:noFill/>
          <a:ln/>
        </p:spPr>
        <p:txBody>
          <a:bodyPr wrap="square" lIns="0" tIns="0" rIns="0" bIns="0" rtlCol="0" anchor="ctr"/>
          <a:lstStyle/>
          <a:p>
            <a:pPr algn="r" indent="0" marL="0">
              <a:buNone/>
            </a:pPr>
            <a:r>
              <a:rPr lang="en-US" sz="900" dirty="0">
                <a:solidFill>
                  <a:srgbClr val="667A80"/>
                </a:solidFill>
                <a:latin typeface="Calibri" pitchFamily="34" charset="0"/>
                <a:ea typeface="Calibri" pitchFamily="34" charset="-122"/>
                <a:cs typeface="Calibri" pitchFamily="34" charset="-120"/>
              </a:rPr>
              <a:t>Blood Vessels &amp; Circulation  ·  Chapter 20 · Topic 6  ·  8</a:t>
            </a:r>
            <a:endParaRPr lang="en-US" sz="900"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Text 0"/>
          <p:cNvSpPr txBox="1"/>
          <p:nvPr/>
        </p:nvSpPr>
        <p:spPr>
          <a:xfrm>
            <a:off x="640080" y="502920"/>
            <a:ext cx="10881360" cy="731520"/>
          </a:xfrm>
          <a:prstGeom prst="rect">
            <a:avLst/>
          </a:prstGeom>
          <a:noFill/>
          <a:ln/>
        </p:spPr>
        <p:txBody>
          <a:bodyPr wrap="square" lIns="0" tIns="0" rIns="0" bIns="0" rtlCol="0" anchor="t"/>
          <a:lstStyle/>
          <a:p>
            <a:pPr indent="0" marL="0">
              <a:buNone/>
            </a:pPr>
            <a:r>
              <a:rPr lang="en-US" sz="3400" b="1" dirty="0">
                <a:solidFill>
                  <a:srgbClr val="1A2E35"/>
                </a:solidFill>
                <a:latin typeface="Cambria" pitchFamily="34" charset="0"/>
                <a:ea typeface="Cambria" pitchFamily="34" charset="-122"/>
                <a:cs typeface="Cambria" pitchFamily="34" charset="-120"/>
              </a:rPr>
              <a:t>Where students go wrong</a:t>
            </a:r>
            <a:endParaRPr lang="en-US" sz="3400" dirty="0"/>
          </a:p>
        </p:txBody>
      </p:sp>
      <p:sp>
        <p:nvSpPr>
          <p:cNvPr id="3" name="Text 1"/>
          <p:cNvSpPr txBox="1"/>
          <p:nvPr/>
        </p:nvSpPr>
        <p:spPr>
          <a:xfrm>
            <a:off x="640080" y="1261872"/>
            <a:ext cx="10881360" cy="384048"/>
          </a:xfrm>
          <a:prstGeom prst="rect">
            <a:avLst/>
          </a:prstGeom>
          <a:noFill/>
          <a:ln/>
        </p:spPr>
        <p:txBody>
          <a:bodyPr wrap="square" lIns="0" tIns="0" rIns="0" bIns="0" rtlCol="0" anchor="ctr"/>
          <a:lstStyle/>
          <a:p>
            <a:pPr indent="0" marL="0">
              <a:buNone/>
            </a:pPr>
            <a:r>
              <a:rPr lang="en-US" sz="1450" i="1" dirty="0">
                <a:solidFill>
                  <a:srgbClr val="667A80"/>
                </a:solidFill>
                <a:latin typeface="Calibri" pitchFamily="34" charset="0"/>
                <a:ea typeface="Calibri" pitchFamily="34" charset="-122"/>
                <a:cs typeface="Calibri" pitchFamily="34" charset="-120"/>
              </a:rPr>
              <a:t>Five traps in the last topic of the chapter.</a:t>
            </a:r>
            <a:endParaRPr lang="en-US" sz="1450" dirty="0"/>
          </a:p>
        </p:txBody>
      </p:sp>
      <p:sp>
        <p:nvSpPr>
          <p:cNvPr id="4" name="Text 2"/>
          <p:cNvSpPr txBox="1"/>
          <p:nvPr/>
        </p:nvSpPr>
        <p:spPr>
          <a:xfrm>
            <a:off x="640080" y="1874520"/>
            <a:ext cx="7498080" cy="3840480"/>
          </a:xfrm>
          <a:prstGeom prst="rect">
            <a:avLst/>
          </a:prstGeom>
          <a:noFill/>
          <a:ln/>
        </p:spPr>
        <p:txBody>
          <a:bodyPr wrap="square" lIns="0" tIns="0" rIns="0" bIns="0" rtlCol="0" anchor="t"/>
          <a:lstStyle/>
          <a:p>
            <a:pPr marL="342900" indent="-342900">
              <a:spcAft>
                <a:spcPts val="1100"/>
              </a:spcAft>
              <a:buSzPct val="100000"/>
              <a:buChar char="•"/>
            </a:pPr>
            <a:r>
              <a:rPr lang="en-US" sz="1550" dirty="0">
                <a:solidFill>
                  <a:srgbClr val="1A2E35"/>
                </a:solidFill>
                <a:latin typeface="Calibri" pitchFamily="34" charset="0"/>
                <a:ea typeface="Calibri" pitchFamily="34" charset="-122"/>
                <a:cs typeface="Calibri" pitchFamily="34" charset="-120"/>
              </a:rPr>
              <a:t>Expecting the heart to do it all. Venous pressure is nearly spent, so external pumps carry most of the climb.</a:t>
            </a:r>
            <a:endParaRPr lang="en-US" sz="1550" dirty="0"/>
          </a:p>
          <a:p>
            <a:pPr marL="342900" indent="-342900">
              <a:spcAft>
                <a:spcPts val="1100"/>
              </a:spcAft>
              <a:buSzPct val="100000"/>
              <a:buChar char="•"/>
            </a:pPr>
            <a:r>
              <a:rPr lang="en-US" sz="1550" dirty="0">
                <a:solidFill>
                  <a:srgbClr val="1A2E35"/>
                </a:solidFill>
                <a:latin typeface="Calibri" pitchFamily="34" charset="0"/>
                <a:ea typeface="Calibri" pitchFamily="34" charset="-122"/>
                <a:cs typeface="Calibri" pitchFamily="34" charset="-120"/>
              </a:rPr>
              <a:t>Forgetting the bookkeeping. Over time, venous return must exactly equal cardiac output; the two cannot drift apart.</a:t>
            </a:r>
            <a:endParaRPr lang="en-US" sz="1550" dirty="0"/>
          </a:p>
          <a:p>
            <a:pPr marL="342900" indent="-342900">
              <a:spcAft>
                <a:spcPts val="1100"/>
              </a:spcAft>
              <a:buSzPct val="100000"/>
              <a:buChar char="•"/>
            </a:pPr>
            <a:r>
              <a:rPr lang="en-US" sz="1550" dirty="0">
                <a:solidFill>
                  <a:srgbClr val="1A2E35"/>
                </a:solidFill>
                <a:latin typeface="Calibri" pitchFamily="34" charset="0"/>
                <a:ea typeface="Calibri" pitchFamily="34" charset="-122"/>
                <a:cs typeface="Calibri" pitchFamily="34" charset="-120"/>
              </a:rPr>
              <a:t>Crediting the valves with pumping. Valves do not push; they only stop backflow so the muscle squeeze counts.</a:t>
            </a:r>
            <a:endParaRPr lang="en-US" sz="1550" dirty="0"/>
          </a:p>
          <a:p>
            <a:pPr marL="342900" indent="-342900">
              <a:spcAft>
                <a:spcPts val="1100"/>
              </a:spcAft>
              <a:buSzPct val="100000"/>
              <a:buChar char="•"/>
            </a:pPr>
            <a:r>
              <a:rPr lang="en-US" sz="1550" dirty="0">
                <a:solidFill>
                  <a:srgbClr val="1A2E35"/>
                </a:solidFill>
                <a:latin typeface="Calibri" pitchFamily="34" charset="0"/>
                <a:ea typeface="Calibri" pitchFamily="34" charset="-122"/>
                <a:cs typeface="Calibri" pitchFamily="34" charset="-120"/>
              </a:rPr>
              <a:t>Skipping the respiratory pump. Inhaling drops chest pressure and raises abdominal pressure, drawing blood upward.</a:t>
            </a:r>
            <a:endParaRPr lang="en-US" sz="1550" dirty="0"/>
          </a:p>
          <a:p>
            <a:pPr marL="342900" indent="-342900">
              <a:spcAft>
                <a:spcPts val="1100"/>
              </a:spcAft>
              <a:buSzPct val="100000"/>
              <a:buChar char="•"/>
            </a:pPr>
            <a:r>
              <a:rPr lang="en-US" sz="1550" dirty="0">
                <a:solidFill>
                  <a:srgbClr val="1A2E35"/>
                </a:solidFill>
                <a:latin typeface="Calibri" pitchFamily="34" charset="0"/>
                <a:ea typeface="Calibri" pitchFamily="34" charset="-122"/>
                <a:cs typeface="Calibri" pitchFamily="34" charset="-120"/>
              </a:rPr>
              <a:t>Treating varicose veins as cosmetic. Weak valves let blood pool and stretch the vein, and stagnant blood can clot.</a:t>
            </a:r>
            <a:endParaRPr lang="en-US" sz="1550" dirty="0"/>
          </a:p>
        </p:txBody>
      </p:sp>
      <p:sp>
        <p:nvSpPr>
          <p:cNvPr id="5" name="Shape 3"/>
          <p:cNvSpPr/>
          <p:nvPr/>
        </p:nvSpPr>
        <p:spPr>
          <a:xfrm>
            <a:off x="8595360" y="1874520"/>
            <a:ext cx="2926080" cy="1618488"/>
          </a:xfrm>
          <a:prstGeom prst="roundRect">
            <a:avLst>
              <a:gd name="adj" fmla="val 4520"/>
            </a:avLst>
          </a:prstGeom>
          <a:solidFill>
            <a:srgbClr val="F4F6F6"/>
          </a:solidFill>
          <a:ln/>
        </p:spPr>
      </p:sp>
      <p:sp>
        <p:nvSpPr>
          <p:cNvPr id="6" name="Text 4"/>
          <p:cNvSpPr txBox="1"/>
          <p:nvPr/>
        </p:nvSpPr>
        <p:spPr>
          <a:xfrm>
            <a:off x="8869680" y="2093976"/>
            <a:ext cx="2377440" cy="274320"/>
          </a:xfrm>
          <a:prstGeom prst="rect">
            <a:avLst/>
          </a:prstGeom>
          <a:noFill/>
          <a:ln/>
        </p:spPr>
        <p:txBody>
          <a:bodyPr wrap="square" lIns="0" tIns="0" rIns="0" bIns="0" rtlCol="0" anchor="ctr"/>
          <a:lstStyle/>
          <a:p>
            <a:pPr indent="0" marL="0">
              <a:buNone/>
            </a:pPr>
            <a:r>
              <a:rPr lang="en-US" sz="1100" b="1" spc="140" kern="0" dirty="0">
                <a:solidFill>
                  <a:srgbClr val="A8324A"/>
                </a:solidFill>
                <a:latin typeface="Calibri" pitchFamily="34" charset="0"/>
                <a:ea typeface="Calibri" pitchFamily="34" charset="-122"/>
                <a:cs typeface="Calibri" pitchFamily="34" charset="-120"/>
              </a:rPr>
              <a:t>Why soldiers faint</a:t>
            </a:r>
            <a:endParaRPr lang="en-US" sz="1100" dirty="0"/>
          </a:p>
        </p:txBody>
      </p:sp>
      <p:sp>
        <p:nvSpPr>
          <p:cNvPr id="7" name="Text 5"/>
          <p:cNvSpPr txBox="1"/>
          <p:nvPr/>
        </p:nvSpPr>
        <p:spPr>
          <a:xfrm>
            <a:off x="8869680" y="2441448"/>
            <a:ext cx="2377440" cy="841248"/>
          </a:xfrm>
          <a:prstGeom prst="rect">
            <a:avLst/>
          </a:prstGeom>
          <a:noFill/>
          <a:ln/>
        </p:spPr>
        <p:txBody>
          <a:bodyPr wrap="square" lIns="0" tIns="0" rIns="0" bIns="0" rtlCol="0" anchor="t"/>
          <a:lstStyle/>
          <a:p>
            <a:pPr indent="0" marL="0">
              <a:buNone/>
            </a:pPr>
            <a:r>
              <a:rPr lang="en-US" sz="1250" dirty="0">
                <a:solidFill>
                  <a:srgbClr val="46585D"/>
                </a:solidFill>
                <a:latin typeface="Calibri" pitchFamily="34" charset="0"/>
                <a:ea typeface="Calibri" pitchFamily="34" charset="-122"/>
                <a:cs typeface="Calibri" pitchFamily="34" charset="-120"/>
              </a:rPr>
              <a:t>Stand still long enough and the muscle pump stops, blood pools in the legs, and you may faint.</a:t>
            </a:r>
            <a:endParaRPr lang="en-US" sz="1250" dirty="0"/>
          </a:p>
        </p:txBody>
      </p:sp>
      <p:sp>
        <p:nvSpPr>
          <p:cNvPr id="8" name="Text 6"/>
          <p:cNvSpPr txBox="1"/>
          <p:nvPr/>
        </p:nvSpPr>
        <p:spPr>
          <a:xfrm>
            <a:off x="640080" y="6172200"/>
            <a:ext cx="2743200" cy="228600"/>
          </a:xfrm>
          <a:prstGeom prst="rect">
            <a:avLst/>
          </a:prstGeom>
          <a:noFill/>
          <a:ln/>
        </p:spPr>
        <p:txBody>
          <a:bodyPr wrap="square" lIns="0" tIns="0" rIns="0" bIns="0" rtlCol="0" anchor="ctr"/>
          <a:lstStyle/>
          <a:p>
            <a:pPr indent="0" marL="0">
              <a:buNone/>
            </a:pPr>
            <a:r>
              <a:rPr lang="en-US" sz="900" b="1" spc="140" kern="0" dirty="0">
                <a:solidFill>
                  <a:srgbClr val="667A80"/>
                </a:solidFill>
                <a:latin typeface="Calibri" pitchFamily="34" charset="0"/>
                <a:ea typeface="Calibri" pitchFamily="34" charset="-122"/>
                <a:cs typeface="Calibri" pitchFamily="34" charset="-120"/>
              </a:rPr>
              <a:t>DR. GARG LEARNING</a:t>
            </a:r>
            <a:endParaRPr lang="en-US" sz="900" dirty="0"/>
          </a:p>
        </p:txBody>
      </p:sp>
      <p:sp>
        <p:nvSpPr>
          <p:cNvPr id="9" name="Text 7"/>
          <p:cNvSpPr txBox="1"/>
          <p:nvPr/>
        </p:nvSpPr>
        <p:spPr>
          <a:xfrm>
            <a:off x="6766560" y="6172200"/>
            <a:ext cx="4754880" cy="228600"/>
          </a:xfrm>
          <a:prstGeom prst="rect">
            <a:avLst/>
          </a:prstGeom>
          <a:noFill/>
          <a:ln/>
        </p:spPr>
        <p:txBody>
          <a:bodyPr wrap="square" lIns="0" tIns="0" rIns="0" bIns="0" rtlCol="0" anchor="ctr"/>
          <a:lstStyle/>
          <a:p>
            <a:pPr algn="r" indent="0" marL="0">
              <a:buNone/>
            </a:pPr>
            <a:r>
              <a:rPr lang="en-US" sz="900" dirty="0">
                <a:solidFill>
                  <a:srgbClr val="667A80"/>
                </a:solidFill>
                <a:latin typeface="Calibri" pitchFamily="34" charset="0"/>
                <a:ea typeface="Calibri" pitchFamily="34" charset="-122"/>
                <a:cs typeface="Calibri" pitchFamily="34" charset="-120"/>
              </a:rPr>
              <a:t>Blood Vessels &amp; Circulation  ·  Chapter 20 · Topic 6  ·  9</a:t>
            </a:r>
            <a:endParaRPr lang="en-US" sz="900"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Text 0"/>
          <p:cNvSpPr txBox="1"/>
          <p:nvPr/>
        </p:nvSpPr>
        <p:spPr>
          <a:xfrm>
            <a:off x="640080" y="502920"/>
            <a:ext cx="10881360" cy="731520"/>
          </a:xfrm>
          <a:prstGeom prst="rect">
            <a:avLst/>
          </a:prstGeom>
          <a:noFill/>
          <a:ln/>
        </p:spPr>
        <p:txBody>
          <a:bodyPr wrap="square" lIns="0" tIns="0" rIns="0" bIns="0" rtlCol="0" anchor="t"/>
          <a:lstStyle/>
          <a:p>
            <a:pPr indent="0" marL="0">
              <a:buNone/>
            </a:pPr>
            <a:r>
              <a:rPr lang="en-US" sz="3400" b="1" dirty="0">
                <a:solidFill>
                  <a:srgbClr val="1A2E35"/>
                </a:solidFill>
                <a:latin typeface="Cambria" pitchFamily="34" charset="0"/>
                <a:ea typeface="Cambria" pitchFamily="34" charset="-122"/>
                <a:cs typeface="Cambria" pitchFamily="34" charset="-120"/>
              </a:rPr>
              <a:t>Check yourself</a:t>
            </a:r>
            <a:endParaRPr lang="en-US" sz="3400" dirty="0"/>
          </a:p>
        </p:txBody>
      </p:sp>
      <p:sp>
        <p:nvSpPr>
          <p:cNvPr id="3" name="Text 1"/>
          <p:cNvSpPr txBox="1"/>
          <p:nvPr/>
        </p:nvSpPr>
        <p:spPr>
          <a:xfrm>
            <a:off x="640080" y="1261872"/>
            <a:ext cx="10881360" cy="384048"/>
          </a:xfrm>
          <a:prstGeom prst="rect">
            <a:avLst/>
          </a:prstGeom>
          <a:noFill/>
          <a:ln/>
        </p:spPr>
        <p:txBody>
          <a:bodyPr wrap="square" lIns="0" tIns="0" rIns="0" bIns="0" rtlCol="0" anchor="ctr"/>
          <a:lstStyle/>
          <a:p>
            <a:pPr indent="0" marL="0">
              <a:buNone/>
            </a:pPr>
            <a:r>
              <a:rPr lang="en-US" sz="1450" i="1" dirty="0">
                <a:solidFill>
                  <a:srgbClr val="667A80"/>
                </a:solidFill>
                <a:latin typeface="Calibri" pitchFamily="34" charset="0"/>
                <a:ea typeface="Calibri" pitchFamily="34" charset="-122"/>
                <a:cs typeface="Calibri" pitchFamily="34" charset="-120"/>
              </a:rPr>
              <a:t>Answer these before the next session.</a:t>
            </a:r>
            <a:endParaRPr lang="en-US" sz="1450" dirty="0"/>
          </a:p>
        </p:txBody>
      </p:sp>
      <p:sp>
        <p:nvSpPr>
          <p:cNvPr id="4" name="Shape 2"/>
          <p:cNvSpPr/>
          <p:nvPr/>
        </p:nvSpPr>
        <p:spPr>
          <a:xfrm>
            <a:off x="640080" y="1920240"/>
            <a:ext cx="420624" cy="420624"/>
          </a:xfrm>
          <a:prstGeom prst="ellipse">
            <a:avLst/>
          </a:prstGeom>
          <a:solidFill>
            <a:srgbClr val="A8324A"/>
          </a:solidFill>
          <a:ln/>
        </p:spPr>
      </p:sp>
      <p:sp>
        <p:nvSpPr>
          <p:cNvPr id="5" name="Text 3"/>
          <p:cNvSpPr txBox="1"/>
          <p:nvPr/>
        </p:nvSpPr>
        <p:spPr>
          <a:xfrm>
            <a:off x="640080" y="1920240"/>
            <a:ext cx="420624" cy="420624"/>
          </a:xfrm>
          <a:prstGeom prst="rect">
            <a:avLst/>
          </a:prstGeom>
          <a:noFill/>
          <a:ln/>
        </p:spPr>
        <p:txBody>
          <a:bodyPr wrap="square" lIns="0" tIns="0" rIns="0" bIns="0" rtlCol="0" anchor="ctr"/>
          <a:lstStyle/>
          <a:p>
            <a:pPr algn="ctr" indent="0" marL="0">
              <a:buNone/>
            </a:pPr>
            <a:r>
              <a:rPr lang="en-US" sz="1300" b="1" dirty="0">
                <a:solidFill>
                  <a:srgbClr val="FFFFFF"/>
                </a:solidFill>
                <a:latin typeface="Calibri" pitchFamily="34" charset="0"/>
                <a:ea typeface="Calibri" pitchFamily="34" charset="-122"/>
                <a:cs typeface="Calibri" pitchFamily="34" charset="-120"/>
              </a:rPr>
              <a:t>1</a:t>
            </a:r>
            <a:endParaRPr lang="en-US" sz="1300" dirty="0"/>
          </a:p>
        </p:txBody>
      </p:sp>
      <p:sp>
        <p:nvSpPr>
          <p:cNvPr id="6" name="Text 4"/>
          <p:cNvSpPr txBox="1"/>
          <p:nvPr/>
        </p:nvSpPr>
        <p:spPr>
          <a:xfrm>
            <a:off x="1261872" y="1920240"/>
            <a:ext cx="10424160" cy="420624"/>
          </a:xfrm>
          <a:prstGeom prst="rect">
            <a:avLst/>
          </a:prstGeom>
          <a:noFill/>
          <a:ln/>
        </p:spPr>
        <p:txBody>
          <a:bodyPr wrap="square" lIns="0" tIns="0" rIns="0" bIns="0" rtlCol="0" anchor="ctr"/>
          <a:lstStyle/>
          <a:p>
            <a:pPr indent="0" marL="0">
              <a:buNone/>
            </a:pPr>
            <a:r>
              <a:rPr lang="en-US" sz="1450" dirty="0">
                <a:solidFill>
                  <a:srgbClr val="1A2E35"/>
                </a:solidFill>
                <a:latin typeface="Calibri" pitchFamily="34" charset="0"/>
                <a:ea typeface="Calibri" pitchFamily="34" charset="-122"/>
                <a:cs typeface="Calibri" pitchFamily="34" charset="-120"/>
              </a:rPr>
              <a:t>Define venous return and say what it must equal over time.</a:t>
            </a:r>
            <a:endParaRPr lang="en-US" sz="1450" dirty="0"/>
          </a:p>
        </p:txBody>
      </p:sp>
      <p:sp>
        <p:nvSpPr>
          <p:cNvPr id="7" name="Shape 5"/>
          <p:cNvSpPr/>
          <p:nvPr/>
        </p:nvSpPr>
        <p:spPr>
          <a:xfrm>
            <a:off x="640080" y="2670048"/>
            <a:ext cx="420624" cy="420624"/>
          </a:xfrm>
          <a:prstGeom prst="ellipse">
            <a:avLst/>
          </a:prstGeom>
          <a:solidFill>
            <a:srgbClr val="A8324A"/>
          </a:solidFill>
          <a:ln/>
        </p:spPr>
      </p:sp>
      <p:sp>
        <p:nvSpPr>
          <p:cNvPr id="8" name="Text 6"/>
          <p:cNvSpPr txBox="1"/>
          <p:nvPr/>
        </p:nvSpPr>
        <p:spPr>
          <a:xfrm>
            <a:off x="640080" y="2670048"/>
            <a:ext cx="420624" cy="420624"/>
          </a:xfrm>
          <a:prstGeom prst="rect">
            <a:avLst/>
          </a:prstGeom>
          <a:noFill/>
          <a:ln/>
        </p:spPr>
        <p:txBody>
          <a:bodyPr wrap="square" lIns="0" tIns="0" rIns="0" bIns="0" rtlCol="0" anchor="ctr"/>
          <a:lstStyle/>
          <a:p>
            <a:pPr algn="ctr" indent="0" marL="0">
              <a:buNone/>
            </a:pPr>
            <a:r>
              <a:rPr lang="en-US" sz="1300" b="1" dirty="0">
                <a:solidFill>
                  <a:srgbClr val="FFFFFF"/>
                </a:solidFill>
                <a:latin typeface="Calibri" pitchFamily="34" charset="0"/>
                <a:ea typeface="Calibri" pitchFamily="34" charset="-122"/>
                <a:cs typeface="Calibri" pitchFamily="34" charset="-120"/>
              </a:rPr>
              <a:t>2</a:t>
            </a:r>
            <a:endParaRPr lang="en-US" sz="1300" dirty="0"/>
          </a:p>
        </p:txBody>
      </p:sp>
      <p:sp>
        <p:nvSpPr>
          <p:cNvPr id="9" name="Text 7"/>
          <p:cNvSpPr txBox="1"/>
          <p:nvPr/>
        </p:nvSpPr>
        <p:spPr>
          <a:xfrm>
            <a:off x="1261872" y="2670048"/>
            <a:ext cx="10424160" cy="420624"/>
          </a:xfrm>
          <a:prstGeom prst="rect">
            <a:avLst/>
          </a:prstGeom>
          <a:noFill/>
          <a:ln/>
        </p:spPr>
        <p:txBody>
          <a:bodyPr wrap="square" lIns="0" tIns="0" rIns="0" bIns="0" rtlCol="0" anchor="ctr"/>
          <a:lstStyle/>
          <a:p>
            <a:pPr indent="0" marL="0">
              <a:buNone/>
            </a:pPr>
            <a:r>
              <a:rPr lang="en-US" sz="1450" dirty="0">
                <a:solidFill>
                  <a:srgbClr val="1A2E35"/>
                </a:solidFill>
                <a:latin typeface="Calibri" pitchFamily="34" charset="0"/>
                <a:ea typeface="Calibri" pitchFamily="34" charset="-122"/>
                <a:cs typeface="Calibri" pitchFamily="34" charset="-120"/>
              </a:rPr>
              <a:t>Explain how a valve and a muscle together move blood upward.</a:t>
            </a:r>
            <a:endParaRPr lang="en-US" sz="1450" dirty="0"/>
          </a:p>
        </p:txBody>
      </p:sp>
      <p:sp>
        <p:nvSpPr>
          <p:cNvPr id="10" name="Shape 8"/>
          <p:cNvSpPr/>
          <p:nvPr/>
        </p:nvSpPr>
        <p:spPr>
          <a:xfrm>
            <a:off x="640080" y="3419856"/>
            <a:ext cx="420624" cy="420624"/>
          </a:xfrm>
          <a:prstGeom prst="ellipse">
            <a:avLst/>
          </a:prstGeom>
          <a:solidFill>
            <a:srgbClr val="A8324A"/>
          </a:solidFill>
          <a:ln/>
        </p:spPr>
      </p:sp>
      <p:sp>
        <p:nvSpPr>
          <p:cNvPr id="11" name="Text 9"/>
          <p:cNvSpPr txBox="1"/>
          <p:nvPr/>
        </p:nvSpPr>
        <p:spPr>
          <a:xfrm>
            <a:off x="640080" y="3419856"/>
            <a:ext cx="420624" cy="420624"/>
          </a:xfrm>
          <a:prstGeom prst="rect">
            <a:avLst/>
          </a:prstGeom>
          <a:noFill/>
          <a:ln/>
        </p:spPr>
        <p:txBody>
          <a:bodyPr wrap="square" lIns="0" tIns="0" rIns="0" bIns="0" rtlCol="0" anchor="ctr"/>
          <a:lstStyle/>
          <a:p>
            <a:pPr algn="ctr" indent="0" marL="0">
              <a:buNone/>
            </a:pPr>
            <a:r>
              <a:rPr lang="en-US" sz="1300" b="1" dirty="0">
                <a:solidFill>
                  <a:srgbClr val="FFFFFF"/>
                </a:solidFill>
                <a:latin typeface="Calibri" pitchFamily="34" charset="0"/>
                <a:ea typeface="Calibri" pitchFamily="34" charset="-122"/>
                <a:cs typeface="Calibri" pitchFamily="34" charset="-120"/>
              </a:rPr>
              <a:t>3</a:t>
            </a:r>
            <a:endParaRPr lang="en-US" sz="1300" dirty="0"/>
          </a:p>
        </p:txBody>
      </p:sp>
      <p:sp>
        <p:nvSpPr>
          <p:cNvPr id="12" name="Text 10"/>
          <p:cNvSpPr txBox="1"/>
          <p:nvPr/>
        </p:nvSpPr>
        <p:spPr>
          <a:xfrm>
            <a:off x="1261872" y="3419856"/>
            <a:ext cx="10424160" cy="420624"/>
          </a:xfrm>
          <a:prstGeom prst="rect">
            <a:avLst/>
          </a:prstGeom>
          <a:noFill/>
          <a:ln/>
        </p:spPr>
        <p:txBody>
          <a:bodyPr wrap="square" lIns="0" tIns="0" rIns="0" bIns="0" rtlCol="0" anchor="ctr"/>
          <a:lstStyle/>
          <a:p>
            <a:pPr indent="0" marL="0">
              <a:buNone/>
            </a:pPr>
            <a:r>
              <a:rPr lang="en-US" sz="1450" dirty="0">
                <a:solidFill>
                  <a:srgbClr val="1A2E35"/>
                </a:solidFill>
                <a:latin typeface="Calibri" pitchFamily="34" charset="0"/>
                <a:ea typeface="Calibri" pitchFamily="34" charset="-122"/>
                <a:cs typeface="Calibri" pitchFamily="34" charset="-120"/>
              </a:rPr>
              <a:t>Say how inhaling helps blood get back to the heart.</a:t>
            </a:r>
            <a:endParaRPr lang="en-US" sz="1450" dirty="0"/>
          </a:p>
        </p:txBody>
      </p:sp>
      <p:sp>
        <p:nvSpPr>
          <p:cNvPr id="13" name="Shape 11"/>
          <p:cNvSpPr/>
          <p:nvPr/>
        </p:nvSpPr>
        <p:spPr>
          <a:xfrm>
            <a:off x="640080" y="4169664"/>
            <a:ext cx="420624" cy="420624"/>
          </a:xfrm>
          <a:prstGeom prst="ellipse">
            <a:avLst/>
          </a:prstGeom>
          <a:solidFill>
            <a:srgbClr val="A8324A"/>
          </a:solidFill>
          <a:ln/>
        </p:spPr>
      </p:sp>
      <p:sp>
        <p:nvSpPr>
          <p:cNvPr id="14" name="Text 12"/>
          <p:cNvSpPr txBox="1"/>
          <p:nvPr/>
        </p:nvSpPr>
        <p:spPr>
          <a:xfrm>
            <a:off x="640080" y="4169664"/>
            <a:ext cx="420624" cy="420624"/>
          </a:xfrm>
          <a:prstGeom prst="rect">
            <a:avLst/>
          </a:prstGeom>
          <a:noFill/>
          <a:ln/>
        </p:spPr>
        <p:txBody>
          <a:bodyPr wrap="square" lIns="0" tIns="0" rIns="0" bIns="0" rtlCol="0" anchor="ctr"/>
          <a:lstStyle/>
          <a:p>
            <a:pPr algn="ctr" indent="0" marL="0">
              <a:buNone/>
            </a:pPr>
            <a:r>
              <a:rPr lang="en-US" sz="1300" b="1" dirty="0">
                <a:solidFill>
                  <a:srgbClr val="FFFFFF"/>
                </a:solidFill>
                <a:latin typeface="Calibri" pitchFamily="34" charset="0"/>
                <a:ea typeface="Calibri" pitchFamily="34" charset="-122"/>
                <a:cs typeface="Calibri" pitchFamily="34" charset="-120"/>
              </a:rPr>
              <a:t>4</a:t>
            </a:r>
            <a:endParaRPr lang="en-US" sz="1300" dirty="0"/>
          </a:p>
        </p:txBody>
      </p:sp>
      <p:sp>
        <p:nvSpPr>
          <p:cNvPr id="15" name="Text 13"/>
          <p:cNvSpPr txBox="1"/>
          <p:nvPr/>
        </p:nvSpPr>
        <p:spPr>
          <a:xfrm>
            <a:off x="1261872" y="4169664"/>
            <a:ext cx="10424160" cy="420624"/>
          </a:xfrm>
          <a:prstGeom prst="rect">
            <a:avLst/>
          </a:prstGeom>
          <a:noFill/>
          <a:ln/>
        </p:spPr>
        <p:txBody>
          <a:bodyPr wrap="square" lIns="0" tIns="0" rIns="0" bIns="0" rtlCol="0" anchor="ctr"/>
          <a:lstStyle/>
          <a:p>
            <a:pPr indent="0" marL="0">
              <a:buNone/>
            </a:pPr>
            <a:r>
              <a:rPr lang="en-US" sz="1450" dirty="0">
                <a:solidFill>
                  <a:srgbClr val="1A2E35"/>
                </a:solidFill>
                <a:latin typeface="Calibri" pitchFamily="34" charset="0"/>
                <a:ea typeface="Calibri" pitchFamily="34" charset="-122"/>
                <a:cs typeface="Calibri" pitchFamily="34" charset="-120"/>
              </a:rPr>
              <a:t>A soldier faints on parade after standing still. Explain the mechanism.</a:t>
            </a:r>
            <a:endParaRPr lang="en-US" sz="1450" dirty="0"/>
          </a:p>
        </p:txBody>
      </p:sp>
      <p:sp>
        <p:nvSpPr>
          <p:cNvPr id="16" name="Shape 14"/>
          <p:cNvSpPr/>
          <p:nvPr/>
        </p:nvSpPr>
        <p:spPr>
          <a:xfrm>
            <a:off x="640080" y="4919472"/>
            <a:ext cx="420624" cy="420624"/>
          </a:xfrm>
          <a:prstGeom prst="ellipse">
            <a:avLst/>
          </a:prstGeom>
          <a:solidFill>
            <a:srgbClr val="A8324A"/>
          </a:solidFill>
          <a:ln/>
        </p:spPr>
      </p:sp>
      <p:sp>
        <p:nvSpPr>
          <p:cNvPr id="17" name="Text 15"/>
          <p:cNvSpPr txBox="1"/>
          <p:nvPr/>
        </p:nvSpPr>
        <p:spPr>
          <a:xfrm>
            <a:off x="640080" y="4919472"/>
            <a:ext cx="420624" cy="420624"/>
          </a:xfrm>
          <a:prstGeom prst="rect">
            <a:avLst/>
          </a:prstGeom>
          <a:noFill/>
          <a:ln/>
        </p:spPr>
        <p:txBody>
          <a:bodyPr wrap="square" lIns="0" tIns="0" rIns="0" bIns="0" rtlCol="0" anchor="ctr"/>
          <a:lstStyle/>
          <a:p>
            <a:pPr algn="ctr" indent="0" marL="0">
              <a:buNone/>
            </a:pPr>
            <a:r>
              <a:rPr lang="en-US" sz="1300" b="1" dirty="0">
                <a:solidFill>
                  <a:srgbClr val="FFFFFF"/>
                </a:solidFill>
                <a:latin typeface="Calibri" pitchFamily="34" charset="0"/>
                <a:ea typeface="Calibri" pitchFamily="34" charset="-122"/>
                <a:cs typeface="Calibri" pitchFamily="34" charset="-120"/>
              </a:rPr>
              <a:t>5</a:t>
            </a:r>
            <a:endParaRPr lang="en-US" sz="1300" dirty="0"/>
          </a:p>
        </p:txBody>
      </p:sp>
      <p:sp>
        <p:nvSpPr>
          <p:cNvPr id="18" name="Text 16"/>
          <p:cNvSpPr txBox="1"/>
          <p:nvPr/>
        </p:nvSpPr>
        <p:spPr>
          <a:xfrm>
            <a:off x="1261872" y="4919472"/>
            <a:ext cx="10424160" cy="420624"/>
          </a:xfrm>
          <a:prstGeom prst="rect">
            <a:avLst/>
          </a:prstGeom>
          <a:noFill/>
          <a:ln/>
        </p:spPr>
        <p:txBody>
          <a:bodyPr wrap="square" lIns="0" tIns="0" rIns="0" bIns="0" rtlCol="0" anchor="ctr"/>
          <a:lstStyle/>
          <a:p>
            <a:pPr indent="0" marL="0">
              <a:buNone/>
            </a:pPr>
            <a:r>
              <a:rPr lang="en-US" sz="1450" dirty="0">
                <a:solidFill>
                  <a:srgbClr val="1A2E35"/>
                </a:solidFill>
                <a:latin typeface="Calibri" pitchFamily="34" charset="0"/>
                <a:ea typeface="Calibri" pitchFamily="34" charset="-122"/>
                <a:cs typeface="Calibri" pitchFamily="34" charset="-120"/>
              </a:rPr>
              <a:t>Connect long immobility to deep vein thrombosis, step by step.</a:t>
            </a:r>
            <a:endParaRPr lang="en-US" sz="1450" dirty="0"/>
          </a:p>
        </p:txBody>
      </p:sp>
      <p:sp>
        <p:nvSpPr>
          <p:cNvPr id="19" name="Text 17"/>
          <p:cNvSpPr txBox="1"/>
          <p:nvPr/>
        </p:nvSpPr>
        <p:spPr>
          <a:xfrm>
            <a:off x="640080" y="5715000"/>
            <a:ext cx="9144000" cy="365760"/>
          </a:xfrm>
          <a:prstGeom prst="rect">
            <a:avLst/>
          </a:prstGeom>
          <a:noFill/>
          <a:ln/>
        </p:spPr>
        <p:txBody>
          <a:bodyPr wrap="square" lIns="0" tIns="0" rIns="0" bIns="0" rtlCol="0" anchor="ctr"/>
          <a:lstStyle/>
          <a:p>
            <a:pPr indent="0" marL="0">
              <a:buNone/>
            </a:pPr>
            <a:r>
              <a:rPr lang="en-US" sz="1250" i="1" dirty="0">
                <a:solidFill>
                  <a:srgbClr val="667A80"/>
                </a:solidFill>
                <a:latin typeface="Calibri" pitchFamily="34" charset="0"/>
                <a:ea typeface="Calibri" pitchFamily="34" charset="-122"/>
                <a:cs typeface="Calibri" pitchFamily="34" charset="-120"/>
              </a:rPr>
              <a:t>Full glossary and the chapter quiz are in the chapter itself.</a:t>
            </a:r>
            <a:endParaRPr lang="en-US" sz="1250" dirty="0"/>
          </a:p>
        </p:txBody>
      </p:sp>
      <p:sp>
        <p:nvSpPr>
          <p:cNvPr id="20" name="Text 18"/>
          <p:cNvSpPr txBox="1"/>
          <p:nvPr/>
        </p:nvSpPr>
        <p:spPr>
          <a:xfrm>
            <a:off x="640080" y="6172200"/>
            <a:ext cx="2743200" cy="228600"/>
          </a:xfrm>
          <a:prstGeom prst="rect">
            <a:avLst/>
          </a:prstGeom>
          <a:noFill/>
          <a:ln/>
        </p:spPr>
        <p:txBody>
          <a:bodyPr wrap="square" lIns="0" tIns="0" rIns="0" bIns="0" rtlCol="0" anchor="ctr"/>
          <a:lstStyle/>
          <a:p>
            <a:pPr indent="0" marL="0">
              <a:buNone/>
            </a:pPr>
            <a:r>
              <a:rPr lang="en-US" sz="900" b="1" spc="140" kern="0" dirty="0">
                <a:solidFill>
                  <a:srgbClr val="667A80"/>
                </a:solidFill>
                <a:latin typeface="Calibri" pitchFamily="34" charset="0"/>
                <a:ea typeface="Calibri" pitchFamily="34" charset="-122"/>
                <a:cs typeface="Calibri" pitchFamily="34" charset="-120"/>
              </a:rPr>
              <a:t>DR. GARG LEARNING</a:t>
            </a:r>
            <a:endParaRPr lang="en-US" sz="900" dirty="0"/>
          </a:p>
        </p:txBody>
      </p:sp>
      <p:sp>
        <p:nvSpPr>
          <p:cNvPr id="21" name="Text 19"/>
          <p:cNvSpPr txBox="1"/>
          <p:nvPr/>
        </p:nvSpPr>
        <p:spPr>
          <a:xfrm>
            <a:off x="6766560" y="6172200"/>
            <a:ext cx="4754880" cy="228600"/>
          </a:xfrm>
          <a:prstGeom prst="rect">
            <a:avLst/>
          </a:prstGeom>
          <a:noFill/>
          <a:ln/>
        </p:spPr>
        <p:txBody>
          <a:bodyPr wrap="square" lIns="0" tIns="0" rIns="0" bIns="0" rtlCol="0" anchor="ctr"/>
          <a:lstStyle/>
          <a:p>
            <a:pPr algn="r" indent="0" marL="0">
              <a:buNone/>
            </a:pPr>
            <a:r>
              <a:rPr lang="en-US" sz="900" dirty="0">
                <a:solidFill>
                  <a:srgbClr val="667A80"/>
                </a:solidFill>
                <a:latin typeface="Calibri" pitchFamily="34" charset="0"/>
                <a:ea typeface="Calibri" pitchFamily="34" charset="-122"/>
                <a:cs typeface="Calibri" pitchFamily="34" charset="-120"/>
              </a:rPr>
              <a:t>Blood Vessels &amp; Circulation  ·  Chapter 20 · Topic 6  ·  10</a:t>
            </a:r>
            <a:endParaRPr lang="en-US" sz="900"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bg>
      <p:bgPr>
        <a:solidFill>
          <a:srgbClr val="1A2E35"/>
        </a:solidFill>
      </p:bgPr>
    </p:bg>
    <p:spTree>
      <p:nvGrpSpPr>
        <p:cNvPr id="1" name=""/>
        <p:cNvGrpSpPr/>
        <p:nvPr/>
      </p:nvGrpSpPr>
      <p:grpSpPr>
        <a:xfrm>
          <a:off x="0" y="0"/>
          <a:ext cx="0" cy="0"/>
          <a:chOff x="0" y="0"/>
          <a:chExt cx="0" cy="0"/>
        </a:xfrm>
      </p:grpSpPr>
      <p:sp>
        <p:nvSpPr>
          <p:cNvPr id="2" name="Shape 0"/>
          <p:cNvSpPr/>
          <p:nvPr/>
        </p:nvSpPr>
        <p:spPr>
          <a:xfrm>
            <a:off x="9692640" y="-1554480"/>
            <a:ext cx="4023360" cy="4023360"/>
          </a:xfrm>
          <a:prstGeom prst="ellipse">
            <a:avLst/>
          </a:prstGeom>
          <a:solidFill>
            <a:srgbClr val="22404A"/>
          </a:solidFill>
          <a:ln/>
        </p:spPr>
      </p:sp>
      <p:sp>
        <p:nvSpPr>
          <p:cNvPr id="3" name="Text 1"/>
          <p:cNvSpPr txBox="1"/>
          <p:nvPr/>
        </p:nvSpPr>
        <p:spPr>
          <a:xfrm>
            <a:off x="640080" y="822960"/>
            <a:ext cx="8229600" cy="320040"/>
          </a:xfrm>
          <a:prstGeom prst="rect">
            <a:avLst/>
          </a:prstGeom>
          <a:noFill/>
          <a:ln/>
        </p:spPr>
        <p:txBody>
          <a:bodyPr wrap="square" lIns="0" tIns="0" rIns="0" bIns="0" rtlCol="0" anchor="ctr"/>
          <a:lstStyle/>
          <a:p>
            <a:pPr indent="0" marL="0">
              <a:buNone/>
            </a:pPr>
            <a:r>
              <a:rPr lang="en-US" sz="1200" b="1" spc="220" kern="0" dirty="0">
                <a:solidFill>
                  <a:srgbClr val="7FA8B8"/>
                </a:solidFill>
                <a:latin typeface="Calibri" pitchFamily="34" charset="0"/>
                <a:ea typeface="Calibri" pitchFamily="34" charset="-122"/>
                <a:cs typeface="Calibri" pitchFamily="34" charset="-120"/>
              </a:rPr>
              <a:t>IN ONE BREATH</a:t>
            </a:r>
            <a:endParaRPr lang="en-US" sz="1200" dirty="0"/>
          </a:p>
        </p:txBody>
      </p:sp>
      <p:sp>
        <p:nvSpPr>
          <p:cNvPr id="4" name="Text 2"/>
          <p:cNvSpPr txBox="1"/>
          <p:nvPr/>
        </p:nvSpPr>
        <p:spPr>
          <a:xfrm>
            <a:off x="640080" y="1371600"/>
            <a:ext cx="8412480" cy="3566160"/>
          </a:xfrm>
          <a:prstGeom prst="rect">
            <a:avLst/>
          </a:prstGeom>
          <a:noFill/>
          <a:ln/>
        </p:spPr>
        <p:txBody>
          <a:bodyPr wrap="square" lIns="0" tIns="0" rIns="0" bIns="0" rtlCol="0" anchor="ctr"/>
          <a:lstStyle/>
          <a:p>
            <a:pPr marL="342900" indent="-342900">
              <a:spcAft>
                <a:spcPts val="1000"/>
              </a:spcAft>
              <a:buSzPct val="100000"/>
              <a:buChar char="•"/>
            </a:pPr>
            <a:r>
              <a:rPr lang="en-US" sz="1550" dirty="0">
                <a:solidFill>
                  <a:srgbClr val="EDE8DD"/>
                </a:solidFill>
                <a:latin typeface="Calibri" pitchFamily="34" charset="0"/>
                <a:ea typeface="Calibri" pitchFamily="34" charset="-122"/>
                <a:cs typeface="Calibri" pitchFamily="34" charset="-120"/>
              </a:rPr>
              <a:t>Venous return is blood coming back each minute; it must equal cardiac output.</a:t>
            </a:r>
            <a:endParaRPr lang="en-US" sz="1550" dirty="0"/>
          </a:p>
          <a:p>
            <a:pPr marL="342900" indent="-342900">
              <a:spcAft>
                <a:spcPts val="1000"/>
              </a:spcAft>
              <a:buSzPct val="100000"/>
              <a:buChar char="•"/>
            </a:pPr>
            <a:r>
              <a:rPr lang="en-US" sz="1550" dirty="0">
                <a:solidFill>
                  <a:srgbClr val="EDE8DD"/>
                </a:solidFill>
                <a:latin typeface="Calibri" pitchFamily="34" charset="0"/>
                <a:ea typeface="Calibri" pitchFamily="34" charset="-122"/>
                <a:cs typeface="Calibri" pitchFamily="34" charset="-120"/>
              </a:rPr>
              <a:t>Veins start with about 15 mm Hg, so external pumps do most of the lifting.</a:t>
            </a:r>
            <a:endParaRPr lang="en-US" sz="1550" dirty="0"/>
          </a:p>
          <a:p>
            <a:pPr marL="342900" indent="-342900">
              <a:spcAft>
                <a:spcPts val="1000"/>
              </a:spcAft>
              <a:buSzPct val="100000"/>
              <a:buChar char="•"/>
            </a:pPr>
            <a:r>
              <a:rPr lang="en-US" sz="1550" dirty="0">
                <a:solidFill>
                  <a:srgbClr val="EDE8DD"/>
                </a:solidFill>
                <a:latin typeface="Calibri" pitchFamily="34" charset="0"/>
                <a:ea typeface="Calibri" pitchFamily="34" charset="-122"/>
                <a:cs typeface="Calibri" pitchFamily="34" charset="-120"/>
              </a:rPr>
              <a:t>The skeletal muscle pump plus one-way valves is the main mechanism.</a:t>
            </a:r>
            <a:endParaRPr lang="en-US" sz="1550" dirty="0"/>
          </a:p>
          <a:p>
            <a:pPr marL="342900" indent="-342900">
              <a:spcAft>
                <a:spcPts val="1000"/>
              </a:spcAft>
              <a:buSzPct val="100000"/>
              <a:buChar char="•"/>
            </a:pPr>
            <a:r>
              <a:rPr lang="en-US" sz="1550" dirty="0">
                <a:solidFill>
                  <a:srgbClr val="EDE8DD"/>
                </a:solidFill>
                <a:latin typeface="Calibri" pitchFamily="34" charset="0"/>
                <a:ea typeface="Calibri" pitchFamily="34" charset="-122"/>
                <a:cs typeface="Calibri" pitchFamily="34" charset="-120"/>
              </a:rPr>
              <a:t>The respiratory pump and venoconstriction add to the return on demand.</a:t>
            </a:r>
            <a:endParaRPr lang="en-US" sz="1550" dirty="0"/>
          </a:p>
          <a:p>
            <a:pPr marL="342900" indent="-342900">
              <a:spcAft>
                <a:spcPts val="1000"/>
              </a:spcAft>
              <a:buSzPct val="100000"/>
              <a:buChar char="•"/>
            </a:pPr>
            <a:r>
              <a:rPr lang="en-US" sz="1550" dirty="0">
                <a:solidFill>
                  <a:srgbClr val="EDE8DD"/>
                </a:solidFill>
                <a:latin typeface="Calibri" pitchFamily="34" charset="0"/>
                <a:ea typeface="Calibri" pitchFamily="34" charset="-122"/>
                <a:cs typeface="Calibri" pitchFamily="34" charset="-120"/>
              </a:rPr>
              <a:t>Failure brings fainting, varicose veins, and deep vein thrombosis. Move.</a:t>
            </a:r>
            <a:endParaRPr lang="en-US" sz="1550" dirty="0"/>
          </a:p>
        </p:txBody>
      </p:sp>
      <p:sp>
        <p:nvSpPr>
          <p:cNvPr id="5" name="Text 3"/>
          <p:cNvSpPr txBox="1"/>
          <p:nvPr/>
        </p:nvSpPr>
        <p:spPr>
          <a:xfrm>
            <a:off x="640080" y="5120640"/>
            <a:ext cx="8229600" cy="457200"/>
          </a:xfrm>
          <a:prstGeom prst="rect">
            <a:avLst/>
          </a:prstGeom>
          <a:noFill/>
          <a:ln/>
        </p:spPr>
        <p:txBody>
          <a:bodyPr wrap="square" lIns="0" tIns="0" rIns="0" bIns="0" rtlCol="0" anchor="ctr"/>
          <a:lstStyle/>
          <a:p>
            <a:pPr indent="0" marL="0">
              <a:buNone/>
            </a:pPr>
            <a:r>
              <a:rPr lang="en-US" sz="1600" i="1" dirty="0">
                <a:solidFill>
                  <a:srgbClr val="A8324A"/>
                </a:solidFill>
                <a:latin typeface="Cambria" pitchFamily="34" charset="0"/>
                <a:ea typeface="Cambria" pitchFamily="34" charset="-122"/>
                <a:cs typeface="Cambria" pitchFamily="34" charset="-120"/>
              </a:rPr>
              <a:t>That closes Chapter 20: the tubes, not the pump, do the real work.</a:t>
            </a:r>
            <a:endParaRPr lang="en-US" sz="1600" dirty="0"/>
          </a:p>
        </p:txBody>
      </p:sp>
      <p:sp>
        <p:nvSpPr>
          <p:cNvPr id="6" name="Text 4"/>
          <p:cNvSpPr txBox="1"/>
          <p:nvPr/>
        </p:nvSpPr>
        <p:spPr>
          <a:xfrm>
            <a:off x="640080" y="6172200"/>
            <a:ext cx="2743200" cy="228600"/>
          </a:xfrm>
          <a:prstGeom prst="rect">
            <a:avLst/>
          </a:prstGeom>
          <a:noFill/>
          <a:ln/>
        </p:spPr>
        <p:txBody>
          <a:bodyPr wrap="square" lIns="0" tIns="0" rIns="0" bIns="0" rtlCol="0" anchor="ctr"/>
          <a:lstStyle/>
          <a:p>
            <a:pPr indent="0" marL="0">
              <a:buNone/>
            </a:pPr>
            <a:r>
              <a:rPr lang="en-US" sz="900" b="1" spc="140" kern="0" dirty="0">
                <a:solidFill>
                  <a:srgbClr val="8FA9B0"/>
                </a:solidFill>
                <a:latin typeface="Calibri" pitchFamily="34" charset="0"/>
                <a:ea typeface="Calibri" pitchFamily="34" charset="-122"/>
                <a:cs typeface="Calibri" pitchFamily="34" charset="-120"/>
              </a:rPr>
              <a:t>DR. GARG LEARNING</a:t>
            </a:r>
            <a:endParaRPr lang="en-US" sz="900" dirty="0"/>
          </a:p>
        </p:txBody>
      </p:sp>
      <p:sp>
        <p:nvSpPr>
          <p:cNvPr id="7" name="Text 5"/>
          <p:cNvSpPr txBox="1"/>
          <p:nvPr/>
        </p:nvSpPr>
        <p:spPr>
          <a:xfrm>
            <a:off x="6766560" y="6172200"/>
            <a:ext cx="4754880" cy="228600"/>
          </a:xfrm>
          <a:prstGeom prst="rect">
            <a:avLst/>
          </a:prstGeom>
          <a:noFill/>
          <a:ln/>
        </p:spPr>
        <p:txBody>
          <a:bodyPr wrap="square" lIns="0" tIns="0" rIns="0" bIns="0" rtlCol="0" anchor="ctr"/>
          <a:lstStyle/>
          <a:p>
            <a:pPr algn="r" indent="0" marL="0">
              <a:buNone/>
            </a:pPr>
            <a:r>
              <a:rPr lang="en-US" sz="900" dirty="0">
                <a:solidFill>
                  <a:srgbClr val="8FA9B0"/>
                </a:solidFill>
                <a:latin typeface="Calibri" pitchFamily="34" charset="0"/>
                <a:ea typeface="Calibri" pitchFamily="34" charset="-122"/>
                <a:cs typeface="Calibri" pitchFamily="34" charset="-120"/>
              </a:rPr>
              <a:t>Blood Vessels &amp; Circulation  ·  Chapter 20 · Topic 6  ·  11</a:t>
            </a:r>
            <a:endParaRPr lang="en-US" sz="900" dirty="0"/>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11</Slides>
  <Notes>11</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11</vt:i4>
      </vt:variant>
    </vt:vector>
  </HeadingPairs>
  <TitlesOfParts>
    <vt:vector size="14"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vector>
  </TitlesOfParts>
  <Company>Dr. Garg Learning</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Venous
Return</dc:title>
  <dc:subject>PptxGenJS Presentation</dc:subject>
  <dc:creator>Dr. Akash Garg</dc:creator>
  <cp:lastModifiedBy>Dr. Akash Garg</cp:lastModifiedBy>
  <cp:revision>1</cp:revision>
  <dcterms:created xsi:type="dcterms:W3CDTF">2026-09-12T21:04:44Z</dcterms:created>
  <dcterms:modified xsi:type="dcterms:W3CDTF">2026-09-12T21:04:44Z</dcterms:modified>
</cp:coreProperties>
</file>