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series is the phrase that matters. It is why a failing left heart backs fluid up into the lungs, which they will meet again in cardiology.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trace it with a finger while you narrate. Four tiles is one full lap, and the lap is what they need to reproduce on an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on the promise from topic two. Students who defined artery by direction get this free, and those who did not see why the definition mattered.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three and four are mirror images. Point at the symmetry rather than asking them to memorize four separate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the body would spend pressure on a second bed. Framing the liver as a checkpoint makes the detour obviously worth the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against one is the entire distinction. Say the number before the name and the term stops sounding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two lines are the clinical payoff. Sparse detours explaining heart attacks is the sentence students should be able to say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worth dwelling on. Rich anastomoses in the brain against sparse ones in the heart explains two very different clinical pictures.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circle of Willis. A ring built purely as a backup is a good argument that anatomy is designed around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Circulatory</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Routes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20 · Topic 5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Two circuits joined at the heart, plus a few special detours.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BLOOD DOES NOT WANDER</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Two circuits, in series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right heart drives the short pulmonary loop to the lungs; the left heart drives the long systemic loop to everything else. They run in series, so the same volume crosses both.</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two hearts pump in lockstep.</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5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loops, named end to end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Follow one red cell all the way around and back.</a:t>
            </a:r>
            <a:endParaRPr lang="en-US" sz="1450" dirty="0"/>
          </a:p>
        </p:txBody>
      </p:sp>
      <p:sp>
        <p:nvSpPr>
          <p:cNvPr id="4" name="Shape 2"/>
          <p:cNvSpPr/>
          <p:nvPr/>
        </p:nvSpPr>
        <p:spPr>
          <a:xfrm>
            <a:off x="640080" y="1965960"/>
            <a:ext cx="5212080" cy="896112"/>
          </a:xfrm>
          <a:prstGeom prst="roundRect">
            <a:avLst>
              <a:gd name="adj" fmla="val 7143"/>
            </a:avLst>
          </a:prstGeom>
          <a:solidFill>
            <a:srgbClr val="F4F6F6"/>
          </a:solidFill>
          <a:ln/>
        </p:spPr>
      </p:sp>
      <p:sp>
        <p:nvSpPr>
          <p:cNvPr id="5" name="Text 3"/>
          <p:cNvSpPr txBox="1"/>
          <p:nvPr/>
        </p:nvSpPr>
        <p:spPr>
          <a:xfrm>
            <a:off x="914400" y="2084832"/>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Pulmonary: out</a:t>
            </a:r>
            <a:endParaRPr lang="en-US" sz="1350" dirty="0"/>
          </a:p>
        </p:txBody>
      </p:sp>
      <p:sp>
        <p:nvSpPr>
          <p:cNvPr id="6" name="Text 4"/>
          <p:cNvSpPr txBox="1"/>
          <p:nvPr/>
        </p:nvSpPr>
        <p:spPr>
          <a:xfrm>
            <a:off x="914400" y="2423160"/>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Right heart sends oxygen-poor blood to the lungs.</a:t>
            </a:r>
            <a:endParaRPr lang="en-US" sz="1100" dirty="0"/>
          </a:p>
        </p:txBody>
      </p:sp>
      <p:sp>
        <p:nvSpPr>
          <p:cNvPr id="7" name="Shape 5"/>
          <p:cNvSpPr/>
          <p:nvPr/>
        </p:nvSpPr>
        <p:spPr>
          <a:xfrm>
            <a:off x="6309360" y="1965960"/>
            <a:ext cx="5212080" cy="896112"/>
          </a:xfrm>
          <a:prstGeom prst="roundRect">
            <a:avLst>
              <a:gd name="adj" fmla="val 7143"/>
            </a:avLst>
          </a:prstGeom>
          <a:solidFill>
            <a:srgbClr val="F4F6F6"/>
          </a:solidFill>
          <a:ln/>
        </p:spPr>
      </p:sp>
      <p:sp>
        <p:nvSpPr>
          <p:cNvPr id="8" name="Text 6"/>
          <p:cNvSpPr txBox="1"/>
          <p:nvPr/>
        </p:nvSpPr>
        <p:spPr>
          <a:xfrm>
            <a:off x="6583680" y="2084832"/>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Pulmonary: back</a:t>
            </a:r>
            <a:endParaRPr lang="en-US" sz="1350" dirty="0"/>
          </a:p>
        </p:txBody>
      </p:sp>
      <p:sp>
        <p:nvSpPr>
          <p:cNvPr id="9" name="Text 7"/>
          <p:cNvSpPr txBox="1"/>
          <p:nvPr/>
        </p:nvSpPr>
        <p:spPr>
          <a:xfrm>
            <a:off x="6583680" y="2423160"/>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Pulmonary veins return oxygen-rich blood to the left heart.</a:t>
            </a:r>
            <a:endParaRPr lang="en-US" sz="1100" dirty="0"/>
          </a:p>
        </p:txBody>
      </p:sp>
      <p:sp>
        <p:nvSpPr>
          <p:cNvPr id="10" name="Shape 8"/>
          <p:cNvSpPr/>
          <p:nvPr/>
        </p:nvSpPr>
        <p:spPr>
          <a:xfrm>
            <a:off x="640080" y="2990088"/>
            <a:ext cx="5212080" cy="896112"/>
          </a:xfrm>
          <a:prstGeom prst="roundRect">
            <a:avLst>
              <a:gd name="adj" fmla="val 7143"/>
            </a:avLst>
          </a:prstGeom>
          <a:solidFill>
            <a:srgbClr val="F4F6F6"/>
          </a:solidFill>
          <a:ln/>
        </p:spPr>
      </p:sp>
      <p:sp>
        <p:nvSpPr>
          <p:cNvPr id="11" name="Text 9"/>
          <p:cNvSpPr txBox="1"/>
          <p:nvPr/>
        </p:nvSpPr>
        <p:spPr>
          <a:xfrm>
            <a:off x="914400" y="3108960"/>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Systemic: out</a:t>
            </a:r>
            <a:endParaRPr lang="en-US" sz="1350" dirty="0"/>
          </a:p>
        </p:txBody>
      </p:sp>
      <p:sp>
        <p:nvSpPr>
          <p:cNvPr id="12" name="Text 10"/>
          <p:cNvSpPr txBox="1"/>
          <p:nvPr/>
        </p:nvSpPr>
        <p:spPr>
          <a:xfrm>
            <a:off x="914400" y="3447288"/>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Left heart pumps oxygen-rich blood through the aorta.</a:t>
            </a:r>
            <a:endParaRPr lang="en-US" sz="1100" dirty="0"/>
          </a:p>
        </p:txBody>
      </p:sp>
      <p:sp>
        <p:nvSpPr>
          <p:cNvPr id="13" name="Shape 11"/>
          <p:cNvSpPr/>
          <p:nvPr/>
        </p:nvSpPr>
        <p:spPr>
          <a:xfrm>
            <a:off x="6309360" y="2990088"/>
            <a:ext cx="5212080" cy="896112"/>
          </a:xfrm>
          <a:prstGeom prst="roundRect">
            <a:avLst>
              <a:gd name="adj" fmla="val 7143"/>
            </a:avLst>
          </a:prstGeom>
          <a:solidFill>
            <a:srgbClr val="F4F6F6"/>
          </a:solidFill>
          <a:ln/>
        </p:spPr>
      </p:sp>
      <p:sp>
        <p:nvSpPr>
          <p:cNvPr id="14" name="Text 12"/>
          <p:cNvSpPr txBox="1"/>
          <p:nvPr/>
        </p:nvSpPr>
        <p:spPr>
          <a:xfrm>
            <a:off x="6583680" y="3108960"/>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Systemic: back</a:t>
            </a:r>
            <a:endParaRPr lang="en-US" sz="1350" dirty="0"/>
          </a:p>
        </p:txBody>
      </p:sp>
      <p:sp>
        <p:nvSpPr>
          <p:cNvPr id="15" name="Text 13"/>
          <p:cNvSpPr txBox="1"/>
          <p:nvPr/>
        </p:nvSpPr>
        <p:spPr>
          <a:xfrm>
            <a:off x="6583680" y="3447288"/>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Veins bring oxygen-poor blood back to the right heart.</a:t>
            </a:r>
            <a:endParaRPr lang="en-US" sz="1100" dirty="0"/>
          </a:p>
        </p:txBody>
      </p:sp>
      <p:sp>
        <p:nvSpPr>
          <p:cNvPr id="16" name="Text 1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7" name="Text 1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exception students always miss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Direction defines the vessel; oxygen content is free to vary.</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PULMONARY ARTERIES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Arteries carrying poor blood</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They leave the right side of the heart headed for the lungs, so they are arteries by definition, even though the blood inside them is oxygen-poor.</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PULMONARY VEINS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Veins carrying rich blood</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They return to the left side of the heart, so they are veins by definition, even though they are the only veins in your body carrying oxygen-rich blood.</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Direction names the vessel, not its cargo.</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Pulmonary against systemic</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Same heart, two loops, opposite oxygen stories.</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651760"/>
                <a:gridCol w="4114800"/>
                <a:gridCol w="4114800"/>
              </a:tblGrid>
              <a:tr h="420624">
                <a:tc>
                  <a:txBody>
                    <a:bodyPr/>
                    <a:lstStyle/>
                    <a:p>
                      <a:pPr indent="0" marL="0">
                        <a:buNone/>
                      </a:pP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Pulmonary circuit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Systemic circuit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Pumped by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Right side of the heart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Left side of the heart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Goes to</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lungs only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Every organ and limb</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Arteries carry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Oxygen-poor blood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Oxygen-rich blood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Veins carry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Oxygen-rich blood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Oxygen-poor blood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Purpose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Load oxygen, dump CO₂</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Deliver oxygen to tissue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a meal reaches the liver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hepatic portal system, one capillary bed at a time.</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Absorb</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Gut capillaries pick up nutrients, and any swallowed drugs or toxins.</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Divert</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hepatic portal vein carries that blood to the liver, not to the heart.</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Process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second capillary bed lets the liver store, detoxify, and set blood sugar.</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Release</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Hepatic veins finally deliver the blood into the general circulation.</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Two capillary beds in series. </a:t>
            </a:r>
            <a:pPr indent="0" marL="0">
              <a:buNone/>
            </a:pPr>
            <a:r>
              <a:rPr lang="en-US" sz="1400" dirty="0">
                <a:solidFill>
                  <a:srgbClr val="EDE8DD"/>
                </a:solidFill>
                <a:latin typeface="Calibri" pitchFamily="34" charset="0"/>
                <a:ea typeface="Calibri" pitchFamily="34" charset="-122"/>
                <a:cs typeface="Calibri" pitchFamily="34" charset="-120"/>
              </a:rPr>
              <a:t>That is the definition of a portal system, and it is why the liver sees your meal before the rest of you does.</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Beds in a row</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number separates a portal system from every other route.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capillary beds in series, linked by a vein, is what makes a route a portal system. Most blood crosses only one bed between leaving and returning to the heart. The hepatic portal system is the example to know, and the liver is the reason it exists.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Most routes: one bed</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Portal system: two beds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Linked by a vein</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Hepatic portal vein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Liver stores, detoxifies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Hepatic veins carry on</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Special routes worth knowing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arrangements that do not follow the general plan.</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The hepatic portal system sends gut blood through the liver before it ever reaches the heart.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The coronary circulation is the heart feeding itself, branching off the aorta the instant blood leaves.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The cerebral circulation supplies the brain through the circle of Willis, a ring of connected arteries.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Anastomoses are connections between vessels that provide natural detours and a backup blood supply.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Where anastomoses are sparse, a blockage is far more dangerous, as in the coronary arteries.</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coronaries kill</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clot in a coronary artery so reliably causes a heart attack partly because the detours there are few.</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Routes, paired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keep the circuits straight.</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Backup routes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Anastomoses are connections between vessels, as in the circle of Willis.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They let blood reroute around a blockage where they exist, and the brain depends on them.</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Pulmonary</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Systemic</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lungs / body</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Right heart</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Left heart</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which pump</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One bed</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Two beds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usual / portal</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Hepatic portal</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Hepatic veins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 / out of liver</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Many detours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Few detours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safe / dangerous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pulmonary artery carries oxygen-poor blood and is still an artery.</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Define a portal system, then name the one you must know.</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gut blood is routed through the liver before reaching the heart.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circuits run in series. Say what that means for the two ventricles.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sparse anastomoses make a coronary blockage so dangerous.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5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Two circuits run in series: pulmonary to the lungs, systemic to the body.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right heart drives the pulmonary loop; the left heart drives the systemic one.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In the pulmonary circuit, arteries carry poor blood and veins carry rich blood.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portal system sends blood through two capillary beds linked by a vein.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Anastomoses give backup routes; where they are sparse, a clot is far worse.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how blood climbs out of your feet with no pressure left.</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5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Circulatory
Routes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