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Lst>
  <p:notesMasterIdLst>
    <p:notesMasterId r:id="rId1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notesMaster" Target="notesMasters/notesMaster1.xml"/><Relationship Id="rId14" Type="http://schemas.openxmlformats.org/officeDocument/2006/relationships/presProps" Target="presProps.xml"/><Relationship Id="rId15" Type="http://schemas.openxmlformats.org/officeDocument/2006/relationships/viewProps" Target="viewProps.xml"/><Relationship Id="rId16" Type="http://schemas.openxmlformats.org/officeDocument/2006/relationships/theme" Target="theme/theme1.xml"/><Relationship Id="rId1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tug-of-war before any numbers. Students who hold the image can reason out edema later without memorizing three causes.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Name albumin explicitly. Liver disease, kidney disease, and malnutrition all become one mechanism once albumin is the thing students track.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Emphasize that only one of the two pressures changes. Once they see osmotic pressure holding steady, the flip needs no further explanation.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books not balancing is the surprise here. Announce the mismatch before you reveal the lymphatic tile so the safety net feels necessary.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Fifteen percent sounds trivial until you total it over a day. That is the moment lymphatic drainage stops being an afterthought.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Cover the first column and rebuild it from the second. Reasoning from mechanism to cause is what makes edema a prediction rather than a list.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Row three is the clinical row. Tying the pull to one named protein is what lets students predict edema in liver disease.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Trap one costs the most marks. Anchor hydrostatic to a hose pushing outward and the direction stops flipping under exam pressure.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End on swollen ankles. A mechanism students can see on a patient is the one they carry past the exam.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8869680" y="-1371600"/>
            <a:ext cx="4937760" cy="4937760"/>
          </a:xfrm>
          <a:prstGeom prst="ellipse">
            <a:avLst/>
          </a:prstGeom>
          <a:solidFill>
            <a:srgbClr val="22404A"/>
          </a:solidFill>
          <a:ln/>
        </p:spPr>
      </p:sp>
      <p:sp>
        <p:nvSpPr>
          <p:cNvPr id="3" name="Shape 1"/>
          <p:cNvSpPr/>
          <p:nvPr/>
        </p:nvSpPr>
        <p:spPr>
          <a:xfrm>
            <a:off x="10149840" y="2377440"/>
            <a:ext cx="2926080" cy="2926080"/>
          </a:xfrm>
          <a:prstGeom prst="ellipse">
            <a:avLst/>
          </a:prstGeom>
          <a:solidFill>
            <a:srgbClr val="A8324A"/>
          </a:solidFill>
          <a:ln/>
        </p:spPr>
      </p:sp>
      <p:sp>
        <p:nvSpPr>
          <p:cNvPr id="4" name="Text 2"/>
          <p:cNvSpPr txBox="1"/>
          <p:nvPr/>
        </p:nvSpPr>
        <p:spPr>
          <a:xfrm>
            <a:off x="640080" y="1371600"/>
            <a:ext cx="6400800" cy="274320"/>
          </a:xfrm>
          <a:prstGeom prst="rect">
            <a:avLst/>
          </a:prstGeom>
          <a:noFill/>
          <a:ln/>
        </p:spPr>
        <p:txBody>
          <a:bodyPr wrap="square" lIns="0" tIns="0" rIns="0" bIns="0" rtlCol="0" anchor="ctr"/>
          <a:lstStyle/>
          <a:p>
            <a:pPr indent="0" marL="0">
              <a:buNone/>
            </a:pPr>
            <a:r>
              <a:rPr lang="en-US" sz="1200" b="1" spc="240" kern="0" dirty="0">
                <a:solidFill>
                  <a:srgbClr val="7FA8B8"/>
                </a:solidFill>
                <a:latin typeface="Calibri" pitchFamily="34" charset="0"/>
                <a:ea typeface="Calibri" pitchFamily="34" charset="-122"/>
                <a:cs typeface="Calibri" pitchFamily="34" charset="-120"/>
              </a:rPr>
              <a:t>DR. GARG LEARNING</a:t>
            </a:r>
            <a:endParaRPr lang="en-US" sz="1200" dirty="0"/>
          </a:p>
        </p:txBody>
      </p:sp>
      <p:sp>
        <p:nvSpPr>
          <p:cNvPr id="5" name="Text 3"/>
          <p:cNvSpPr txBox="1"/>
          <p:nvPr/>
        </p:nvSpPr>
        <p:spPr>
          <a:xfrm>
            <a:off x="640080" y="1874520"/>
            <a:ext cx="7498080" cy="1920240"/>
          </a:xfrm>
          <a:prstGeom prst="rect">
            <a:avLst/>
          </a:prstGeom>
          <a:noFill/>
          <a:ln/>
        </p:spPr>
        <p:txBody>
          <a:bodyPr wrap="square" lIns="0" tIns="0" rIns="0" bIns="0" rtlCol="0" anchor="t"/>
          <a:lstStyle/>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Capillary</a:t>
            </a:r>
            <a:endParaRPr lang="en-US" sz="4400" dirty="0"/>
          </a:p>
          <a:p>
            <a:pPr indent="0" marL="0">
              <a:lnSpc>
                <a:spcPct val="105000"/>
              </a:lnSpc>
              <a:buNone/>
            </a:pPr>
            <a:r>
              <a:rPr lang="en-US" sz="4400" b="1" dirty="0">
                <a:solidFill>
                  <a:srgbClr val="FFFFFF"/>
                </a:solidFill>
                <a:latin typeface="Cambria" pitchFamily="34" charset="0"/>
                <a:ea typeface="Cambria" pitchFamily="34" charset="-122"/>
                <a:cs typeface="Cambria" pitchFamily="34" charset="-120"/>
              </a:rPr>
              <a:t>Exchange</a:t>
            </a:r>
            <a:endParaRPr lang="en-US" sz="4400" dirty="0"/>
          </a:p>
        </p:txBody>
      </p:sp>
      <p:sp>
        <p:nvSpPr>
          <p:cNvPr id="6" name="Text 4"/>
          <p:cNvSpPr txBox="1"/>
          <p:nvPr/>
        </p:nvSpPr>
        <p:spPr>
          <a:xfrm>
            <a:off x="640080" y="3931920"/>
            <a:ext cx="7315200" cy="365760"/>
          </a:xfrm>
          <a:prstGeom prst="rect">
            <a:avLst/>
          </a:prstGeom>
          <a:noFill/>
          <a:ln/>
        </p:spPr>
        <p:txBody>
          <a:bodyPr wrap="square" lIns="0" tIns="0" rIns="0" bIns="0" rtlCol="0" anchor="ctr"/>
          <a:lstStyle/>
          <a:p>
            <a:pPr indent="0" marL="0">
              <a:buNone/>
            </a:pPr>
            <a:r>
              <a:rPr lang="en-US" sz="1700" dirty="0">
                <a:solidFill>
                  <a:srgbClr val="EDE8DD"/>
                </a:solidFill>
                <a:latin typeface="Calibri" pitchFamily="34" charset="0"/>
                <a:ea typeface="Calibri" pitchFamily="34" charset="-122"/>
                <a:cs typeface="Calibri" pitchFamily="34" charset="-120"/>
              </a:rPr>
              <a:t>Chapter 20 · Topic 4 of 6</a:t>
            </a:r>
            <a:endParaRPr lang="en-US" sz="1700" dirty="0"/>
          </a:p>
        </p:txBody>
      </p:sp>
      <p:sp>
        <p:nvSpPr>
          <p:cNvPr id="7" name="Text 5"/>
          <p:cNvSpPr txBox="1"/>
          <p:nvPr/>
        </p:nvSpPr>
        <p:spPr>
          <a:xfrm>
            <a:off x="640080" y="4434840"/>
            <a:ext cx="7132320" cy="640080"/>
          </a:xfrm>
          <a:prstGeom prst="rect">
            <a:avLst/>
          </a:prstGeom>
          <a:noFill/>
          <a:ln/>
        </p:spPr>
        <p:txBody>
          <a:bodyPr wrap="square" lIns="0" tIns="0" rIns="0" bIns="0" rtlCol="0" anchor="ctr"/>
          <a:lstStyle/>
          <a:p>
            <a:pPr indent="0" marL="0">
              <a:buNone/>
            </a:pPr>
            <a:r>
              <a:rPr lang="en-US" sz="1400" i="1" dirty="0">
                <a:solidFill>
                  <a:srgbClr val="7FA8B8"/>
                </a:solidFill>
                <a:latin typeface="Calibri" pitchFamily="34" charset="0"/>
                <a:ea typeface="Calibri" pitchFamily="34" charset="-122"/>
                <a:cs typeface="Calibri" pitchFamily="34" charset="-120"/>
              </a:rPr>
              <a:t>A tug-of-war between two pressures, fought across one cell.</a:t>
            </a:r>
            <a:endParaRPr lang="en-US" sz="14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326880" y="-1737360"/>
            <a:ext cx="4389120" cy="4389120"/>
          </a:xfrm>
          <a:prstGeom prst="ellipse">
            <a:avLst/>
          </a:prstGeom>
          <a:solidFill>
            <a:srgbClr val="22404A"/>
          </a:solidFill>
          <a:ln/>
        </p:spPr>
      </p:sp>
      <p:sp>
        <p:nvSpPr>
          <p:cNvPr id="3" name="Text 1"/>
          <p:cNvSpPr txBox="1"/>
          <p:nvPr/>
        </p:nvSpPr>
        <p:spPr>
          <a:xfrm>
            <a:off x="640080" y="1234440"/>
            <a:ext cx="100584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THE REASON FOR ALL OF IT</a:t>
            </a:r>
            <a:endParaRPr lang="en-US" sz="1200" dirty="0"/>
          </a:p>
        </p:txBody>
      </p:sp>
      <p:sp>
        <p:nvSpPr>
          <p:cNvPr id="4" name="Text 2"/>
          <p:cNvSpPr txBox="1"/>
          <p:nvPr/>
        </p:nvSpPr>
        <p:spPr>
          <a:xfrm>
            <a:off x="640080" y="1691640"/>
            <a:ext cx="10607040" cy="1417320"/>
          </a:xfrm>
          <a:prstGeom prst="rect">
            <a:avLst/>
          </a:prstGeom>
          <a:noFill/>
          <a:ln/>
        </p:spPr>
        <p:txBody>
          <a:bodyPr wrap="square" lIns="0" tIns="0" rIns="0" bIns="0" rtlCol="0" anchor="t"/>
          <a:lstStyle/>
          <a:p>
            <a:pPr indent="0" marL="0">
              <a:buNone/>
            </a:pPr>
            <a:r>
              <a:rPr lang="en-US" sz="4400" b="1" dirty="0">
                <a:solidFill>
                  <a:srgbClr val="FFFFFF"/>
                </a:solidFill>
                <a:latin typeface="Cambria" pitchFamily="34" charset="0"/>
                <a:ea typeface="Cambria" pitchFamily="34" charset="-122"/>
                <a:cs typeface="Cambria" pitchFamily="34" charset="-120"/>
              </a:rPr>
              <a:t>Two pressures pulling</a:t>
            </a:r>
            <a:endParaRPr lang="en-US" sz="4400" dirty="0"/>
          </a:p>
        </p:txBody>
      </p:sp>
      <p:sp>
        <p:nvSpPr>
          <p:cNvPr id="5" name="Text 3"/>
          <p:cNvSpPr txBox="1"/>
          <p:nvPr/>
        </p:nvSpPr>
        <p:spPr>
          <a:xfrm>
            <a:off x="640080" y="3310128"/>
            <a:ext cx="8778240" cy="1051560"/>
          </a:xfrm>
          <a:prstGeom prst="rect">
            <a:avLst/>
          </a:prstGeom>
          <a:noFill/>
          <a:ln/>
        </p:spPr>
        <p:txBody>
          <a:bodyPr wrap="square" lIns="0" tIns="0" rIns="0" bIns="0" rtlCol="0" anchor="t"/>
          <a:lstStyle/>
          <a:p>
            <a:pPr indent="0" marL="0">
              <a:buNone/>
            </a:pPr>
            <a:r>
              <a:rPr lang="en-US" sz="1700" dirty="0">
                <a:solidFill>
                  <a:srgbClr val="EDE8DD"/>
                </a:solidFill>
                <a:latin typeface="Calibri" pitchFamily="34" charset="0"/>
                <a:ea typeface="Calibri" pitchFamily="34" charset="-122"/>
                <a:cs typeface="Calibri" pitchFamily="34" charset="-120"/>
              </a:rPr>
              <a:t>Across the one-cell wall of a capillary, hydrostatic pressure pushes fluid out into tissue while colloid osmotic pressure pulls it back in. Fluid follows whichever is stronger.</a:t>
            </a:r>
            <a:endParaRPr lang="en-US" sz="1700" dirty="0"/>
          </a:p>
        </p:txBody>
      </p:sp>
      <p:sp>
        <p:nvSpPr>
          <p:cNvPr id="6" name="Text 4"/>
          <p:cNvSpPr txBox="1"/>
          <p:nvPr/>
        </p:nvSpPr>
        <p:spPr>
          <a:xfrm>
            <a:off x="640080" y="4498848"/>
            <a:ext cx="8778240" cy="548640"/>
          </a:xfrm>
          <a:prstGeom prst="rect">
            <a:avLst/>
          </a:prstGeom>
          <a:noFill/>
          <a:ln/>
        </p:spPr>
        <p:txBody>
          <a:bodyPr wrap="square" lIns="0" tIns="0" rIns="0" bIns="0" rtlCol="0" anchor="ctr"/>
          <a:lstStyle/>
          <a:p>
            <a:pPr indent="0" marL="0">
              <a:buNone/>
            </a:pPr>
            <a:r>
              <a:rPr lang="en-US" sz="2200" b="1" i="1" dirty="0">
                <a:solidFill>
                  <a:srgbClr val="A8324A"/>
                </a:solidFill>
                <a:latin typeface="Cambria" pitchFamily="34" charset="0"/>
                <a:ea typeface="Cambria" pitchFamily="34" charset="-122"/>
                <a:cs typeface="Cambria" pitchFamily="34" charset="-120"/>
              </a:rPr>
              <a:t>Everything else is plumbing to get here.</a:t>
            </a:r>
            <a:endParaRPr lang="en-US" sz="2200" dirty="0"/>
          </a:p>
        </p:txBody>
      </p:sp>
      <p:sp>
        <p:nvSpPr>
          <p:cNvPr id="7" name="Text 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8" name="Text 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4  ·  2</a:t>
            </a:r>
            <a:endParaRPr lang="en-US" sz="9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two forces, named properly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One is blood pressure; one is a protein that cannot leave.</a:t>
            </a:r>
            <a:endParaRPr lang="en-US" sz="1450" dirty="0"/>
          </a:p>
        </p:txBody>
      </p:sp>
      <p:sp>
        <p:nvSpPr>
          <p:cNvPr id="4" name="Shape 2"/>
          <p:cNvSpPr/>
          <p:nvPr/>
        </p:nvSpPr>
        <p:spPr>
          <a:xfrm>
            <a:off x="640080" y="1874520"/>
            <a:ext cx="5212080" cy="2926080"/>
          </a:xfrm>
          <a:prstGeom prst="roundRect">
            <a:avLst>
              <a:gd name="adj" fmla="val 2500"/>
            </a:avLst>
          </a:prstGeom>
          <a:solidFill>
            <a:srgbClr val="F4F6F6"/>
          </a:solidFill>
          <a:ln/>
        </p:spPr>
      </p:sp>
      <p:sp>
        <p:nvSpPr>
          <p:cNvPr id="5" name="Shape 3"/>
          <p:cNvSpPr/>
          <p:nvPr/>
        </p:nvSpPr>
        <p:spPr>
          <a:xfrm>
            <a:off x="914400" y="2221992"/>
            <a:ext cx="548640" cy="548640"/>
          </a:xfrm>
          <a:prstGeom prst="ellipse">
            <a:avLst/>
          </a:prstGeom>
          <a:solidFill>
            <a:srgbClr val="A8324A"/>
          </a:solidFill>
          <a:ln/>
        </p:spPr>
      </p:sp>
      <p:sp>
        <p:nvSpPr>
          <p:cNvPr id="6" name="Text 4"/>
          <p:cNvSpPr txBox="1"/>
          <p:nvPr/>
        </p:nvSpPr>
        <p:spPr>
          <a:xfrm>
            <a:off x="1627632" y="2258568"/>
            <a:ext cx="3840480" cy="365760"/>
          </a:xfrm>
          <a:prstGeom prst="rect">
            <a:avLst/>
          </a:prstGeom>
          <a:noFill/>
          <a:ln/>
        </p:spPr>
        <p:txBody>
          <a:bodyPr wrap="square" lIns="0" tIns="0" rIns="0" bIns="0" rtlCol="0" anchor="ctr"/>
          <a:lstStyle/>
          <a:p>
            <a:pPr indent="0" marL="0">
              <a:buNone/>
            </a:pPr>
            <a:r>
              <a:rPr lang="en-US" sz="1250" b="1" spc="180" kern="0" dirty="0">
                <a:solidFill>
                  <a:srgbClr val="A8324A"/>
                </a:solidFill>
                <a:latin typeface="Calibri" pitchFamily="34" charset="0"/>
                <a:ea typeface="Calibri" pitchFamily="34" charset="-122"/>
                <a:cs typeface="Calibri" pitchFamily="34" charset="-120"/>
              </a:rPr>
              <a:t>HYDROSTATIC</a:t>
            </a:r>
            <a:endParaRPr lang="en-US" sz="1250" dirty="0"/>
          </a:p>
        </p:txBody>
      </p:sp>
      <p:sp>
        <p:nvSpPr>
          <p:cNvPr id="7" name="Text 5"/>
          <p:cNvSpPr txBox="1"/>
          <p:nvPr/>
        </p:nvSpPr>
        <p:spPr>
          <a:xfrm>
            <a:off x="91440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push out of the capillary</a:t>
            </a:r>
            <a:endParaRPr lang="en-US" sz="1900" dirty="0"/>
          </a:p>
        </p:txBody>
      </p:sp>
      <p:sp>
        <p:nvSpPr>
          <p:cNvPr id="8" name="Text 6"/>
          <p:cNvSpPr txBox="1"/>
          <p:nvPr/>
        </p:nvSpPr>
        <p:spPr>
          <a:xfrm>
            <a:off x="91440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This is simply the blood pressure inside the capillary, physically forcing fluid through the wall into the tissue spaces around it. It is highest where blood first arrives.</a:t>
            </a:r>
            <a:endParaRPr lang="en-US" sz="1300" dirty="0"/>
          </a:p>
        </p:txBody>
      </p:sp>
      <p:sp>
        <p:nvSpPr>
          <p:cNvPr id="9" name="Shape 7"/>
          <p:cNvSpPr/>
          <p:nvPr/>
        </p:nvSpPr>
        <p:spPr>
          <a:xfrm>
            <a:off x="6309360" y="1874520"/>
            <a:ext cx="5212080" cy="2926080"/>
          </a:xfrm>
          <a:prstGeom prst="roundRect">
            <a:avLst>
              <a:gd name="adj" fmla="val 2500"/>
            </a:avLst>
          </a:prstGeom>
          <a:solidFill>
            <a:srgbClr val="F4F6F6"/>
          </a:solidFill>
          <a:ln/>
        </p:spPr>
      </p:sp>
      <p:sp>
        <p:nvSpPr>
          <p:cNvPr id="10" name="Shape 8"/>
          <p:cNvSpPr/>
          <p:nvPr/>
        </p:nvSpPr>
        <p:spPr>
          <a:xfrm>
            <a:off x="6583680" y="2221992"/>
            <a:ext cx="548640" cy="548640"/>
          </a:xfrm>
          <a:prstGeom prst="ellipse">
            <a:avLst/>
          </a:prstGeom>
          <a:solidFill>
            <a:srgbClr val="3F7286"/>
          </a:solidFill>
          <a:ln/>
        </p:spPr>
      </p:sp>
      <p:sp>
        <p:nvSpPr>
          <p:cNvPr id="11" name="Text 9"/>
          <p:cNvSpPr txBox="1"/>
          <p:nvPr/>
        </p:nvSpPr>
        <p:spPr>
          <a:xfrm>
            <a:off x="7296912" y="2258568"/>
            <a:ext cx="3840480" cy="365760"/>
          </a:xfrm>
          <a:prstGeom prst="rect">
            <a:avLst/>
          </a:prstGeom>
          <a:noFill/>
          <a:ln/>
        </p:spPr>
        <p:txBody>
          <a:bodyPr wrap="square" lIns="0" tIns="0" rIns="0" bIns="0" rtlCol="0" anchor="ctr"/>
          <a:lstStyle/>
          <a:p>
            <a:pPr indent="0" marL="0">
              <a:buNone/>
            </a:pPr>
            <a:r>
              <a:rPr lang="en-US" sz="1250" b="1" spc="180" kern="0" dirty="0">
                <a:solidFill>
                  <a:srgbClr val="3F7286"/>
                </a:solidFill>
                <a:latin typeface="Calibri" pitchFamily="34" charset="0"/>
                <a:ea typeface="Calibri" pitchFamily="34" charset="-122"/>
                <a:cs typeface="Calibri" pitchFamily="34" charset="-120"/>
              </a:rPr>
              <a:t>COLLOID OSMOTIC</a:t>
            </a:r>
            <a:endParaRPr lang="en-US" sz="1250" dirty="0"/>
          </a:p>
        </p:txBody>
      </p:sp>
      <p:sp>
        <p:nvSpPr>
          <p:cNvPr id="12" name="Text 10"/>
          <p:cNvSpPr txBox="1"/>
          <p:nvPr/>
        </p:nvSpPr>
        <p:spPr>
          <a:xfrm>
            <a:off x="6583680" y="2880360"/>
            <a:ext cx="4663440" cy="1051560"/>
          </a:xfrm>
          <a:prstGeom prst="rect">
            <a:avLst/>
          </a:prstGeom>
          <a:noFill/>
          <a:ln/>
        </p:spPr>
        <p:txBody>
          <a:bodyPr wrap="square" lIns="0" tIns="0" rIns="0" bIns="0" rtlCol="0" anchor="t"/>
          <a:lstStyle/>
          <a:p>
            <a:pPr indent="0" marL="0">
              <a:buNone/>
            </a:pPr>
            <a:r>
              <a:rPr lang="en-US" sz="1900" b="1" dirty="0">
                <a:solidFill>
                  <a:srgbClr val="1A2E35"/>
                </a:solidFill>
                <a:latin typeface="Cambria" pitchFamily="34" charset="0"/>
                <a:ea typeface="Cambria" pitchFamily="34" charset="-122"/>
                <a:cs typeface="Cambria" pitchFamily="34" charset="-120"/>
              </a:rPr>
              <a:t>The pull back into the blood</a:t>
            </a:r>
            <a:endParaRPr lang="en-US" sz="1900" dirty="0"/>
          </a:p>
        </p:txBody>
      </p:sp>
      <p:sp>
        <p:nvSpPr>
          <p:cNvPr id="13" name="Text 11"/>
          <p:cNvSpPr txBox="1"/>
          <p:nvPr/>
        </p:nvSpPr>
        <p:spPr>
          <a:xfrm>
            <a:off x="6583680" y="4023360"/>
            <a:ext cx="4663440" cy="54864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Also called oncotic pressure, this is created mainly by albumin, a plasma protein too large to leave the blood. Because it stays behind, it draws water back in by osmosis.</a:t>
            </a:r>
            <a:endParaRPr lang="en-US" sz="1300" dirty="0"/>
          </a:p>
        </p:txBody>
      </p:sp>
      <p:sp>
        <p:nvSpPr>
          <p:cNvPr id="14" name="Text 12"/>
          <p:cNvSpPr txBox="1"/>
          <p:nvPr/>
        </p:nvSpPr>
        <p:spPr>
          <a:xfrm>
            <a:off x="640080" y="5120640"/>
            <a:ext cx="10881360" cy="457200"/>
          </a:xfrm>
          <a:prstGeom prst="rect">
            <a:avLst/>
          </a:prstGeom>
          <a:noFill/>
          <a:ln/>
        </p:spPr>
        <p:txBody>
          <a:bodyPr wrap="square" lIns="0" tIns="0" rIns="0" bIns="0" rtlCol="0" anchor="ctr"/>
          <a:lstStyle/>
          <a:p>
            <a:pPr algn="ctr" indent="0" marL="0">
              <a:buNone/>
            </a:pPr>
            <a:r>
              <a:rPr lang="en-US" sz="1650" i="1" dirty="0">
                <a:solidFill>
                  <a:srgbClr val="1A2E35"/>
                </a:solidFill>
                <a:latin typeface="Cambria" pitchFamily="34" charset="0"/>
                <a:ea typeface="Cambria" pitchFamily="34" charset="-122"/>
                <a:cs typeface="Cambria" pitchFamily="34" charset="-120"/>
              </a:rPr>
              <a:t>Push out against pull in, all along the tube.</a:t>
            </a:r>
            <a:endParaRPr lang="en-US" sz="1650" dirty="0"/>
          </a:p>
        </p:txBody>
      </p:sp>
      <p:sp>
        <p:nvSpPr>
          <p:cNvPr id="15" name="Text 13"/>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6" name="Text 14"/>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3</a:t>
            </a:r>
            <a:endParaRPr lang="en-US" sz="9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Worked example: along one capillary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The balance flips between the two ends, and that is the design.</a:t>
            </a:r>
            <a:endParaRPr lang="en-US" sz="1450" dirty="0"/>
          </a:p>
        </p:txBody>
      </p:sp>
      <p:sp>
        <p:nvSpPr>
          <p:cNvPr id="4" name="Shape 2"/>
          <p:cNvSpPr/>
          <p:nvPr/>
        </p:nvSpPr>
        <p:spPr>
          <a:xfrm>
            <a:off x="640080" y="2103120"/>
            <a:ext cx="2068830" cy="1920240"/>
          </a:xfrm>
          <a:prstGeom prst="roundRect">
            <a:avLst>
              <a:gd name="adj" fmla="val 3810"/>
            </a:avLst>
          </a:prstGeom>
          <a:solidFill>
            <a:srgbClr val="F4F6F6"/>
          </a:solidFill>
          <a:ln/>
        </p:spPr>
      </p:sp>
      <p:sp>
        <p:nvSpPr>
          <p:cNvPr id="5" name="Shape 3"/>
          <p:cNvSpPr/>
          <p:nvPr/>
        </p:nvSpPr>
        <p:spPr>
          <a:xfrm>
            <a:off x="914400" y="2340864"/>
            <a:ext cx="438912" cy="438912"/>
          </a:xfrm>
          <a:prstGeom prst="ellipse">
            <a:avLst/>
          </a:prstGeom>
          <a:solidFill>
            <a:srgbClr val="A8324A"/>
          </a:solidFill>
          <a:ln/>
        </p:spPr>
      </p:sp>
      <p:sp>
        <p:nvSpPr>
          <p:cNvPr id="6" name="Text 4"/>
          <p:cNvSpPr txBox="1"/>
          <p:nvPr/>
        </p:nvSpPr>
        <p:spPr>
          <a:xfrm>
            <a:off x="91440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1</a:t>
            </a:r>
            <a:endParaRPr lang="en-US" sz="1500" dirty="0"/>
          </a:p>
        </p:txBody>
      </p:sp>
      <p:sp>
        <p:nvSpPr>
          <p:cNvPr id="7" name="Text 5"/>
          <p:cNvSpPr txBox="1"/>
          <p:nvPr/>
        </p:nvSpPr>
        <p:spPr>
          <a:xfrm>
            <a:off x="148132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Arterial end</a:t>
            </a:r>
            <a:endParaRPr lang="en-US" sz="1800" dirty="0"/>
          </a:p>
        </p:txBody>
      </p:sp>
      <p:sp>
        <p:nvSpPr>
          <p:cNvPr id="8" name="Text 6"/>
          <p:cNvSpPr txBox="1"/>
          <p:nvPr/>
        </p:nvSpPr>
        <p:spPr>
          <a:xfrm>
            <a:off x="91440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Hydrostatic pressure is about 35 mm Hg against roughly 25 mm Hg of osmotic pull.</a:t>
            </a:r>
            <a:endParaRPr lang="en-US" sz="1250" dirty="0"/>
          </a:p>
        </p:txBody>
      </p:sp>
      <p:sp>
        <p:nvSpPr>
          <p:cNvPr id="9" name="Shape 7"/>
          <p:cNvSpPr/>
          <p:nvPr/>
        </p:nvSpPr>
        <p:spPr>
          <a:xfrm>
            <a:off x="2960370" y="2907792"/>
            <a:ext cx="365760" cy="310896"/>
          </a:xfrm>
          <a:prstGeom prst="rightArrow">
            <a:avLst/>
          </a:prstGeom>
          <a:solidFill>
            <a:srgbClr val="A8324A"/>
          </a:solidFill>
          <a:ln/>
        </p:spPr>
      </p:sp>
      <p:sp>
        <p:nvSpPr>
          <p:cNvPr id="10" name="Shape 8"/>
          <p:cNvSpPr/>
          <p:nvPr/>
        </p:nvSpPr>
        <p:spPr>
          <a:xfrm>
            <a:off x="3577590" y="2103120"/>
            <a:ext cx="2068830" cy="1920240"/>
          </a:xfrm>
          <a:prstGeom prst="roundRect">
            <a:avLst>
              <a:gd name="adj" fmla="val 3810"/>
            </a:avLst>
          </a:prstGeom>
          <a:solidFill>
            <a:srgbClr val="F4F6F6"/>
          </a:solidFill>
          <a:ln/>
        </p:spPr>
      </p:sp>
      <p:sp>
        <p:nvSpPr>
          <p:cNvPr id="11" name="Shape 9"/>
          <p:cNvSpPr/>
          <p:nvPr/>
        </p:nvSpPr>
        <p:spPr>
          <a:xfrm>
            <a:off x="3851910" y="2340864"/>
            <a:ext cx="438912" cy="438912"/>
          </a:xfrm>
          <a:prstGeom prst="ellipse">
            <a:avLst/>
          </a:prstGeom>
          <a:solidFill>
            <a:srgbClr val="A8324A"/>
          </a:solidFill>
          <a:ln/>
        </p:spPr>
      </p:sp>
      <p:sp>
        <p:nvSpPr>
          <p:cNvPr id="12" name="Text 10"/>
          <p:cNvSpPr txBox="1"/>
          <p:nvPr/>
        </p:nvSpPr>
        <p:spPr>
          <a:xfrm>
            <a:off x="385191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2</a:t>
            </a:r>
            <a:endParaRPr lang="en-US" sz="1500" dirty="0"/>
          </a:p>
        </p:txBody>
      </p:sp>
      <p:sp>
        <p:nvSpPr>
          <p:cNvPr id="13" name="Text 11"/>
          <p:cNvSpPr txBox="1"/>
          <p:nvPr/>
        </p:nvSpPr>
        <p:spPr>
          <a:xfrm>
            <a:off x="441883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Filtration</a:t>
            </a:r>
            <a:endParaRPr lang="en-US" sz="1800" dirty="0"/>
          </a:p>
        </p:txBody>
      </p:sp>
      <p:sp>
        <p:nvSpPr>
          <p:cNvPr id="14" name="Text 12"/>
          <p:cNvSpPr txBox="1"/>
          <p:nvPr/>
        </p:nvSpPr>
        <p:spPr>
          <a:xfrm>
            <a:off x="385191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Net force is outward, delivering water, oxygen, and nutrients to the cells.</a:t>
            </a:r>
            <a:endParaRPr lang="en-US" sz="1250" dirty="0"/>
          </a:p>
        </p:txBody>
      </p:sp>
      <p:sp>
        <p:nvSpPr>
          <p:cNvPr id="15" name="Shape 13"/>
          <p:cNvSpPr/>
          <p:nvPr/>
        </p:nvSpPr>
        <p:spPr>
          <a:xfrm>
            <a:off x="5897880" y="2907792"/>
            <a:ext cx="365760" cy="310896"/>
          </a:xfrm>
          <a:prstGeom prst="rightArrow">
            <a:avLst/>
          </a:prstGeom>
          <a:solidFill>
            <a:srgbClr val="A8324A"/>
          </a:solidFill>
          <a:ln/>
        </p:spPr>
      </p:sp>
      <p:sp>
        <p:nvSpPr>
          <p:cNvPr id="16" name="Shape 14"/>
          <p:cNvSpPr/>
          <p:nvPr/>
        </p:nvSpPr>
        <p:spPr>
          <a:xfrm>
            <a:off x="6515100" y="2103120"/>
            <a:ext cx="2068830" cy="1920240"/>
          </a:xfrm>
          <a:prstGeom prst="roundRect">
            <a:avLst>
              <a:gd name="adj" fmla="val 3810"/>
            </a:avLst>
          </a:prstGeom>
          <a:solidFill>
            <a:srgbClr val="F4F6F6"/>
          </a:solidFill>
          <a:ln/>
        </p:spPr>
      </p:sp>
      <p:sp>
        <p:nvSpPr>
          <p:cNvPr id="17" name="Shape 15"/>
          <p:cNvSpPr/>
          <p:nvPr/>
        </p:nvSpPr>
        <p:spPr>
          <a:xfrm>
            <a:off x="6789420" y="2340864"/>
            <a:ext cx="438912" cy="438912"/>
          </a:xfrm>
          <a:prstGeom prst="ellipse">
            <a:avLst/>
          </a:prstGeom>
          <a:solidFill>
            <a:srgbClr val="A8324A"/>
          </a:solidFill>
          <a:ln/>
        </p:spPr>
      </p:sp>
      <p:sp>
        <p:nvSpPr>
          <p:cNvPr id="18" name="Text 16"/>
          <p:cNvSpPr txBox="1"/>
          <p:nvPr/>
        </p:nvSpPr>
        <p:spPr>
          <a:xfrm>
            <a:off x="678942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3</a:t>
            </a:r>
            <a:endParaRPr lang="en-US" sz="1500" dirty="0"/>
          </a:p>
        </p:txBody>
      </p:sp>
      <p:sp>
        <p:nvSpPr>
          <p:cNvPr id="19" name="Text 17"/>
          <p:cNvSpPr txBox="1"/>
          <p:nvPr/>
        </p:nvSpPr>
        <p:spPr>
          <a:xfrm>
            <a:off x="735634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Along the way</a:t>
            </a:r>
            <a:endParaRPr lang="en-US" sz="1800" dirty="0"/>
          </a:p>
        </p:txBody>
      </p:sp>
      <p:sp>
        <p:nvSpPr>
          <p:cNvPr id="20" name="Text 18"/>
          <p:cNvSpPr txBox="1"/>
          <p:nvPr/>
        </p:nvSpPr>
        <p:spPr>
          <a:xfrm>
            <a:off x="678942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Hydrostatic pressure bleeds away while the osmotic pull holds steady.</a:t>
            </a:r>
            <a:endParaRPr lang="en-US" sz="1250" dirty="0"/>
          </a:p>
        </p:txBody>
      </p:sp>
      <p:sp>
        <p:nvSpPr>
          <p:cNvPr id="21" name="Shape 19"/>
          <p:cNvSpPr/>
          <p:nvPr/>
        </p:nvSpPr>
        <p:spPr>
          <a:xfrm>
            <a:off x="8835390" y="2907792"/>
            <a:ext cx="365760" cy="310896"/>
          </a:xfrm>
          <a:prstGeom prst="rightArrow">
            <a:avLst/>
          </a:prstGeom>
          <a:solidFill>
            <a:srgbClr val="A8324A"/>
          </a:solidFill>
          <a:ln/>
        </p:spPr>
      </p:sp>
      <p:sp>
        <p:nvSpPr>
          <p:cNvPr id="22" name="Shape 20"/>
          <p:cNvSpPr/>
          <p:nvPr/>
        </p:nvSpPr>
        <p:spPr>
          <a:xfrm>
            <a:off x="9452610" y="2103120"/>
            <a:ext cx="2068830" cy="1920240"/>
          </a:xfrm>
          <a:prstGeom prst="roundRect">
            <a:avLst>
              <a:gd name="adj" fmla="val 3810"/>
            </a:avLst>
          </a:prstGeom>
          <a:solidFill>
            <a:srgbClr val="F4F6F6"/>
          </a:solidFill>
          <a:ln/>
        </p:spPr>
      </p:sp>
      <p:sp>
        <p:nvSpPr>
          <p:cNvPr id="23" name="Shape 21"/>
          <p:cNvSpPr/>
          <p:nvPr/>
        </p:nvSpPr>
        <p:spPr>
          <a:xfrm>
            <a:off x="9726930" y="2340864"/>
            <a:ext cx="438912" cy="438912"/>
          </a:xfrm>
          <a:prstGeom prst="ellipse">
            <a:avLst/>
          </a:prstGeom>
          <a:solidFill>
            <a:srgbClr val="A8324A"/>
          </a:solidFill>
          <a:ln/>
        </p:spPr>
      </p:sp>
      <p:sp>
        <p:nvSpPr>
          <p:cNvPr id="24" name="Text 22"/>
          <p:cNvSpPr txBox="1"/>
          <p:nvPr/>
        </p:nvSpPr>
        <p:spPr>
          <a:xfrm>
            <a:off x="9726930" y="2340864"/>
            <a:ext cx="438912" cy="438912"/>
          </a:xfrm>
          <a:prstGeom prst="rect">
            <a:avLst/>
          </a:prstGeom>
          <a:noFill/>
          <a:ln/>
        </p:spPr>
        <p:txBody>
          <a:bodyPr wrap="square" lIns="0" tIns="0" rIns="0" bIns="0" rtlCol="0" anchor="ctr"/>
          <a:lstStyle/>
          <a:p>
            <a:pPr algn="ctr" indent="0" marL="0">
              <a:buNone/>
            </a:pPr>
            <a:r>
              <a:rPr lang="en-US" sz="1500" b="1" dirty="0">
                <a:solidFill>
                  <a:srgbClr val="FFFFFF"/>
                </a:solidFill>
                <a:latin typeface="Calibri" pitchFamily="34" charset="0"/>
                <a:ea typeface="Calibri" pitchFamily="34" charset="-122"/>
                <a:cs typeface="Calibri" pitchFamily="34" charset="-120"/>
              </a:rPr>
              <a:t>4</a:t>
            </a:r>
            <a:endParaRPr lang="en-US" sz="1500" dirty="0"/>
          </a:p>
        </p:txBody>
      </p:sp>
      <p:sp>
        <p:nvSpPr>
          <p:cNvPr id="25" name="Text 23"/>
          <p:cNvSpPr txBox="1"/>
          <p:nvPr/>
        </p:nvSpPr>
        <p:spPr>
          <a:xfrm>
            <a:off x="10293858" y="2359152"/>
            <a:ext cx="953262" cy="411480"/>
          </a:xfrm>
          <a:prstGeom prst="rect">
            <a:avLst/>
          </a:prstGeom>
          <a:noFill/>
          <a:ln/>
        </p:spPr>
        <p:txBody>
          <a:bodyPr wrap="square" lIns="0" tIns="0" rIns="0" bIns="0" rtlCol="0" anchor="ctr"/>
          <a:lstStyle/>
          <a:p>
            <a:pPr indent="0" marL="0">
              <a:buNone/>
            </a:pPr>
            <a:r>
              <a:rPr lang="en-US" sz="1800" b="1" dirty="0">
                <a:solidFill>
                  <a:srgbClr val="1A2E35"/>
                </a:solidFill>
                <a:latin typeface="Cambria" pitchFamily="34" charset="0"/>
                <a:ea typeface="Cambria" pitchFamily="34" charset="-122"/>
                <a:cs typeface="Cambria" pitchFamily="34" charset="-120"/>
              </a:rPr>
              <a:t>Venule end</a:t>
            </a:r>
            <a:endParaRPr lang="en-US" sz="1800" dirty="0"/>
          </a:p>
        </p:txBody>
      </p:sp>
      <p:sp>
        <p:nvSpPr>
          <p:cNvPr id="26" name="Text 24"/>
          <p:cNvSpPr txBox="1"/>
          <p:nvPr/>
        </p:nvSpPr>
        <p:spPr>
          <a:xfrm>
            <a:off x="9726930" y="2971800"/>
            <a:ext cx="1520190" cy="914400"/>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Osmotic pull now wins, so fluid is reabsorbed with carbon dioxide and wastes.</a:t>
            </a:r>
            <a:endParaRPr lang="en-US" sz="1250" dirty="0"/>
          </a:p>
        </p:txBody>
      </p:sp>
      <p:sp>
        <p:nvSpPr>
          <p:cNvPr id="27" name="Shape 25"/>
          <p:cNvSpPr/>
          <p:nvPr/>
        </p:nvSpPr>
        <p:spPr>
          <a:xfrm>
            <a:off x="640080" y="4389120"/>
            <a:ext cx="10881360" cy="868680"/>
          </a:xfrm>
          <a:prstGeom prst="roundRect">
            <a:avLst>
              <a:gd name="adj" fmla="val 8421"/>
            </a:avLst>
          </a:prstGeom>
          <a:solidFill>
            <a:srgbClr val="1A2E35"/>
          </a:solidFill>
          <a:ln/>
        </p:spPr>
      </p:sp>
      <p:sp>
        <p:nvSpPr>
          <p:cNvPr id="28" name="Text 26"/>
          <p:cNvSpPr txBox="1"/>
          <p:nvPr/>
        </p:nvSpPr>
        <p:spPr>
          <a:xfrm>
            <a:off x="960120" y="4389120"/>
            <a:ext cx="10241280" cy="868680"/>
          </a:xfrm>
          <a:prstGeom prst="rect">
            <a:avLst/>
          </a:prstGeom>
          <a:noFill/>
          <a:ln/>
        </p:spPr>
        <p:txBody>
          <a:bodyPr wrap="square" lIns="0" tIns="0" rIns="0" bIns="0" rtlCol="0" anchor="ctr"/>
          <a:lstStyle/>
          <a:p>
            <a:pPr indent="0" marL="0">
              <a:buNone/>
            </a:pPr>
            <a:r>
              <a:rPr lang="en-US" sz="1400" b="1" dirty="0">
                <a:solidFill>
                  <a:srgbClr val="FFFFFF"/>
                </a:solidFill>
                <a:latin typeface="Calibri" pitchFamily="34" charset="0"/>
                <a:ea typeface="Calibri" pitchFamily="34" charset="-122"/>
                <a:cs typeface="Calibri" pitchFamily="34" charset="-120"/>
              </a:rPr>
              <a:t>Out at the start, back at the end. </a:t>
            </a:r>
            <a:pPr indent="0" marL="0">
              <a:buNone/>
            </a:pPr>
            <a:r>
              <a:rPr lang="en-US" sz="1400" dirty="0">
                <a:solidFill>
                  <a:srgbClr val="EDE8DD"/>
                </a:solidFill>
                <a:latin typeface="Calibri" pitchFamily="34" charset="0"/>
                <a:ea typeface="Calibri" pitchFamily="34" charset="-122"/>
                <a:cs typeface="Calibri" pitchFamily="34" charset="-120"/>
              </a:rPr>
              <a:t>The net difference between the pushing and pulling forces at any point is called the net filtration pressure.</a:t>
            </a:r>
            <a:endParaRPr lang="en-US" sz="1400" dirty="0"/>
          </a:p>
        </p:txBody>
      </p:sp>
      <p:sp>
        <p:nvSpPr>
          <p:cNvPr id="29" name="Text 27"/>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30" name="Text 28"/>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4</a:t>
            </a:r>
            <a:endParaRPr lang="en-US" sz="9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What crosses, and which way</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Delivery at one end, collection at the other.</a:t>
            </a:r>
            <a:endParaRPr lang="en-US" sz="1450" dirty="0"/>
          </a:p>
        </p:txBody>
      </p:sp>
      <p:sp>
        <p:nvSpPr>
          <p:cNvPr id="4" name="Shape 2"/>
          <p:cNvSpPr/>
          <p:nvPr/>
        </p:nvSpPr>
        <p:spPr>
          <a:xfrm>
            <a:off x="640080" y="1965960"/>
            <a:ext cx="3505200" cy="896112"/>
          </a:xfrm>
          <a:prstGeom prst="roundRect">
            <a:avLst>
              <a:gd name="adj" fmla="val 7143"/>
            </a:avLst>
          </a:prstGeom>
          <a:solidFill>
            <a:srgbClr val="F4F6F6"/>
          </a:solidFill>
          <a:ln/>
        </p:spPr>
      </p:sp>
      <p:sp>
        <p:nvSpPr>
          <p:cNvPr id="5" name="Text 3"/>
          <p:cNvSpPr txBox="1"/>
          <p:nvPr/>
        </p:nvSpPr>
        <p:spPr>
          <a:xfrm>
            <a:off x="91440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Out at the arterial end</a:t>
            </a:r>
            <a:endParaRPr lang="en-US" sz="1350" dirty="0"/>
          </a:p>
        </p:txBody>
      </p:sp>
      <p:sp>
        <p:nvSpPr>
          <p:cNvPr id="6" name="Text 4"/>
          <p:cNvSpPr txBox="1"/>
          <p:nvPr/>
        </p:nvSpPr>
        <p:spPr>
          <a:xfrm>
            <a:off x="91440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Water, oxygen, and glucose head into the tissue.</a:t>
            </a:r>
            <a:endParaRPr lang="en-US" sz="1100" dirty="0"/>
          </a:p>
        </p:txBody>
      </p:sp>
      <p:sp>
        <p:nvSpPr>
          <p:cNvPr id="7" name="Shape 5"/>
          <p:cNvSpPr/>
          <p:nvPr/>
        </p:nvSpPr>
        <p:spPr>
          <a:xfrm>
            <a:off x="4328160" y="1965960"/>
            <a:ext cx="3505200" cy="896112"/>
          </a:xfrm>
          <a:prstGeom prst="roundRect">
            <a:avLst>
              <a:gd name="adj" fmla="val 7143"/>
            </a:avLst>
          </a:prstGeom>
          <a:solidFill>
            <a:srgbClr val="F4F6F6"/>
          </a:solidFill>
          <a:ln/>
        </p:spPr>
      </p:sp>
      <p:sp>
        <p:nvSpPr>
          <p:cNvPr id="8" name="Text 6"/>
          <p:cNvSpPr txBox="1"/>
          <p:nvPr/>
        </p:nvSpPr>
        <p:spPr>
          <a:xfrm>
            <a:off x="460248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In at the venule end</a:t>
            </a:r>
            <a:endParaRPr lang="en-US" sz="1350" dirty="0"/>
          </a:p>
        </p:txBody>
      </p:sp>
      <p:sp>
        <p:nvSpPr>
          <p:cNvPr id="9" name="Text 7"/>
          <p:cNvSpPr txBox="1"/>
          <p:nvPr/>
        </p:nvSpPr>
        <p:spPr>
          <a:xfrm>
            <a:off x="460248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Carbon dioxide and wastes are collected for removal.</a:t>
            </a:r>
            <a:endParaRPr lang="en-US" sz="1100" dirty="0"/>
          </a:p>
        </p:txBody>
      </p:sp>
      <p:sp>
        <p:nvSpPr>
          <p:cNvPr id="10" name="Shape 8"/>
          <p:cNvSpPr/>
          <p:nvPr/>
        </p:nvSpPr>
        <p:spPr>
          <a:xfrm>
            <a:off x="8016240" y="1965960"/>
            <a:ext cx="3505200" cy="896112"/>
          </a:xfrm>
          <a:prstGeom prst="roundRect">
            <a:avLst>
              <a:gd name="adj" fmla="val 7143"/>
            </a:avLst>
          </a:prstGeom>
          <a:solidFill>
            <a:srgbClr val="F4F6F6"/>
          </a:solidFill>
          <a:ln/>
        </p:spPr>
      </p:sp>
      <p:sp>
        <p:nvSpPr>
          <p:cNvPr id="11" name="Text 9"/>
          <p:cNvSpPr txBox="1"/>
          <p:nvPr/>
        </p:nvSpPr>
        <p:spPr>
          <a:xfrm>
            <a:off x="8290560" y="2084832"/>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Albumin stays</a:t>
            </a:r>
            <a:endParaRPr lang="en-US" sz="1350" dirty="0"/>
          </a:p>
        </p:txBody>
      </p:sp>
      <p:sp>
        <p:nvSpPr>
          <p:cNvPr id="12" name="Text 10"/>
          <p:cNvSpPr txBox="1"/>
          <p:nvPr/>
        </p:nvSpPr>
        <p:spPr>
          <a:xfrm>
            <a:off x="8290560" y="2423160"/>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Too large to cross, so it holds the osmotic pull.</a:t>
            </a:r>
            <a:endParaRPr lang="en-US" sz="1100" dirty="0"/>
          </a:p>
        </p:txBody>
      </p:sp>
      <p:sp>
        <p:nvSpPr>
          <p:cNvPr id="13" name="Shape 11"/>
          <p:cNvSpPr/>
          <p:nvPr/>
        </p:nvSpPr>
        <p:spPr>
          <a:xfrm>
            <a:off x="640080" y="2990088"/>
            <a:ext cx="3505200" cy="896112"/>
          </a:xfrm>
          <a:prstGeom prst="roundRect">
            <a:avLst>
              <a:gd name="adj" fmla="val 7143"/>
            </a:avLst>
          </a:prstGeom>
          <a:solidFill>
            <a:srgbClr val="F4F6F6"/>
          </a:solidFill>
          <a:ln/>
        </p:spPr>
      </p:sp>
      <p:sp>
        <p:nvSpPr>
          <p:cNvPr id="14" name="Text 12"/>
          <p:cNvSpPr txBox="1"/>
          <p:nvPr/>
        </p:nvSpPr>
        <p:spPr>
          <a:xfrm>
            <a:off x="91440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Net filtration pressure</a:t>
            </a:r>
            <a:endParaRPr lang="en-US" sz="1350" dirty="0"/>
          </a:p>
        </p:txBody>
      </p:sp>
      <p:sp>
        <p:nvSpPr>
          <p:cNvPr id="15" name="Text 13"/>
          <p:cNvSpPr txBox="1"/>
          <p:nvPr/>
        </p:nvSpPr>
        <p:spPr>
          <a:xfrm>
            <a:off x="91440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Push minus pull at any point along the tube.</a:t>
            </a:r>
            <a:endParaRPr lang="en-US" sz="1100" dirty="0"/>
          </a:p>
        </p:txBody>
      </p:sp>
      <p:sp>
        <p:nvSpPr>
          <p:cNvPr id="16" name="Shape 14"/>
          <p:cNvSpPr/>
          <p:nvPr/>
        </p:nvSpPr>
        <p:spPr>
          <a:xfrm>
            <a:off x="4328160" y="2990088"/>
            <a:ext cx="3505200" cy="896112"/>
          </a:xfrm>
          <a:prstGeom prst="roundRect">
            <a:avLst>
              <a:gd name="adj" fmla="val 7143"/>
            </a:avLst>
          </a:prstGeom>
          <a:solidFill>
            <a:srgbClr val="F4F6F6"/>
          </a:solidFill>
          <a:ln/>
        </p:spPr>
      </p:sp>
      <p:sp>
        <p:nvSpPr>
          <p:cNvPr id="17" name="Text 15"/>
          <p:cNvSpPr txBox="1"/>
          <p:nvPr/>
        </p:nvSpPr>
        <p:spPr>
          <a:xfrm>
            <a:off x="460248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About 85% returns</a:t>
            </a:r>
            <a:endParaRPr lang="en-US" sz="1350" dirty="0"/>
          </a:p>
        </p:txBody>
      </p:sp>
      <p:sp>
        <p:nvSpPr>
          <p:cNvPr id="18" name="Text 16"/>
          <p:cNvSpPr txBox="1"/>
          <p:nvPr/>
        </p:nvSpPr>
        <p:spPr>
          <a:xfrm>
            <a:off x="460248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Reabsorbed straight back into the bloodstream.</a:t>
            </a:r>
            <a:endParaRPr lang="en-US" sz="1100" dirty="0"/>
          </a:p>
        </p:txBody>
      </p:sp>
      <p:sp>
        <p:nvSpPr>
          <p:cNvPr id="19" name="Shape 17"/>
          <p:cNvSpPr/>
          <p:nvPr/>
        </p:nvSpPr>
        <p:spPr>
          <a:xfrm>
            <a:off x="8016240" y="2990088"/>
            <a:ext cx="3505200" cy="896112"/>
          </a:xfrm>
          <a:prstGeom prst="roundRect">
            <a:avLst>
              <a:gd name="adj" fmla="val 7143"/>
            </a:avLst>
          </a:prstGeom>
          <a:solidFill>
            <a:srgbClr val="F4F6F6"/>
          </a:solidFill>
          <a:ln/>
        </p:spPr>
      </p:sp>
      <p:sp>
        <p:nvSpPr>
          <p:cNvPr id="20" name="Text 18"/>
          <p:cNvSpPr txBox="1"/>
          <p:nvPr/>
        </p:nvSpPr>
        <p:spPr>
          <a:xfrm>
            <a:off x="8290560" y="3108960"/>
            <a:ext cx="2956560" cy="310896"/>
          </a:xfrm>
          <a:prstGeom prst="rect">
            <a:avLst/>
          </a:prstGeom>
          <a:noFill/>
          <a:ln/>
        </p:spPr>
        <p:txBody>
          <a:bodyPr wrap="square" lIns="0" tIns="0" rIns="0" bIns="0" rtlCol="0" anchor="ctr"/>
          <a:lstStyle/>
          <a:p>
            <a:pPr indent="0" marL="0">
              <a:buNone/>
            </a:pPr>
            <a:r>
              <a:rPr lang="en-US" sz="1350" b="1" dirty="0">
                <a:solidFill>
                  <a:srgbClr val="1A2E35"/>
                </a:solidFill>
                <a:latin typeface="Calibri" pitchFamily="34" charset="0"/>
                <a:ea typeface="Calibri" pitchFamily="34" charset="-122"/>
                <a:cs typeface="Calibri" pitchFamily="34" charset="-120"/>
              </a:rPr>
              <a:t>About 15% stays out</a:t>
            </a:r>
            <a:endParaRPr lang="en-US" sz="1350" dirty="0"/>
          </a:p>
        </p:txBody>
      </p:sp>
      <p:sp>
        <p:nvSpPr>
          <p:cNvPr id="21" name="Text 19"/>
          <p:cNvSpPr txBox="1"/>
          <p:nvPr/>
        </p:nvSpPr>
        <p:spPr>
          <a:xfrm>
            <a:off x="8290560" y="3447288"/>
            <a:ext cx="2956560" cy="329184"/>
          </a:xfrm>
          <a:prstGeom prst="rect">
            <a:avLst/>
          </a:prstGeom>
          <a:noFill/>
          <a:ln/>
        </p:spPr>
        <p:txBody>
          <a:bodyPr wrap="square" lIns="0" tIns="0" rIns="0" bIns="0" rtlCol="0" anchor="t"/>
          <a:lstStyle/>
          <a:p>
            <a:pPr indent="0" marL="0">
              <a:buNone/>
            </a:pPr>
            <a:r>
              <a:rPr lang="en-US" sz="1100" dirty="0">
                <a:solidFill>
                  <a:srgbClr val="46585D"/>
                </a:solidFill>
                <a:latin typeface="Calibri" pitchFamily="34" charset="0"/>
                <a:ea typeface="Calibri" pitchFamily="34" charset="-122"/>
                <a:cs typeface="Calibri" pitchFamily="34" charset="-120"/>
              </a:rPr>
              <a:t>Left in the tissue for the lymphatics to collect.</a:t>
            </a:r>
            <a:endParaRPr lang="en-US" sz="1100" dirty="0"/>
          </a:p>
        </p:txBody>
      </p:sp>
      <p:sp>
        <p:nvSpPr>
          <p:cNvPr id="22" name="Text 20"/>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3" name="Text 21"/>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5</a:t>
            </a:r>
            <a:endParaRPr lang="en-US" sz="9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The books do not balance</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 deliberate shortfall, and the system that covers it.</a:t>
            </a:r>
            <a:endParaRPr lang="en-US" sz="1450" dirty="0"/>
          </a:p>
        </p:txBody>
      </p:sp>
      <p:sp>
        <p:nvSpPr>
          <p:cNvPr id="4" name="Text 2"/>
          <p:cNvSpPr txBox="1"/>
          <p:nvPr/>
        </p:nvSpPr>
        <p:spPr>
          <a:xfrm>
            <a:off x="640080" y="1874520"/>
            <a:ext cx="2834640" cy="1554480"/>
          </a:xfrm>
          <a:prstGeom prst="rect">
            <a:avLst/>
          </a:prstGeom>
          <a:noFill/>
          <a:ln/>
        </p:spPr>
        <p:txBody>
          <a:bodyPr wrap="square" lIns="0" tIns="0" rIns="0" bIns="0" rtlCol="0" anchor="t"/>
          <a:lstStyle/>
          <a:p>
            <a:pPr indent="0" marL="0">
              <a:buNone/>
            </a:pPr>
            <a:r>
              <a:rPr lang="en-US" sz="8800" b="1" dirty="0">
                <a:solidFill>
                  <a:srgbClr val="A8324A"/>
                </a:solidFill>
                <a:latin typeface="Cambria" pitchFamily="34" charset="0"/>
                <a:ea typeface="Cambria" pitchFamily="34" charset="-122"/>
                <a:cs typeface="Cambria" pitchFamily="34" charset="-120"/>
              </a:rPr>
              <a:t>85%</a:t>
            </a:r>
            <a:endParaRPr lang="en-US" sz="8800" dirty="0"/>
          </a:p>
        </p:txBody>
      </p:sp>
      <p:sp>
        <p:nvSpPr>
          <p:cNvPr id="5" name="Text 3"/>
          <p:cNvSpPr txBox="1"/>
          <p:nvPr/>
        </p:nvSpPr>
        <p:spPr>
          <a:xfrm>
            <a:off x="640080" y="3474720"/>
            <a:ext cx="2743200" cy="2011680"/>
          </a:xfrm>
          <a:prstGeom prst="rect">
            <a:avLst/>
          </a:prstGeom>
          <a:noFill/>
          <a:ln/>
        </p:spPr>
        <p:txBody>
          <a:bodyPr wrap="square" lIns="0" tIns="0" rIns="0" bIns="0" rtlCol="0" anchor="t"/>
          <a:lstStyle/>
          <a:p>
            <a:pPr indent="0" marL="0">
              <a:buNone/>
            </a:pPr>
            <a:r>
              <a:rPr lang="en-US" sz="1300" dirty="0">
                <a:solidFill>
                  <a:srgbClr val="46585D"/>
                </a:solidFill>
                <a:latin typeface="Calibri" pitchFamily="34" charset="0"/>
                <a:ea typeface="Calibri" pitchFamily="34" charset="-122"/>
                <a:cs typeface="Calibri" pitchFamily="34" charset="-120"/>
              </a:rPr>
              <a:t>of filtered fluid is reabsorbed back into the blood at the venule end. The remaining fifteen percent is left behind in the tissues, where the lymphatic vessels mop it up and return it to the bloodstream. Block that drainage and fluid piles up.</a:t>
            </a:r>
            <a:endParaRPr lang="en-US" sz="1300" dirty="0"/>
          </a:p>
        </p:txBody>
      </p:sp>
      <p:sp>
        <p:nvSpPr>
          <p:cNvPr id="6" name="Shape 4"/>
          <p:cNvSpPr/>
          <p:nvPr/>
        </p:nvSpPr>
        <p:spPr>
          <a:xfrm>
            <a:off x="3977640" y="1874520"/>
            <a:ext cx="2423160" cy="713232"/>
          </a:xfrm>
          <a:prstGeom prst="roundRect">
            <a:avLst>
              <a:gd name="adj" fmla="val 7692"/>
            </a:avLst>
          </a:prstGeom>
          <a:solidFill>
            <a:srgbClr val="F4F6F6"/>
          </a:solidFill>
          <a:ln/>
        </p:spPr>
      </p:sp>
      <p:sp>
        <p:nvSpPr>
          <p:cNvPr id="7" name="Text 5"/>
          <p:cNvSpPr txBox="1"/>
          <p:nvPr/>
        </p:nvSpPr>
        <p:spPr>
          <a:xfrm>
            <a:off x="425196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About 85% reabsorbed</a:t>
            </a:r>
            <a:endParaRPr lang="en-US" sz="1300" dirty="0"/>
          </a:p>
        </p:txBody>
      </p:sp>
      <p:sp>
        <p:nvSpPr>
          <p:cNvPr id="8" name="Shape 6"/>
          <p:cNvSpPr/>
          <p:nvPr/>
        </p:nvSpPr>
        <p:spPr>
          <a:xfrm>
            <a:off x="6537960" y="1874520"/>
            <a:ext cx="2423160" cy="713232"/>
          </a:xfrm>
          <a:prstGeom prst="roundRect">
            <a:avLst>
              <a:gd name="adj" fmla="val 7692"/>
            </a:avLst>
          </a:prstGeom>
          <a:solidFill>
            <a:srgbClr val="F4F6F6"/>
          </a:solidFill>
          <a:ln/>
        </p:spPr>
      </p:sp>
      <p:sp>
        <p:nvSpPr>
          <p:cNvPr id="9" name="Text 7"/>
          <p:cNvSpPr txBox="1"/>
          <p:nvPr/>
        </p:nvSpPr>
        <p:spPr>
          <a:xfrm>
            <a:off x="681228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About 15% left behind</a:t>
            </a:r>
            <a:endParaRPr lang="en-US" sz="1300" dirty="0"/>
          </a:p>
        </p:txBody>
      </p:sp>
      <p:sp>
        <p:nvSpPr>
          <p:cNvPr id="10" name="Shape 8"/>
          <p:cNvSpPr/>
          <p:nvPr/>
        </p:nvSpPr>
        <p:spPr>
          <a:xfrm>
            <a:off x="9098280" y="1874520"/>
            <a:ext cx="2423160" cy="713232"/>
          </a:xfrm>
          <a:prstGeom prst="roundRect">
            <a:avLst>
              <a:gd name="adj" fmla="val 7692"/>
            </a:avLst>
          </a:prstGeom>
          <a:solidFill>
            <a:srgbClr val="F4F6F6"/>
          </a:solidFill>
          <a:ln/>
        </p:spPr>
      </p:sp>
      <p:sp>
        <p:nvSpPr>
          <p:cNvPr id="11" name="Text 9"/>
          <p:cNvSpPr txBox="1"/>
          <p:nvPr/>
        </p:nvSpPr>
        <p:spPr>
          <a:xfrm>
            <a:off x="9372600" y="187452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Lymphatics collect it</a:t>
            </a:r>
            <a:endParaRPr lang="en-US" sz="1300" dirty="0"/>
          </a:p>
        </p:txBody>
      </p:sp>
      <p:sp>
        <p:nvSpPr>
          <p:cNvPr id="12" name="Shape 10"/>
          <p:cNvSpPr/>
          <p:nvPr/>
        </p:nvSpPr>
        <p:spPr>
          <a:xfrm>
            <a:off x="3977640" y="2743200"/>
            <a:ext cx="2423160" cy="713232"/>
          </a:xfrm>
          <a:prstGeom prst="roundRect">
            <a:avLst>
              <a:gd name="adj" fmla="val 7692"/>
            </a:avLst>
          </a:prstGeom>
          <a:solidFill>
            <a:srgbClr val="F4F6F6"/>
          </a:solidFill>
          <a:ln/>
        </p:spPr>
      </p:sp>
      <p:sp>
        <p:nvSpPr>
          <p:cNvPr id="13" name="Text 11"/>
          <p:cNvSpPr txBox="1"/>
          <p:nvPr/>
        </p:nvSpPr>
        <p:spPr>
          <a:xfrm>
            <a:off x="425196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Arterial end: 35 mm Hg</a:t>
            </a:r>
            <a:endParaRPr lang="en-US" sz="1300" dirty="0"/>
          </a:p>
        </p:txBody>
      </p:sp>
      <p:sp>
        <p:nvSpPr>
          <p:cNvPr id="14" name="Shape 12"/>
          <p:cNvSpPr/>
          <p:nvPr/>
        </p:nvSpPr>
        <p:spPr>
          <a:xfrm>
            <a:off x="6537960" y="2743200"/>
            <a:ext cx="2423160" cy="713232"/>
          </a:xfrm>
          <a:prstGeom prst="roundRect">
            <a:avLst>
              <a:gd name="adj" fmla="val 7692"/>
            </a:avLst>
          </a:prstGeom>
          <a:solidFill>
            <a:srgbClr val="F4F6F6"/>
          </a:solidFill>
          <a:ln/>
        </p:spPr>
      </p:sp>
      <p:sp>
        <p:nvSpPr>
          <p:cNvPr id="15" name="Text 13"/>
          <p:cNvSpPr txBox="1"/>
          <p:nvPr/>
        </p:nvSpPr>
        <p:spPr>
          <a:xfrm>
            <a:off x="681228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Osmotic pull: 25 mm Hg</a:t>
            </a:r>
            <a:endParaRPr lang="en-US" sz="1300" dirty="0"/>
          </a:p>
        </p:txBody>
      </p:sp>
      <p:sp>
        <p:nvSpPr>
          <p:cNvPr id="16" name="Shape 14"/>
          <p:cNvSpPr/>
          <p:nvPr/>
        </p:nvSpPr>
        <p:spPr>
          <a:xfrm>
            <a:off x="9098280" y="2743200"/>
            <a:ext cx="2423160" cy="713232"/>
          </a:xfrm>
          <a:prstGeom prst="roundRect">
            <a:avLst>
              <a:gd name="adj" fmla="val 7692"/>
            </a:avLst>
          </a:prstGeom>
          <a:solidFill>
            <a:srgbClr val="F4F6F6"/>
          </a:solidFill>
          <a:ln/>
        </p:spPr>
      </p:sp>
      <p:sp>
        <p:nvSpPr>
          <p:cNvPr id="17" name="Text 15"/>
          <p:cNvSpPr txBox="1"/>
          <p:nvPr/>
        </p:nvSpPr>
        <p:spPr>
          <a:xfrm>
            <a:off x="9372600" y="2743200"/>
            <a:ext cx="1874520" cy="713232"/>
          </a:xfrm>
          <a:prstGeom prst="rect">
            <a:avLst/>
          </a:prstGeom>
          <a:noFill/>
          <a:ln/>
        </p:spPr>
        <p:txBody>
          <a:bodyPr wrap="square" lIns="0" tIns="0" rIns="0" bIns="0" rtlCol="0" anchor="ctr"/>
          <a:lstStyle/>
          <a:p>
            <a:pPr indent="0" marL="0">
              <a:buNone/>
            </a:pPr>
            <a:r>
              <a:rPr lang="en-US" sz="1300" b="1" dirty="0">
                <a:solidFill>
                  <a:srgbClr val="1A2E35"/>
                </a:solidFill>
                <a:latin typeface="Calibri" pitchFamily="34" charset="0"/>
                <a:ea typeface="Calibri" pitchFamily="34" charset="-122"/>
                <a:cs typeface="Calibri" pitchFamily="34" charset="-120"/>
              </a:rPr>
              <a:t>Edema when it tips</a:t>
            </a:r>
            <a:endParaRPr lang="en-US" sz="1300" dirty="0"/>
          </a:p>
        </p:txBody>
      </p:sp>
      <p:sp>
        <p:nvSpPr>
          <p:cNvPr id="18" name="Text 1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19" name="Text 1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6</a:t>
            </a:r>
            <a:endParaRPr lang="en-US" sz="9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Three ways the balance tips</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Each cause is one of the two pressures, or the drain.</a:t>
            </a:r>
            <a:endParaRPr lang="en-US" sz="1450" dirty="0"/>
          </a:p>
        </p:txBody>
      </p:sp>
      <p:graphicFrame>
        <p:nvGraphicFramePr>
          <p:cNvPr id="8" name="Table 0"/>
          <p:cNvGraphicFramePr>
            <a:graphicFrameLocks noGrp="1"/>
          </p:cNvGraphicFramePr>
          <p:nvPr>
            <p:extLst>
              <p:ext uri="{D42A27DB-BD31-4B8C-83A1-F6EECF244321}">
                <p14:modId xmlns:p14="http://schemas.microsoft.com/office/powerpoint/2010/main" val="1579011935"/>
              </p:ext>
            </p:extLst>
          </p:nvPr>
        </p:nvGraphicFramePr>
        <p:xfrm>
          <a:off x="640080" y="1965960"/>
          <a:ext cx="10881360" cy="914400"/>
        </p:xfrm>
        <a:graphic>
          <a:graphicData uri="http://schemas.openxmlformats.org/drawingml/2006/table">
            <a:tbl>
              <a:tblPr/>
              <a:tblGrid>
                <a:gridCol w="2926080"/>
                <a:gridCol w="4114800"/>
                <a:gridCol w="3840480"/>
              </a:tblGrid>
              <a:tr h="420624">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Cause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What goes wrong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c>
                  <a:txBody>
                    <a:bodyPr/>
                    <a:lstStyle/>
                    <a:p>
                      <a:pPr indent="0" marL="0">
                        <a:buNone/>
                      </a:pPr>
                      <a:r>
                        <a:rPr lang="en-US" sz="1250" b="1" dirty="0">
                          <a:solidFill>
                            <a:srgbClr val="FFFFFF"/>
                          </a:solidFill>
                          <a:latin typeface="Calibri" pitchFamily="34" charset="0"/>
                          <a:ea typeface="Calibri" pitchFamily="34" charset="-122"/>
                          <a:cs typeface="Calibri" pitchFamily="34" charset="-120"/>
                        </a:rPr>
                        <a:t>Seen 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solidFill>
                      <a:srgbClr val="1A2E35"/>
                    </a:solidFill>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High hydrostatic</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Too much push out of the capillary</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Heart failure, a standing leg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Low albumin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Too little pull to bring fluid back</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Liver or kidney disease</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Poor nutrition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Not enough protein to make albumin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Severe malnutrition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Blocked lymphatics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The surplus is never collected</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Lymphatic obstruction</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r h="420624">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Result</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Fluid piles up in the tissues</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c>
                  <a:txBody>
                    <a:bodyPr/>
                    <a:lstStyle/>
                    <a:p>
                      <a:pPr indent="0" marL="0">
                        <a:buNone/>
                      </a:pPr>
                      <a:r>
                        <a:rPr lang="en-US" sz="1250" dirty="0">
                          <a:solidFill>
                            <a:srgbClr val="1A2E35"/>
                          </a:solidFill>
                          <a:latin typeface="Calibri" pitchFamily="34" charset="0"/>
                          <a:ea typeface="Calibri" pitchFamily="34" charset="-122"/>
                          <a:cs typeface="Calibri" pitchFamily="34" charset="-120"/>
                        </a:rPr>
                        <a:t>Edema, or visible swelling</a:t>
                      </a:r>
                      <a:endParaRPr lang="en-US" sz="1250" dirty="0">
                        <a:latin typeface="Calibri" charset="0"/>
                        <a:ea typeface="Calibri" charset="0"/>
                        <a:cs typeface="Calibri" charset="0"/>
                      </a:endParaRPr>
                    </a:p>
                  </a:txBody>
                  <a:tcPr marL="127000" marR="127000" marT="127000" marB="127000" anchor="ctr">
                    <a:lnL w="12700" cap="flat" cmpd="sng" algn="ctr">
                      <a:solidFill>
                        <a:srgbClr val="DFE5E6"/>
                      </a:solidFill>
                      <a:prstDash val="solid"/>
                      <a:round/>
                      <a:headEnd type="none" w="med" len="med"/>
                      <a:tailEnd type="none" w="med" len="med"/>
                    </a:lnL>
                    <a:lnR w="12700" cap="flat" cmpd="sng" algn="ctr">
                      <a:solidFill>
                        <a:srgbClr val="DFE5E6"/>
                      </a:solidFill>
                      <a:prstDash val="solid"/>
                      <a:round/>
                      <a:headEnd type="none" w="med" len="med"/>
                      <a:tailEnd type="none" w="med" len="med"/>
                    </a:lnR>
                    <a:lnT w="12700" cap="flat" cmpd="sng" algn="ctr">
                      <a:solidFill>
                        <a:srgbClr val="DFE5E6"/>
                      </a:solidFill>
                      <a:prstDash val="solid"/>
                      <a:round/>
                      <a:headEnd type="none" w="med" len="med"/>
                      <a:tailEnd type="none" w="med" len="med"/>
                    </a:lnT>
                    <a:lnB w="12700" cap="flat" cmpd="sng" algn="ctr">
                      <a:solidFill>
                        <a:srgbClr val="DFE5E6"/>
                      </a:solidFill>
                      <a:prstDash val="solid"/>
                      <a:round/>
                      <a:headEnd type="none" w="med" len="med"/>
                      <a:tailEnd type="none" w="med" len="med"/>
                    </a:lnB>
                  </a:tcPr>
                </a:tc>
              </a:tr>
            </a:tbl>
          </a:graphicData>
        </a:graphic>
      </p:graphicFrame>
      <p:sp>
        <p:nvSpPr>
          <p:cNvPr id="5" name="Text 2"/>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6" name="Text 3"/>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7</a:t>
            </a:r>
            <a:endParaRPr lang="en-US" sz="9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Push against pull</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contrasts that carry the whole topic.</a:t>
            </a:r>
            <a:endParaRPr lang="en-US" sz="1450" dirty="0"/>
          </a:p>
        </p:txBody>
      </p:sp>
      <p:sp>
        <p:nvSpPr>
          <p:cNvPr id="4" name="Shape 2"/>
          <p:cNvSpPr/>
          <p:nvPr/>
        </p:nvSpPr>
        <p:spPr>
          <a:xfrm>
            <a:off x="640080" y="1965960"/>
            <a:ext cx="3200400" cy="3200400"/>
          </a:xfrm>
          <a:prstGeom prst="roundRect">
            <a:avLst>
              <a:gd name="adj" fmla="val 2286"/>
            </a:avLst>
          </a:prstGeom>
          <a:solidFill>
            <a:srgbClr val="1A2E35"/>
          </a:solidFill>
          <a:ln/>
        </p:spPr>
      </p:sp>
      <p:sp>
        <p:nvSpPr>
          <p:cNvPr id="5" name="Text 3"/>
          <p:cNvSpPr txBox="1"/>
          <p:nvPr/>
        </p:nvSpPr>
        <p:spPr>
          <a:xfrm>
            <a:off x="914400" y="2203704"/>
            <a:ext cx="2651760" cy="685800"/>
          </a:xfrm>
          <a:prstGeom prst="rect">
            <a:avLst/>
          </a:prstGeom>
          <a:noFill/>
          <a:ln/>
        </p:spPr>
        <p:txBody>
          <a:bodyPr wrap="square" lIns="0" tIns="0" rIns="0" bIns="0" rtlCol="0" anchor="t"/>
          <a:lstStyle/>
          <a:p>
            <a:pPr indent="0" marL="0">
              <a:buNone/>
            </a:pPr>
            <a:r>
              <a:rPr lang="en-US" sz="1800" b="1" dirty="0">
                <a:solidFill>
                  <a:srgbClr val="FFFFFF"/>
                </a:solidFill>
                <a:latin typeface="Cambria" pitchFamily="34" charset="0"/>
                <a:ea typeface="Cambria" pitchFamily="34" charset="-122"/>
                <a:cs typeface="Cambria" pitchFamily="34" charset="-120"/>
              </a:rPr>
              <a:t>One question</a:t>
            </a:r>
            <a:endParaRPr lang="en-US" sz="1800" dirty="0"/>
          </a:p>
        </p:txBody>
      </p:sp>
      <p:sp>
        <p:nvSpPr>
          <p:cNvPr id="6" name="Text 4"/>
          <p:cNvSpPr txBox="1"/>
          <p:nvPr/>
        </p:nvSpPr>
        <p:spPr>
          <a:xfrm>
            <a:off x="914400" y="2898648"/>
            <a:ext cx="2651760" cy="2057400"/>
          </a:xfrm>
          <a:prstGeom prst="rect">
            <a:avLst/>
          </a:prstGeom>
          <a:noFill/>
          <a:ln/>
        </p:spPr>
        <p:txBody>
          <a:bodyPr wrap="square" lIns="0" tIns="0" rIns="0" bIns="0" rtlCol="0" anchor="t"/>
          <a:lstStyle/>
          <a:p>
            <a:pPr indent="0" marL="0">
              <a:buNone/>
            </a:pPr>
            <a:r>
              <a:rPr lang="en-US" sz="1250" dirty="0">
                <a:solidFill>
                  <a:srgbClr val="EDE8DD"/>
                </a:solidFill>
                <a:latin typeface="Calibri" pitchFamily="34" charset="0"/>
                <a:ea typeface="Calibri" pitchFamily="34" charset="-122"/>
                <a:cs typeface="Calibri" pitchFamily="34" charset="-120"/>
              </a:rPr>
              <a:t>At any point along the capillary, ask which pressure is larger.</a:t>
            </a:r>
            <a:endParaRPr lang="en-US" sz="1250" dirty="0"/>
          </a:p>
          <a:p>
            <a:pPr indent="0" marL="0">
              <a:buNone/>
            </a:pPr>
            <a:endParaRPr lang="en-US" sz="1250" dirty="0"/>
          </a:p>
          <a:p>
            <a:pPr indent="0" marL="0">
              <a:buNone/>
            </a:pPr>
            <a:r>
              <a:rPr lang="en-US" sz="1250" dirty="0">
                <a:solidFill>
                  <a:srgbClr val="EDE8DD"/>
                </a:solidFill>
                <a:latin typeface="Calibri" pitchFamily="34" charset="0"/>
                <a:ea typeface="Calibri" pitchFamily="34" charset="-122"/>
                <a:cs typeface="Calibri" pitchFamily="34" charset="-120"/>
              </a:rPr>
              <a:t>That answer alone tells you whether fluid is leaving the blood or returning to it.</a:t>
            </a:r>
            <a:endParaRPr lang="en-US" sz="1250" dirty="0"/>
          </a:p>
        </p:txBody>
      </p:sp>
      <p:sp>
        <p:nvSpPr>
          <p:cNvPr id="7" name="Text 5"/>
          <p:cNvSpPr txBox="1"/>
          <p:nvPr/>
        </p:nvSpPr>
        <p:spPr>
          <a:xfrm>
            <a:off x="4069080" y="196596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Hydrostatic</a:t>
            </a:r>
            <a:endParaRPr lang="en-US" sz="1500" dirty="0"/>
          </a:p>
        </p:txBody>
      </p:sp>
      <p:sp>
        <p:nvSpPr>
          <p:cNvPr id="8" name="Text 6"/>
          <p:cNvSpPr txBox="1"/>
          <p:nvPr/>
        </p:nvSpPr>
        <p:spPr>
          <a:xfrm>
            <a:off x="6537960" y="196596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9" name="Text 7"/>
          <p:cNvSpPr txBox="1"/>
          <p:nvPr/>
        </p:nvSpPr>
        <p:spPr>
          <a:xfrm>
            <a:off x="7086600" y="196596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Colloid osmotic</a:t>
            </a:r>
            <a:endParaRPr lang="en-US" sz="1500" dirty="0"/>
          </a:p>
        </p:txBody>
      </p:sp>
      <p:sp>
        <p:nvSpPr>
          <p:cNvPr id="10" name="Text 8"/>
          <p:cNvSpPr txBox="1"/>
          <p:nvPr/>
        </p:nvSpPr>
        <p:spPr>
          <a:xfrm>
            <a:off x="9555480" y="196596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push / pull</a:t>
            </a:r>
            <a:endParaRPr lang="en-US" sz="1150" dirty="0"/>
          </a:p>
        </p:txBody>
      </p:sp>
      <p:sp>
        <p:nvSpPr>
          <p:cNvPr id="11" name="Text 9"/>
          <p:cNvSpPr txBox="1"/>
          <p:nvPr/>
        </p:nvSpPr>
        <p:spPr>
          <a:xfrm>
            <a:off x="4069080" y="260604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Pushes out</a:t>
            </a:r>
            <a:endParaRPr lang="en-US" sz="1500" dirty="0"/>
          </a:p>
        </p:txBody>
      </p:sp>
      <p:sp>
        <p:nvSpPr>
          <p:cNvPr id="12" name="Text 10"/>
          <p:cNvSpPr txBox="1"/>
          <p:nvPr/>
        </p:nvSpPr>
        <p:spPr>
          <a:xfrm>
            <a:off x="6537960" y="260604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3" name="Text 11"/>
          <p:cNvSpPr txBox="1"/>
          <p:nvPr/>
        </p:nvSpPr>
        <p:spPr>
          <a:xfrm>
            <a:off x="7086600" y="260604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Pulls in</a:t>
            </a:r>
            <a:endParaRPr lang="en-US" sz="1500" dirty="0"/>
          </a:p>
        </p:txBody>
      </p:sp>
      <p:sp>
        <p:nvSpPr>
          <p:cNvPr id="14" name="Text 12"/>
          <p:cNvSpPr txBox="1"/>
          <p:nvPr/>
        </p:nvSpPr>
        <p:spPr>
          <a:xfrm>
            <a:off x="9555480" y="260604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direction</a:t>
            </a:r>
            <a:endParaRPr lang="en-US" sz="1150" dirty="0"/>
          </a:p>
        </p:txBody>
      </p:sp>
      <p:sp>
        <p:nvSpPr>
          <p:cNvPr id="15" name="Text 13"/>
          <p:cNvSpPr txBox="1"/>
          <p:nvPr/>
        </p:nvSpPr>
        <p:spPr>
          <a:xfrm>
            <a:off x="4069080" y="324612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Blood pressure</a:t>
            </a:r>
            <a:endParaRPr lang="en-US" sz="1500" dirty="0"/>
          </a:p>
        </p:txBody>
      </p:sp>
      <p:sp>
        <p:nvSpPr>
          <p:cNvPr id="16" name="Text 14"/>
          <p:cNvSpPr txBox="1"/>
          <p:nvPr/>
        </p:nvSpPr>
        <p:spPr>
          <a:xfrm>
            <a:off x="6537960" y="324612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17" name="Text 15"/>
          <p:cNvSpPr txBox="1"/>
          <p:nvPr/>
        </p:nvSpPr>
        <p:spPr>
          <a:xfrm>
            <a:off x="7086600" y="324612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Albumin</a:t>
            </a:r>
            <a:endParaRPr lang="en-US" sz="1500" dirty="0"/>
          </a:p>
        </p:txBody>
      </p:sp>
      <p:sp>
        <p:nvSpPr>
          <p:cNvPr id="18" name="Text 16"/>
          <p:cNvSpPr txBox="1"/>
          <p:nvPr/>
        </p:nvSpPr>
        <p:spPr>
          <a:xfrm>
            <a:off x="9555480" y="324612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what makes it</a:t>
            </a:r>
            <a:endParaRPr lang="en-US" sz="1150" dirty="0"/>
          </a:p>
        </p:txBody>
      </p:sp>
      <p:sp>
        <p:nvSpPr>
          <p:cNvPr id="19" name="Text 17"/>
          <p:cNvSpPr txBox="1"/>
          <p:nvPr/>
        </p:nvSpPr>
        <p:spPr>
          <a:xfrm>
            <a:off x="4069080" y="388620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Arterial end</a:t>
            </a:r>
            <a:endParaRPr lang="en-US" sz="1500" dirty="0"/>
          </a:p>
        </p:txBody>
      </p:sp>
      <p:sp>
        <p:nvSpPr>
          <p:cNvPr id="20" name="Text 18"/>
          <p:cNvSpPr txBox="1"/>
          <p:nvPr/>
        </p:nvSpPr>
        <p:spPr>
          <a:xfrm>
            <a:off x="6537960" y="388620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1" name="Text 19"/>
          <p:cNvSpPr txBox="1"/>
          <p:nvPr/>
        </p:nvSpPr>
        <p:spPr>
          <a:xfrm>
            <a:off x="7086600" y="388620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Venule end</a:t>
            </a:r>
            <a:endParaRPr lang="en-US" sz="1500" dirty="0"/>
          </a:p>
        </p:txBody>
      </p:sp>
      <p:sp>
        <p:nvSpPr>
          <p:cNvPr id="22" name="Text 20"/>
          <p:cNvSpPr txBox="1"/>
          <p:nvPr/>
        </p:nvSpPr>
        <p:spPr>
          <a:xfrm>
            <a:off x="9555480" y="388620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out / back in</a:t>
            </a:r>
            <a:endParaRPr lang="en-US" sz="1150" dirty="0"/>
          </a:p>
        </p:txBody>
      </p:sp>
      <p:sp>
        <p:nvSpPr>
          <p:cNvPr id="23" name="Text 21"/>
          <p:cNvSpPr txBox="1"/>
          <p:nvPr/>
        </p:nvSpPr>
        <p:spPr>
          <a:xfrm>
            <a:off x="4069080" y="4526280"/>
            <a:ext cx="2377440" cy="502920"/>
          </a:xfrm>
          <a:prstGeom prst="rect">
            <a:avLst/>
          </a:prstGeom>
          <a:noFill/>
          <a:ln/>
        </p:spPr>
        <p:txBody>
          <a:bodyPr wrap="square" lIns="0" tIns="0" rIns="0" bIns="0" rtlCol="0" anchor="ctr"/>
          <a:lstStyle/>
          <a:p>
            <a:pPr algn="r" indent="0" marL="0">
              <a:buNone/>
            </a:pPr>
            <a:r>
              <a:rPr lang="en-US" sz="1500" b="1" dirty="0">
                <a:solidFill>
                  <a:srgbClr val="A8324A"/>
                </a:solidFill>
                <a:latin typeface="Calibri" pitchFamily="34" charset="0"/>
                <a:ea typeface="Calibri" pitchFamily="34" charset="-122"/>
                <a:cs typeface="Calibri" pitchFamily="34" charset="-120"/>
              </a:rPr>
              <a:t>Filtration</a:t>
            </a:r>
            <a:endParaRPr lang="en-US" sz="1500" dirty="0"/>
          </a:p>
        </p:txBody>
      </p:sp>
      <p:sp>
        <p:nvSpPr>
          <p:cNvPr id="24" name="Text 22"/>
          <p:cNvSpPr txBox="1"/>
          <p:nvPr/>
        </p:nvSpPr>
        <p:spPr>
          <a:xfrm>
            <a:off x="6537960" y="4526280"/>
            <a:ext cx="457200" cy="502920"/>
          </a:xfrm>
          <a:prstGeom prst="rect">
            <a:avLst/>
          </a:prstGeom>
          <a:noFill/>
          <a:ln/>
        </p:spPr>
        <p:txBody>
          <a:bodyPr wrap="square" lIns="0" tIns="0" rIns="0" bIns="0" rtlCol="0" anchor="ctr"/>
          <a:lstStyle/>
          <a:p>
            <a:pPr algn="ctr" indent="0" marL="0">
              <a:buNone/>
            </a:pPr>
            <a:r>
              <a:rPr lang="en-US" sz="1400" dirty="0">
                <a:solidFill>
                  <a:srgbClr val="667A80"/>
                </a:solidFill>
                <a:latin typeface="Calibri" pitchFamily="34" charset="0"/>
                <a:ea typeface="Calibri" pitchFamily="34" charset="-122"/>
                <a:cs typeface="Calibri" pitchFamily="34" charset="-120"/>
              </a:rPr>
              <a:t>↔</a:t>
            </a:r>
            <a:endParaRPr lang="en-US" sz="1400" dirty="0"/>
          </a:p>
        </p:txBody>
      </p:sp>
      <p:sp>
        <p:nvSpPr>
          <p:cNvPr id="25" name="Text 23"/>
          <p:cNvSpPr txBox="1"/>
          <p:nvPr/>
        </p:nvSpPr>
        <p:spPr>
          <a:xfrm>
            <a:off x="7086600" y="4526280"/>
            <a:ext cx="2377440" cy="502920"/>
          </a:xfrm>
          <a:prstGeom prst="rect">
            <a:avLst/>
          </a:prstGeom>
          <a:noFill/>
          <a:ln/>
        </p:spPr>
        <p:txBody>
          <a:bodyPr wrap="square" lIns="0" tIns="0" rIns="0" bIns="0" rtlCol="0" anchor="ctr"/>
          <a:lstStyle/>
          <a:p>
            <a:pPr indent="0" marL="0">
              <a:buNone/>
            </a:pPr>
            <a:r>
              <a:rPr lang="en-US" sz="1500" b="1" dirty="0">
                <a:solidFill>
                  <a:srgbClr val="3F7286"/>
                </a:solidFill>
                <a:latin typeface="Calibri" pitchFamily="34" charset="0"/>
                <a:ea typeface="Calibri" pitchFamily="34" charset="-122"/>
                <a:cs typeface="Calibri" pitchFamily="34" charset="-120"/>
              </a:rPr>
              <a:t>Reabsorption</a:t>
            </a:r>
            <a:endParaRPr lang="en-US" sz="1500" dirty="0"/>
          </a:p>
        </p:txBody>
      </p:sp>
      <p:sp>
        <p:nvSpPr>
          <p:cNvPr id="26" name="Text 24"/>
          <p:cNvSpPr txBox="1"/>
          <p:nvPr/>
        </p:nvSpPr>
        <p:spPr>
          <a:xfrm>
            <a:off x="9555480" y="4526280"/>
            <a:ext cx="2514600" cy="502920"/>
          </a:xfrm>
          <a:prstGeom prst="rect">
            <a:avLst/>
          </a:prstGeom>
          <a:noFill/>
          <a:ln/>
        </p:spPr>
        <p:txBody>
          <a:bodyPr wrap="square" lIns="0" tIns="0" rIns="0" bIns="0" rtlCol="0" anchor="ctr"/>
          <a:lstStyle/>
          <a:p>
            <a:pPr indent="0" marL="0">
              <a:buNone/>
            </a:pPr>
            <a:r>
              <a:rPr lang="en-US" sz="1150" i="1" dirty="0">
                <a:solidFill>
                  <a:srgbClr val="46585D"/>
                </a:solidFill>
                <a:latin typeface="Calibri" pitchFamily="34" charset="0"/>
                <a:ea typeface="Calibri" pitchFamily="34" charset="-122"/>
                <a:cs typeface="Calibri" pitchFamily="34" charset="-120"/>
              </a:rPr>
              <a:t>the two names</a:t>
            </a:r>
            <a:endParaRPr lang="en-US" sz="1150" dirty="0"/>
          </a:p>
        </p:txBody>
      </p:sp>
      <p:sp>
        <p:nvSpPr>
          <p:cNvPr id="27" name="Text 25"/>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8" name="Text 26"/>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8</a:t>
            </a:r>
            <a:endParaRPr lang="en-US" sz="9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Where students go wrong</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Five traps in the most conceptual topic in the chapter.</a:t>
            </a:r>
            <a:endParaRPr lang="en-US" sz="1450" dirty="0"/>
          </a:p>
        </p:txBody>
      </p:sp>
      <p:sp>
        <p:nvSpPr>
          <p:cNvPr id="4" name="Text 2"/>
          <p:cNvSpPr txBox="1"/>
          <p:nvPr/>
        </p:nvSpPr>
        <p:spPr>
          <a:xfrm>
            <a:off x="640080" y="1874520"/>
            <a:ext cx="7498080" cy="3840480"/>
          </a:xfrm>
          <a:prstGeom prst="rect">
            <a:avLst/>
          </a:prstGeom>
          <a:noFill/>
          <a:ln/>
        </p:spPr>
        <p:txBody>
          <a:bodyPr wrap="square" lIns="0" tIns="0" rIns="0" bIns="0" rtlCol="0" anchor="t"/>
          <a:lstStyle/>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Reversing the forces. Hydrostatic pressure pushes fluid out; colloid osmotic pressure pulls it back in.</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Thinking both pressures change. Only hydrostatic pressure falls along the capillary; the osmotic pull stays roughly steady.</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Expecting a perfect balance. Capillaries filter slightly more than they reabsorb, and the lymphatics return the surplus.</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Missing albumin. The osmotic pull comes from plasma proteins too large to leave, which is why low albumin causes swelling.</a:t>
            </a:r>
            <a:endParaRPr lang="en-US" sz="1550" dirty="0"/>
          </a:p>
          <a:p>
            <a:pPr marL="342900" indent="-342900">
              <a:spcAft>
                <a:spcPts val="1100"/>
              </a:spcAft>
              <a:buSzPct val="100000"/>
              <a:buChar char="•"/>
            </a:pPr>
            <a:r>
              <a:rPr lang="en-US" sz="1550" dirty="0">
                <a:solidFill>
                  <a:srgbClr val="1A2E35"/>
                </a:solidFill>
                <a:latin typeface="Calibri" pitchFamily="34" charset="0"/>
                <a:ea typeface="Calibri" pitchFamily="34" charset="-122"/>
                <a:cs typeface="Calibri" pitchFamily="34" charset="-120"/>
              </a:rPr>
              <a:t>Treating edema as one disease. It is any imbalance: too much push, too little pull, or a blocked lymphatic drain.</a:t>
            </a:r>
            <a:endParaRPr lang="en-US" sz="1550" dirty="0"/>
          </a:p>
        </p:txBody>
      </p:sp>
      <p:sp>
        <p:nvSpPr>
          <p:cNvPr id="5" name="Shape 3"/>
          <p:cNvSpPr/>
          <p:nvPr/>
        </p:nvSpPr>
        <p:spPr>
          <a:xfrm>
            <a:off x="8595360" y="1874520"/>
            <a:ext cx="2926080" cy="1837944"/>
          </a:xfrm>
          <a:prstGeom prst="roundRect">
            <a:avLst>
              <a:gd name="adj" fmla="val 3980"/>
            </a:avLst>
          </a:prstGeom>
          <a:solidFill>
            <a:srgbClr val="F4F6F6"/>
          </a:solidFill>
          <a:ln/>
        </p:spPr>
      </p:sp>
      <p:sp>
        <p:nvSpPr>
          <p:cNvPr id="6" name="Text 4"/>
          <p:cNvSpPr txBox="1"/>
          <p:nvPr/>
        </p:nvSpPr>
        <p:spPr>
          <a:xfrm>
            <a:off x="8869680" y="2093976"/>
            <a:ext cx="2377440" cy="274320"/>
          </a:xfrm>
          <a:prstGeom prst="rect">
            <a:avLst/>
          </a:prstGeom>
          <a:noFill/>
          <a:ln/>
        </p:spPr>
        <p:txBody>
          <a:bodyPr wrap="square" lIns="0" tIns="0" rIns="0" bIns="0" rtlCol="0" anchor="ctr"/>
          <a:lstStyle/>
          <a:p>
            <a:pPr indent="0" marL="0">
              <a:buNone/>
            </a:pPr>
            <a:r>
              <a:rPr lang="en-US" sz="1100" b="1" spc="140" kern="0" dirty="0">
                <a:solidFill>
                  <a:srgbClr val="A8324A"/>
                </a:solidFill>
                <a:latin typeface="Calibri" pitchFamily="34" charset="0"/>
                <a:ea typeface="Calibri" pitchFamily="34" charset="-122"/>
                <a:cs typeface="Calibri" pitchFamily="34" charset="-120"/>
              </a:rPr>
              <a:t>The working numbers</a:t>
            </a:r>
            <a:endParaRPr lang="en-US" sz="1100" dirty="0"/>
          </a:p>
        </p:txBody>
      </p:sp>
      <p:sp>
        <p:nvSpPr>
          <p:cNvPr id="7" name="Text 5"/>
          <p:cNvSpPr txBox="1"/>
          <p:nvPr/>
        </p:nvSpPr>
        <p:spPr>
          <a:xfrm>
            <a:off x="8869680" y="2441448"/>
            <a:ext cx="2377440" cy="1060704"/>
          </a:xfrm>
          <a:prstGeom prst="rect">
            <a:avLst/>
          </a:prstGeom>
          <a:noFill/>
          <a:ln/>
        </p:spPr>
        <p:txBody>
          <a:bodyPr wrap="square" lIns="0" tIns="0" rIns="0" bIns="0" rtlCol="0" anchor="t"/>
          <a:lstStyle/>
          <a:p>
            <a:pPr indent="0" marL="0">
              <a:buNone/>
            </a:pPr>
            <a:r>
              <a:rPr lang="en-US" sz="1250" dirty="0">
                <a:solidFill>
                  <a:srgbClr val="46585D"/>
                </a:solidFill>
                <a:latin typeface="Calibri" pitchFamily="34" charset="0"/>
                <a:ea typeface="Calibri" pitchFamily="34" charset="-122"/>
                <a:cs typeface="Calibri" pitchFamily="34" charset="-120"/>
              </a:rPr>
              <a:t>Roughly 35 mm Hg of push against 25 mm Hg of pull at the arterial end; the push has faded by the venule end.</a:t>
            </a:r>
            <a:endParaRPr lang="en-US" sz="1250" dirty="0"/>
          </a:p>
        </p:txBody>
      </p:sp>
      <p:sp>
        <p:nvSpPr>
          <p:cNvPr id="8" name="Text 6"/>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9" name="Text 7"/>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9</a:t>
            </a:r>
            <a:endParaRPr lang="en-US" sz="9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txBox="1"/>
          <p:nvPr/>
        </p:nvSpPr>
        <p:spPr>
          <a:xfrm>
            <a:off x="640080" y="502920"/>
            <a:ext cx="10881360" cy="731520"/>
          </a:xfrm>
          <a:prstGeom prst="rect">
            <a:avLst/>
          </a:prstGeom>
          <a:noFill/>
          <a:ln/>
        </p:spPr>
        <p:txBody>
          <a:bodyPr wrap="square" lIns="0" tIns="0" rIns="0" bIns="0" rtlCol="0" anchor="t"/>
          <a:lstStyle/>
          <a:p>
            <a:pPr indent="0" marL="0">
              <a:buNone/>
            </a:pPr>
            <a:r>
              <a:rPr lang="en-US" sz="3400" b="1" dirty="0">
                <a:solidFill>
                  <a:srgbClr val="1A2E35"/>
                </a:solidFill>
                <a:latin typeface="Cambria" pitchFamily="34" charset="0"/>
                <a:ea typeface="Cambria" pitchFamily="34" charset="-122"/>
                <a:cs typeface="Cambria" pitchFamily="34" charset="-120"/>
              </a:rPr>
              <a:t>Check yourself</a:t>
            </a:r>
            <a:endParaRPr lang="en-US" sz="3400" dirty="0"/>
          </a:p>
        </p:txBody>
      </p:sp>
      <p:sp>
        <p:nvSpPr>
          <p:cNvPr id="3" name="Text 1"/>
          <p:cNvSpPr txBox="1"/>
          <p:nvPr/>
        </p:nvSpPr>
        <p:spPr>
          <a:xfrm>
            <a:off x="640080" y="1261872"/>
            <a:ext cx="10881360" cy="384048"/>
          </a:xfrm>
          <a:prstGeom prst="rect">
            <a:avLst/>
          </a:prstGeom>
          <a:noFill/>
          <a:ln/>
        </p:spPr>
        <p:txBody>
          <a:bodyPr wrap="square" lIns="0" tIns="0" rIns="0" bIns="0" rtlCol="0" anchor="ctr"/>
          <a:lstStyle/>
          <a:p>
            <a:pPr indent="0" marL="0">
              <a:buNone/>
            </a:pPr>
            <a:r>
              <a:rPr lang="en-US" sz="1450" i="1" dirty="0">
                <a:solidFill>
                  <a:srgbClr val="667A80"/>
                </a:solidFill>
                <a:latin typeface="Calibri" pitchFamily="34" charset="0"/>
                <a:ea typeface="Calibri" pitchFamily="34" charset="-122"/>
                <a:cs typeface="Calibri" pitchFamily="34" charset="-120"/>
              </a:rPr>
              <a:t>Answer these before the next session.</a:t>
            </a:r>
            <a:endParaRPr lang="en-US" sz="1450" dirty="0"/>
          </a:p>
        </p:txBody>
      </p:sp>
      <p:sp>
        <p:nvSpPr>
          <p:cNvPr id="4" name="Shape 2"/>
          <p:cNvSpPr/>
          <p:nvPr/>
        </p:nvSpPr>
        <p:spPr>
          <a:xfrm>
            <a:off x="640080" y="1920240"/>
            <a:ext cx="420624" cy="420624"/>
          </a:xfrm>
          <a:prstGeom prst="ellipse">
            <a:avLst/>
          </a:prstGeom>
          <a:solidFill>
            <a:srgbClr val="A8324A"/>
          </a:solidFill>
          <a:ln/>
        </p:spPr>
      </p:sp>
      <p:sp>
        <p:nvSpPr>
          <p:cNvPr id="5" name="Text 3"/>
          <p:cNvSpPr txBox="1"/>
          <p:nvPr/>
        </p:nvSpPr>
        <p:spPr>
          <a:xfrm>
            <a:off x="640080" y="1920240"/>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6" name="Text 4"/>
          <p:cNvSpPr txBox="1"/>
          <p:nvPr/>
        </p:nvSpPr>
        <p:spPr>
          <a:xfrm>
            <a:off x="1261872" y="1920240"/>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Name the two opposing pressures and say which way each moves fluid.</a:t>
            </a:r>
            <a:endParaRPr lang="en-US" sz="1450" dirty="0"/>
          </a:p>
        </p:txBody>
      </p:sp>
      <p:sp>
        <p:nvSpPr>
          <p:cNvPr id="7" name="Shape 5"/>
          <p:cNvSpPr/>
          <p:nvPr/>
        </p:nvSpPr>
        <p:spPr>
          <a:xfrm>
            <a:off x="640080" y="2670048"/>
            <a:ext cx="420624" cy="420624"/>
          </a:xfrm>
          <a:prstGeom prst="ellipse">
            <a:avLst/>
          </a:prstGeom>
          <a:solidFill>
            <a:srgbClr val="A8324A"/>
          </a:solidFill>
          <a:ln/>
        </p:spPr>
      </p:sp>
      <p:sp>
        <p:nvSpPr>
          <p:cNvPr id="8" name="Text 6"/>
          <p:cNvSpPr txBox="1"/>
          <p:nvPr/>
        </p:nvSpPr>
        <p:spPr>
          <a:xfrm>
            <a:off x="640080" y="2670048"/>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9" name="Text 7"/>
          <p:cNvSpPr txBox="1"/>
          <p:nvPr/>
        </p:nvSpPr>
        <p:spPr>
          <a:xfrm>
            <a:off x="1261872" y="2670048"/>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Explain why filtration happens at one end and reabsorption at the other.</a:t>
            </a:r>
            <a:endParaRPr lang="en-US" sz="1450" dirty="0"/>
          </a:p>
        </p:txBody>
      </p:sp>
      <p:sp>
        <p:nvSpPr>
          <p:cNvPr id="10" name="Shape 8"/>
          <p:cNvSpPr/>
          <p:nvPr/>
        </p:nvSpPr>
        <p:spPr>
          <a:xfrm>
            <a:off x="640080" y="3419856"/>
            <a:ext cx="420624" cy="420624"/>
          </a:xfrm>
          <a:prstGeom prst="ellipse">
            <a:avLst/>
          </a:prstGeom>
          <a:solidFill>
            <a:srgbClr val="A8324A"/>
          </a:solidFill>
          <a:ln/>
        </p:spPr>
      </p:sp>
      <p:sp>
        <p:nvSpPr>
          <p:cNvPr id="11" name="Text 9"/>
          <p:cNvSpPr txBox="1"/>
          <p:nvPr/>
        </p:nvSpPr>
        <p:spPr>
          <a:xfrm>
            <a:off x="640080" y="3419856"/>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2" name="Text 10"/>
          <p:cNvSpPr txBox="1"/>
          <p:nvPr/>
        </p:nvSpPr>
        <p:spPr>
          <a:xfrm>
            <a:off x="1261872" y="3419856"/>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A patient has low albumin. Predict what happens to the tissues, and why.</a:t>
            </a:r>
            <a:endParaRPr lang="en-US" sz="1450" dirty="0"/>
          </a:p>
        </p:txBody>
      </p:sp>
      <p:sp>
        <p:nvSpPr>
          <p:cNvPr id="13" name="Shape 11"/>
          <p:cNvSpPr/>
          <p:nvPr/>
        </p:nvSpPr>
        <p:spPr>
          <a:xfrm>
            <a:off x="640080" y="4169664"/>
            <a:ext cx="420624" cy="420624"/>
          </a:xfrm>
          <a:prstGeom prst="ellipse">
            <a:avLst/>
          </a:prstGeom>
          <a:solidFill>
            <a:srgbClr val="A8324A"/>
          </a:solidFill>
          <a:ln/>
        </p:spPr>
      </p:sp>
      <p:sp>
        <p:nvSpPr>
          <p:cNvPr id="14" name="Text 12"/>
          <p:cNvSpPr txBox="1"/>
          <p:nvPr/>
        </p:nvSpPr>
        <p:spPr>
          <a:xfrm>
            <a:off x="640080" y="4169664"/>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15" name="Text 13"/>
          <p:cNvSpPr txBox="1"/>
          <p:nvPr/>
        </p:nvSpPr>
        <p:spPr>
          <a:xfrm>
            <a:off x="1261872" y="4169664"/>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Capillaries filter more than they reabsorb. Say what handles the surplus.</a:t>
            </a:r>
            <a:endParaRPr lang="en-US" sz="1450" dirty="0"/>
          </a:p>
        </p:txBody>
      </p:sp>
      <p:sp>
        <p:nvSpPr>
          <p:cNvPr id="16" name="Shape 14"/>
          <p:cNvSpPr/>
          <p:nvPr/>
        </p:nvSpPr>
        <p:spPr>
          <a:xfrm>
            <a:off x="640080" y="4919472"/>
            <a:ext cx="420624" cy="420624"/>
          </a:xfrm>
          <a:prstGeom prst="ellipse">
            <a:avLst/>
          </a:prstGeom>
          <a:solidFill>
            <a:srgbClr val="A8324A"/>
          </a:solidFill>
          <a:ln/>
        </p:spPr>
      </p:sp>
      <p:sp>
        <p:nvSpPr>
          <p:cNvPr id="17" name="Text 15"/>
          <p:cNvSpPr txBox="1"/>
          <p:nvPr/>
        </p:nvSpPr>
        <p:spPr>
          <a:xfrm>
            <a:off x="640080" y="4919472"/>
            <a:ext cx="420624" cy="420624"/>
          </a:xfrm>
          <a:prstGeom prst="rect">
            <a:avLst/>
          </a:prstGeom>
          <a:noFill/>
          <a:ln/>
        </p:spPr>
        <p:txBody>
          <a:bodyPr wrap="square" lIns="0" tIns="0" rIns="0" bIns="0" rtlCol="0" anchor="ctr"/>
          <a:lstStyle/>
          <a:p>
            <a:pPr algn="ctr" indent="0" marL="0">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18" name="Text 16"/>
          <p:cNvSpPr txBox="1"/>
          <p:nvPr/>
        </p:nvSpPr>
        <p:spPr>
          <a:xfrm>
            <a:off x="1261872" y="4919472"/>
            <a:ext cx="10424160" cy="420624"/>
          </a:xfrm>
          <a:prstGeom prst="rect">
            <a:avLst/>
          </a:prstGeom>
          <a:noFill/>
          <a:ln/>
        </p:spPr>
        <p:txBody>
          <a:bodyPr wrap="square" lIns="0" tIns="0" rIns="0" bIns="0" rtlCol="0" anchor="ctr"/>
          <a:lstStyle/>
          <a:p>
            <a:pPr indent="0" marL="0">
              <a:buNone/>
            </a:pPr>
            <a:r>
              <a:rPr lang="en-US" sz="1450" dirty="0">
                <a:solidFill>
                  <a:srgbClr val="1A2E35"/>
                </a:solidFill>
                <a:latin typeface="Calibri" pitchFamily="34" charset="0"/>
                <a:ea typeface="Calibri" pitchFamily="34" charset="-122"/>
                <a:cs typeface="Calibri" pitchFamily="34" charset="-120"/>
              </a:rPr>
              <a:t>Give three separate ways the balance can tip toward edema.</a:t>
            </a:r>
            <a:endParaRPr lang="en-US" sz="1450" dirty="0"/>
          </a:p>
        </p:txBody>
      </p:sp>
      <p:sp>
        <p:nvSpPr>
          <p:cNvPr id="19" name="Text 17"/>
          <p:cNvSpPr txBox="1"/>
          <p:nvPr/>
        </p:nvSpPr>
        <p:spPr>
          <a:xfrm>
            <a:off x="640080" y="5715000"/>
            <a:ext cx="9144000" cy="365760"/>
          </a:xfrm>
          <a:prstGeom prst="rect">
            <a:avLst/>
          </a:prstGeom>
          <a:noFill/>
          <a:ln/>
        </p:spPr>
        <p:txBody>
          <a:bodyPr wrap="square" lIns="0" tIns="0" rIns="0" bIns="0" rtlCol="0" anchor="ctr"/>
          <a:lstStyle/>
          <a:p>
            <a:pPr indent="0" marL="0">
              <a:buNone/>
            </a:pPr>
            <a:r>
              <a:rPr lang="en-US" sz="1250" i="1" dirty="0">
                <a:solidFill>
                  <a:srgbClr val="667A80"/>
                </a:solidFill>
                <a:latin typeface="Calibri" pitchFamily="34" charset="0"/>
                <a:ea typeface="Calibri" pitchFamily="34" charset="-122"/>
                <a:cs typeface="Calibri" pitchFamily="34" charset="-120"/>
              </a:rPr>
              <a:t>Full glossary and the chapter quiz are in the chapter itself.</a:t>
            </a:r>
            <a:endParaRPr lang="en-US" sz="1250" dirty="0"/>
          </a:p>
        </p:txBody>
      </p:sp>
      <p:sp>
        <p:nvSpPr>
          <p:cNvPr id="20" name="Text 18"/>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667A80"/>
                </a:solidFill>
                <a:latin typeface="Calibri" pitchFamily="34" charset="0"/>
                <a:ea typeface="Calibri" pitchFamily="34" charset="-122"/>
                <a:cs typeface="Calibri" pitchFamily="34" charset="-120"/>
              </a:rPr>
              <a:t>DR. GARG LEARNING</a:t>
            </a:r>
            <a:endParaRPr lang="en-US" sz="900" dirty="0"/>
          </a:p>
        </p:txBody>
      </p:sp>
      <p:sp>
        <p:nvSpPr>
          <p:cNvPr id="21" name="Text 19"/>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667A80"/>
                </a:solidFill>
                <a:latin typeface="Calibri" pitchFamily="34" charset="0"/>
                <a:ea typeface="Calibri" pitchFamily="34" charset="-122"/>
                <a:cs typeface="Calibri" pitchFamily="34" charset="-120"/>
              </a:rPr>
              <a:t>Blood Vessels &amp; Circulation  ·  Chapter 20 · Topic 4  ·  10</a:t>
            </a:r>
            <a:endParaRPr lang="en-US" sz="9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A2E35"/>
        </a:solidFill>
      </p:bgPr>
    </p:bg>
    <p:spTree>
      <p:nvGrpSpPr>
        <p:cNvPr id="1" name=""/>
        <p:cNvGrpSpPr/>
        <p:nvPr/>
      </p:nvGrpSpPr>
      <p:grpSpPr>
        <a:xfrm>
          <a:off x="0" y="0"/>
          <a:ext cx="0" cy="0"/>
          <a:chOff x="0" y="0"/>
          <a:chExt cx="0" cy="0"/>
        </a:xfrm>
      </p:grpSpPr>
      <p:sp>
        <p:nvSpPr>
          <p:cNvPr id="2" name="Shape 0"/>
          <p:cNvSpPr/>
          <p:nvPr/>
        </p:nvSpPr>
        <p:spPr>
          <a:xfrm>
            <a:off x="9692640" y="-1554480"/>
            <a:ext cx="4023360" cy="4023360"/>
          </a:xfrm>
          <a:prstGeom prst="ellipse">
            <a:avLst/>
          </a:prstGeom>
          <a:solidFill>
            <a:srgbClr val="22404A"/>
          </a:solidFill>
          <a:ln/>
        </p:spPr>
      </p:sp>
      <p:sp>
        <p:nvSpPr>
          <p:cNvPr id="3" name="Text 1"/>
          <p:cNvSpPr txBox="1"/>
          <p:nvPr/>
        </p:nvSpPr>
        <p:spPr>
          <a:xfrm>
            <a:off x="640080" y="822960"/>
            <a:ext cx="8229600" cy="320040"/>
          </a:xfrm>
          <a:prstGeom prst="rect">
            <a:avLst/>
          </a:prstGeom>
          <a:noFill/>
          <a:ln/>
        </p:spPr>
        <p:txBody>
          <a:bodyPr wrap="square" lIns="0" tIns="0" rIns="0" bIns="0" rtlCol="0" anchor="ctr"/>
          <a:lstStyle/>
          <a:p>
            <a:pPr indent="0" marL="0">
              <a:buNone/>
            </a:pPr>
            <a:r>
              <a:rPr lang="en-US" sz="1200" b="1" spc="220" kern="0" dirty="0">
                <a:solidFill>
                  <a:srgbClr val="7FA8B8"/>
                </a:solidFill>
                <a:latin typeface="Calibri" pitchFamily="34" charset="0"/>
                <a:ea typeface="Calibri" pitchFamily="34" charset="-122"/>
                <a:cs typeface="Calibri" pitchFamily="34" charset="-120"/>
              </a:rPr>
              <a:t>IN ONE BREATH</a:t>
            </a:r>
            <a:endParaRPr lang="en-US" sz="1200" dirty="0"/>
          </a:p>
        </p:txBody>
      </p:sp>
      <p:sp>
        <p:nvSpPr>
          <p:cNvPr id="4" name="Text 2"/>
          <p:cNvSpPr txBox="1"/>
          <p:nvPr/>
        </p:nvSpPr>
        <p:spPr>
          <a:xfrm>
            <a:off x="640080" y="1371600"/>
            <a:ext cx="8412480" cy="3566160"/>
          </a:xfrm>
          <a:prstGeom prst="rect">
            <a:avLst/>
          </a:prstGeom>
          <a:noFill/>
          <a:ln/>
        </p:spPr>
        <p:txBody>
          <a:bodyPr wrap="square" lIns="0" tIns="0" rIns="0" bIns="0" rtlCol="0" anchor="ctr"/>
          <a:lstStyle/>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Fluid exchange is a contest: hydrostatic pushes out, colloid osmotic pulls in.</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Filtration wins at the arteriolar end, where hydrostatic pressure is highest.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Reabsorption wins at the venule end, once the push has faded below the pull.</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About 85 percent returns to the blood; the lymphatics collect the rest.</a:t>
            </a:r>
            <a:endParaRPr lang="en-US" sz="1550" dirty="0"/>
          </a:p>
          <a:p>
            <a:pPr marL="342900" indent="-342900">
              <a:spcAft>
                <a:spcPts val="1000"/>
              </a:spcAft>
              <a:buSzPct val="100000"/>
              <a:buChar char="•"/>
            </a:pPr>
            <a:r>
              <a:rPr lang="en-US" sz="1550" dirty="0">
                <a:solidFill>
                  <a:srgbClr val="EDE8DD"/>
                </a:solidFill>
                <a:latin typeface="Calibri" pitchFamily="34" charset="0"/>
                <a:ea typeface="Calibri" pitchFamily="34" charset="-122"/>
                <a:cs typeface="Calibri" pitchFamily="34" charset="-120"/>
              </a:rPr>
              <a:t>Edema is any imbalance: too much push, too little albumin, or a blocked drain.</a:t>
            </a:r>
            <a:endParaRPr lang="en-US" sz="1550" dirty="0"/>
          </a:p>
        </p:txBody>
      </p:sp>
      <p:sp>
        <p:nvSpPr>
          <p:cNvPr id="5" name="Text 3"/>
          <p:cNvSpPr txBox="1"/>
          <p:nvPr/>
        </p:nvSpPr>
        <p:spPr>
          <a:xfrm>
            <a:off x="640080" y="5120640"/>
            <a:ext cx="8229600" cy="457200"/>
          </a:xfrm>
          <a:prstGeom prst="rect">
            <a:avLst/>
          </a:prstGeom>
          <a:noFill/>
          <a:ln/>
        </p:spPr>
        <p:txBody>
          <a:bodyPr wrap="square" lIns="0" tIns="0" rIns="0" bIns="0" rtlCol="0" anchor="ctr"/>
          <a:lstStyle/>
          <a:p>
            <a:pPr indent="0" marL="0">
              <a:buNone/>
            </a:pPr>
            <a:r>
              <a:rPr lang="en-US" sz="1600" i="1" dirty="0">
                <a:solidFill>
                  <a:srgbClr val="A8324A"/>
                </a:solidFill>
                <a:latin typeface="Cambria" pitchFamily="34" charset="0"/>
                <a:ea typeface="Cambria" pitchFamily="34" charset="-122"/>
                <a:cs typeface="Cambria" pitchFamily="34" charset="-120"/>
              </a:rPr>
              <a:t>Next topic: the fixed loops that bring blood to these capillaries.</a:t>
            </a:r>
            <a:endParaRPr lang="en-US" sz="1600" dirty="0"/>
          </a:p>
        </p:txBody>
      </p:sp>
      <p:sp>
        <p:nvSpPr>
          <p:cNvPr id="6" name="Text 4"/>
          <p:cNvSpPr txBox="1"/>
          <p:nvPr/>
        </p:nvSpPr>
        <p:spPr>
          <a:xfrm>
            <a:off x="640080" y="6172200"/>
            <a:ext cx="2743200" cy="228600"/>
          </a:xfrm>
          <a:prstGeom prst="rect">
            <a:avLst/>
          </a:prstGeom>
          <a:noFill/>
          <a:ln/>
        </p:spPr>
        <p:txBody>
          <a:bodyPr wrap="square" lIns="0" tIns="0" rIns="0" bIns="0" rtlCol="0" anchor="ctr"/>
          <a:lstStyle/>
          <a:p>
            <a:pPr indent="0" marL="0">
              <a:buNone/>
            </a:pPr>
            <a:r>
              <a:rPr lang="en-US" sz="900" b="1" spc="140" kern="0" dirty="0">
                <a:solidFill>
                  <a:srgbClr val="8FA9B0"/>
                </a:solidFill>
                <a:latin typeface="Calibri" pitchFamily="34" charset="0"/>
                <a:ea typeface="Calibri" pitchFamily="34" charset="-122"/>
                <a:cs typeface="Calibri" pitchFamily="34" charset="-120"/>
              </a:rPr>
              <a:t>DR. GARG LEARNING</a:t>
            </a:r>
            <a:endParaRPr lang="en-US" sz="900" dirty="0"/>
          </a:p>
        </p:txBody>
      </p:sp>
      <p:sp>
        <p:nvSpPr>
          <p:cNvPr id="7" name="Text 5"/>
          <p:cNvSpPr txBox="1"/>
          <p:nvPr/>
        </p:nvSpPr>
        <p:spPr>
          <a:xfrm>
            <a:off x="6766560" y="6172200"/>
            <a:ext cx="4754880" cy="228600"/>
          </a:xfrm>
          <a:prstGeom prst="rect">
            <a:avLst/>
          </a:prstGeom>
          <a:noFill/>
          <a:ln/>
        </p:spPr>
        <p:txBody>
          <a:bodyPr wrap="square" lIns="0" tIns="0" rIns="0" bIns="0" rtlCol="0" anchor="ctr"/>
          <a:lstStyle/>
          <a:p>
            <a:pPr algn="r" indent="0" marL="0">
              <a:buNone/>
            </a:pPr>
            <a:r>
              <a:rPr lang="en-US" sz="900" dirty="0">
                <a:solidFill>
                  <a:srgbClr val="8FA9B0"/>
                </a:solidFill>
                <a:latin typeface="Calibri" pitchFamily="34" charset="0"/>
                <a:ea typeface="Calibri" pitchFamily="34" charset="-122"/>
                <a:cs typeface="Calibri" pitchFamily="34" charset="-120"/>
              </a:rPr>
              <a:t>Blood Vessels &amp; Circulation  ·  Chapter 20 · Topic 4  ·  11</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11</Slides>
  <Notes>11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11</vt:i4>
      </vt:variant>
    </vt:vector>
  </HeadingPairs>
  <TitlesOfParts>
    <vt:vector size="1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vector>
  </TitlesOfParts>
  <Company>Dr. Garg Learning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Capillary
Exchange</dc:title>
  <dc:subject>PptxGenJS Presentation</dc:subject>
  <dc:creator>Dr. Akash Garg</dc:creator>
  <cp:lastModifiedBy>Dr. Akash Garg</cp:lastModifiedBy>
  <cp:revision>1</cp:revision>
  <dcterms:created xsi:type="dcterms:W3CDTF">2026-09-12T21:04:44Z</dcterms:created>
  <dcterms:modified xsi:type="dcterms:W3CDTF">2026-09-12T21:04:44Z</dcterms:modified>
</cp:coreProperties>
</file>