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notesMasterIdLst>
    <p:notesMasterId r:id="rId13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notesMaster" Target="notesMasters/notesMaster1.xml"/><Relationship Id="rId14" Type="http://schemas.openxmlformats.org/officeDocument/2006/relationships/presProps" Target="presProps.xml"/><Relationship Id="rId15" Type="http://schemas.openxmlformats.org/officeDocument/2006/relationships/viewProps" Target="viewProps.xml"/><Relationship Id="rId16" Type="http://schemas.openxmlformats.org/officeDocument/2006/relationships/theme" Target="theme/theme1.xml"/><Relationship Id="rId1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Make them guess the split between squeeze and rest before you give it. Nearly everyone guesses the wrong way, and being wrong is what makes diastole memorable.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This is the slide that explains why a racing heart can fail. Students who hold it can reason about tachycardia instead of reciting that fast is bad.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Insist on the word isovolumetric. Volume not changing while pressure changes is the idea, and the name is the only thing holding it in place.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middle column is the answer key for the heart sounds. Note where all four valves are shut, and S1 and S2 stop being arbitrary noises.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Work one numeric example on the board with real volumes. Students who have subtracted once never confuse stroke volume with end-diastolic volume again.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Say lub and dub while pointing at the phase table. Anchoring each sound to a phase boundary is what makes the pair usable at a bedside.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Row five is the one worth arguing about. A faster heart moving less blood feels wrong until the filling-time explanation is given out loud.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Trap one shows up on every practical. Passive filling doing most of the work is counterintuitive, so state it twice in different words.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End on the trade between rate and filling. It is the one idea from this session that reappears in every later cardiovascular topic.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A2E3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869680" y="-1371600"/>
            <a:ext cx="4937760" cy="4937760"/>
          </a:xfrm>
          <a:prstGeom prst="ellipse">
            <a:avLst/>
          </a:prstGeom>
          <a:solidFill>
            <a:srgbClr val="22404A"/>
          </a:solidFill>
          <a:ln/>
        </p:spPr>
      </p:sp>
      <p:sp>
        <p:nvSpPr>
          <p:cNvPr id="3" name="Shape 1"/>
          <p:cNvSpPr/>
          <p:nvPr/>
        </p:nvSpPr>
        <p:spPr>
          <a:xfrm>
            <a:off x="10149840" y="2377440"/>
            <a:ext cx="2926080" cy="2926080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640080" y="1371600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40" kern="0" dirty="0">
                <a:solidFill>
                  <a:srgbClr val="7FA8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640080" y="1874520"/>
            <a:ext cx="7498080" cy="1920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4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Cardiac</a:t>
            </a:r>
            <a:endParaRPr lang="en-US" sz="44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4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Cycle</a:t>
            </a:r>
            <a:endParaRPr lang="en-US" sz="4400" dirty="0"/>
          </a:p>
        </p:txBody>
      </p:sp>
      <p:sp>
        <p:nvSpPr>
          <p:cNvPr id="6" name="Text 4"/>
          <p:cNvSpPr txBox="1"/>
          <p:nvPr/>
        </p:nvSpPr>
        <p:spPr>
          <a:xfrm>
            <a:off x="640080" y="393192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Chapter 19 · Topic 5 of 6</a:t>
            </a:r>
            <a:endParaRPr lang="en-US" sz="1700" dirty="0"/>
          </a:p>
        </p:txBody>
      </p:sp>
      <p:sp>
        <p:nvSpPr>
          <p:cNvPr id="7" name="Text 5"/>
          <p:cNvSpPr txBox="1"/>
          <p:nvPr/>
        </p:nvSpPr>
        <p:spPr>
          <a:xfrm>
            <a:off x="640080" y="4434840"/>
            <a:ext cx="71323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7FA8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Squeeze and rest, the lub-dub, and the numbers that fall out of it.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1A2E3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326880" y="-1737360"/>
            <a:ext cx="4389120" cy="4389120"/>
          </a:xfrm>
          <a:prstGeom prst="ellipse">
            <a:avLst/>
          </a:prstGeom>
          <a:solidFill>
            <a:srgbClr val="22404A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640080" y="1234440"/>
            <a:ext cx="10058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20" kern="0" dirty="0">
                <a:solidFill>
                  <a:srgbClr val="7FA8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BEAT, TWO STATES</a:t>
            </a:r>
            <a:endParaRPr lang="en-US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640080" y="1691640"/>
            <a:ext cx="10607040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4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Systole and diastole</a:t>
            </a:r>
            <a:endParaRPr lang="en-US" sz="4400" dirty="0"/>
          </a:p>
        </p:txBody>
      </p:sp>
      <p:sp>
        <p:nvSpPr>
          <p:cNvPr id="5" name="Text 3"/>
          <p:cNvSpPr txBox="1"/>
          <p:nvPr/>
        </p:nvSpPr>
        <p:spPr>
          <a:xfrm>
            <a:off x="640080" y="3310128"/>
            <a:ext cx="877824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Systole is contraction, a chamber squeezing blood out. Diastole is relaxation, a chamber loosening to fill. At about 75 beats a minute one cycle takes roughly 0.8 seconds.</a:t>
            </a:r>
            <a:endParaRPr lang="en-US" sz="1700" dirty="0"/>
          </a:p>
        </p:txBody>
      </p:sp>
      <p:sp>
        <p:nvSpPr>
          <p:cNvPr id="6" name="Text 4"/>
          <p:cNvSpPr txBox="1"/>
          <p:nvPr/>
        </p:nvSpPr>
        <p:spPr>
          <a:xfrm>
            <a:off x="640080" y="4498848"/>
            <a:ext cx="87782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i="1" dirty="0">
                <a:solidFill>
                  <a:srgbClr val="A832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Most of that time is rest.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8FA9B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8" name="Text 6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FA9B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Cardiovascular System: The Heart  ·  Chapter 19 · Topic 5  ·  2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1088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Why the rest matters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261872"/>
            <a:ext cx="10881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Diastole is doing two jobs at once.</a:t>
            </a:r>
            <a:endParaRPr lang="en-US" sz="1450" dirty="0"/>
          </a:p>
        </p:txBody>
      </p:sp>
      <p:sp>
        <p:nvSpPr>
          <p:cNvPr id="4" name="Shape 2"/>
          <p:cNvSpPr/>
          <p:nvPr/>
        </p:nvSpPr>
        <p:spPr>
          <a:xfrm>
            <a:off x="640080" y="1874520"/>
            <a:ext cx="5212080" cy="2926080"/>
          </a:xfrm>
          <a:prstGeom prst="roundRect">
            <a:avLst>
              <a:gd name="adj" fmla="val 2500"/>
            </a:avLst>
          </a:prstGeom>
          <a:solidFill>
            <a:srgbClr val="F4F6F6"/>
          </a:solidFill>
          <a:ln/>
        </p:spPr>
      </p:sp>
      <p:sp>
        <p:nvSpPr>
          <p:cNvPr id="5" name="Shape 3"/>
          <p:cNvSpPr/>
          <p:nvPr/>
        </p:nvSpPr>
        <p:spPr>
          <a:xfrm>
            <a:off x="914400" y="2221992"/>
            <a:ext cx="548640" cy="548640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1627632" y="2258568"/>
            <a:ext cx="3840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spc="180" kern="0" dirty="0">
                <a:solidFill>
                  <a:srgbClr val="A832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FILLING</a:t>
            </a:r>
            <a:endParaRPr lang="en-US" sz="1250" dirty="0"/>
          </a:p>
        </p:txBody>
      </p:sp>
      <p:sp>
        <p:nvSpPr>
          <p:cNvPr id="7" name="Text 5"/>
          <p:cNvSpPr txBox="1"/>
          <p:nvPr/>
        </p:nvSpPr>
        <p:spPr>
          <a:xfrm>
            <a:off x="914400" y="2880360"/>
            <a:ext cx="466344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Diastole is when ventricles refill</a:t>
            </a:r>
            <a:endParaRPr lang="en-US" sz="1900" dirty="0"/>
          </a:p>
        </p:txBody>
      </p:sp>
      <p:sp>
        <p:nvSpPr>
          <p:cNvPr id="8" name="Text 6"/>
          <p:cNvSpPr txBox="1"/>
          <p:nvPr/>
        </p:nvSpPr>
        <p:spPr>
          <a:xfrm>
            <a:off x="914400" y="4023360"/>
            <a:ext cx="46634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Most ventricular filling is passive: the AV valves open and blood pours in before the atria contract at all. Shorten diastole and the ventricles simply take in less.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6309360" y="1874520"/>
            <a:ext cx="5212080" cy="2926080"/>
          </a:xfrm>
          <a:prstGeom prst="roundRect">
            <a:avLst>
              <a:gd name="adj" fmla="val 2500"/>
            </a:avLst>
          </a:prstGeom>
          <a:solidFill>
            <a:srgbClr val="F4F6F6"/>
          </a:solidFill>
          <a:ln/>
        </p:spPr>
      </p:sp>
      <p:sp>
        <p:nvSpPr>
          <p:cNvPr id="10" name="Shape 8"/>
          <p:cNvSpPr/>
          <p:nvPr/>
        </p:nvSpPr>
        <p:spPr>
          <a:xfrm>
            <a:off x="6583680" y="2221992"/>
            <a:ext cx="548640" cy="548640"/>
          </a:xfrm>
          <a:prstGeom prst="ellipse">
            <a:avLst/>
          </a:prstGeom>
          <a:solidFill>
            <a:srgbClr val="3F7286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7296912" y="2258568"/>
            <a:ext cx="3840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spc="180" kern="0" dirty="0">
                <a:solidFill>
                  <a:srgbClr val="3F72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FEEDING</a:t>
            </a:r>
            <a:endParaRPr lang="en-US" sz="1250" dirty="0"/>
          </a:p>
        </p:txBody>
      </p:sp>
      <p:sp>
        <p:nvSpPr>
          <p:cNvPr id="12" name="Text 10"/>
          <p:cNvSpPr txBox="1"/>
          <p:nvPr/>
        </p:nvSpPr>
        <p:spPr>
          <a:xfrm>
            <a:off x="6583680" y="2880360"/>
            <a:ext cx="466344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Diastole is when muscle is fed</a:t>
            </a:r>
            <a:endParaRPr lang="en-US" sz="1900" dirty="0"/>
          </a:p>
        </p:txBody>
      </p:sp>
      <p:sp>
        <p:nvSpPr>
          <p:cNvPr id="13" name="Text 11"/>
          <p:cNvSpPr txBox="1"/>
          <p:nvPr/>
        </p:nvSpPr>
        <p:spPr>
          <a:xfrm>
            <a:off x="6583680" y="4023360"/>
            <a:ext cx="46634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It is also the only time the coronary arteries can push blood into the thick myocardium. Race the heart too fast and you steal from filling and from coronary flow.</a:t>
            </a:r>
            <a:endParaRPr lang="en-US" sz="1300" dirty="0"/>
          </a:p>
        </p:txBody>
      </p:sp>
      <p:sp>
        <p:nvSpPr>
          <p:cNvPr id="14" name="Text 12"/>
          <p:cNvSpPr txBox="1"/>
          <p:nvPr/>
        </p:nvSpPr>
        <p:spPr>
          <a:xfrm>
            <a:off x="640080" y="5120640"/>
            <a:ext cx="108813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50" i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Rest is not laziness; it is half of the job.</a:t>
            </a:r>
            <a:endParaRPr lang="en-US" sz="1650" dirty="0"/>
          </a:p>
        </p:txBody>
      </p:sp>
      <p:sp>
        <p:nvSpPr>
          <p:cNvPr id="15" name="Text 13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16" name="Text 14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Cardiovascular System: The Heart  ·  Chapter 19 · Topic 5  ·  3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1088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Worked example: walk one full cycle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261872"/>
            <a:ext cx="10881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Four moves that cover all five named phases.</a:t>
            </a:r>
            <a:endParaRPr lang="en-US" sz="1450" dirty="0"/>
          </a:p>
        </p:txBody>
      </p:sp>
      <p:sp>
        <p:nvSpPr>
          <p:cNvPr id="4" name="Shape 2"/>
          <p:cNvSpPr/>
          <p:nvPr/>
        </p:nvSpPr>
        <p:spPr>
          <a:xfrm>
            <a:off x="640080" y="2103120"/>
            <a:ext cx="2068830" cy="1920240"/>
          </a:xfrm>
          <a:prstGeom prst="roundRect">
            <a:avLst>
              <a:gd name="adj" fmla="val 3810"/>
            </a:avLst>
          </a:prstGeom>
          <a:solidFill>
            <a:srgbClr val="F4F6F6"/>
          </a:solidFill>
          <a:ln/>
        </p:spPr>
      </p:sp>
      <p:sp>
        <p:nvSpPr>
          <p:cNvPr id="5" name="Shape 3"/>
          <p:cNvSpPr/>
          <p:nvPr/>
        </p:nvSpPr>
        <p:spPr>
          <a:xfrm>
            <a:off x="914400" y="2340864"/>
            <a:ext cx="438912" cy="438912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914400" y="2340864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500" dirty="0"/>
          </a:p>
        </p:txBody>
      </p:sp>
      <p:sp>
        <p:nvSpPr>
          <p:cNvPr id="7" name="Text 5"/>
          <p:cNvSpPr txBox="1"/>
          <p:nvPr/>
        </p:nvSpPr>
        <p:spPr>
          <a:xfrm>
            <a:off x="1481328" y="2359152"/>
            <a:ext cx="95326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Atria top off</a:t>
            </a:r>
            <a:endParaRPr lang="en-US" sz="1800" dirty="0"/>
          </a:p>
        </p:txBody>
      </p:sp>
      <p:sp>
        <p:nvSpPr>
          <p:cNvPr id="8" name="Text 6"/>
          <p:cNvSpPr txBox="1"/>
          <p:nvPr/>
        </p:nvSpPr>
        <p:spPr>
          <a:xfrm>
            <a:off x="914400" y="2971800"/>
            <a:ext cx="152019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Atrial systole gives a gentle squeeze into ventricles that are already mostly full.</a:t>
            </a:r>
            <a:endParaRPr lang="en-US" sz="1250" dirty="0"/>
          </a:p>
        </p:txBody>
      </p:sp>
      <p:sp>
        <p:nvSpPr>
          <p:cNvPr id="9" name="Shape 7"/>
          <p:cNvSpPr/>
          <p:nvPr/>
        </p:nvSpPr>
        <p:spPr>
          <a:xfrm>
            <a:off x="2960370" y="2907792"/>
            <a:ext cx="365760" cy="310896"/>
          </a:xfrm>
          <a:prstGeom prst="rightArrow">
            <a:avLst/>
          </a:prstGeom>
          <a:solidFill>
            <a:srgbClr val="A8324A"/>
          </a:solidFill>
          <a:ln/>
        </p:spPr>
      </p:sp>
      <p:sp>
        <p:nvSpPr>
          <p:cNvPr id="10" name="Shape 8"/>
          <p:cNvSpPr/>
          <p:nvPr/>
        </p:nvSpPr>
        <p:spPr>
          <a:xfrm>
            <a:off x="3577590" y="2103120"/>
            <a:ext cx="2068830" cy="1920240"/>
          </a:xfrm>
          <a:prstGeom prst="roundRect">
            <a:avLst>
              <a:gd name="adj" fmla="val 3810"/>
            </a:avLst>
          </a:prstGeom>
          <a:solidFill>
            <a:srgbClr val="F4F6F6"/>
          </a:solidFill>
          <a:ln/>
        </p:spPr>
      </p:sp>
      <p:sp>
        <p:nvSpPr>
          <p:cNvPr id="11" name="Shape 9"/>
          <p:cNvSpPr/>
          <p:nvPr/>
        </p:nvSpPr>
        <p:spPr>
          <a:xfrm>
            <a:off x="3851910" y="2340864"/>
            <a:ext cx="438912" cy="438912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12" name="Text 10"/>
          <p:cNvSpPr txBox="1"/>
          <p:nvPr/>
        </p:nvSpPr>
        <p:spPr>
          <a:xfrm>
            <a:off x="3851910" y="2340864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500" dirty="0"/>
          </a:p>
        </p:txBody>
      </p:sp>
      <p:sp>
        <p:nvSpPr>
          <p:cNvPr id="13" name="Text 11"/>
          <p:cNvSpPr txBox="1"/>
          <p:nvPr/>
        </p:nvSpPr>
        <p:spPr>
          <a:xfrm>
            <a:off x="4418838" y="2359152"/>
            <a:ext cx="95326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All valves shut</a:t>
            </a:r>
            <a:endParaRPr lang="en-US" sz="1800" dirty="0"/>
          </a:p>
        </p:txBody>
      </p:sp>
      <p:sp>
        <p:nvSpPr>
          <p:cNvPr id="14" name="Text 12"/>
          <p:cNvSpPr txBox="1"/>
          <p:nvPr/>
        </p:nvSpPr>
        <p:spPr>
          <a:xfrm>
            <a:off x="3851910" y="2971800"/>
            <a:ext cx="152019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Isovolumetric contraction: pressure builds hard with no blood moving anywhere.</a:t>
            </a:r>
            <a:endParaRPr lang="en-US" sz="1250" dirty="0"/>
          </a:p>
        </p:txBody>
      </p:sp>
      <p:sp>
        <p:nvSpPr>
          <p:cNvPr id="15" name="Shape 13"/>
          <p:cNvSpPr/>
          <p:nvPr/>
        </p:nvSpPr>
        <p:spPr>
          <a:xfrm>
            <a:off x="5897880" y="2907792"/>
            <a:ext cx="365760" cy="310896"/>
          </a:xfrm>
          <a:prstGeom prst="rightArrow">
            <a:avLst/>
          </a:prstGeom>
          <a:solidFill>
            <a:srgbClr val="A8324A"/>
          </a:solidFill>
          <a:ln/>
        </p:spPr>
      </p:sp>
      <p:sp>
        <p:nvSpPr>
          <p:cNvPr id="16" name="Shape 14"/>
          <p:cNvSpPr/>
          <p:nvPr/>
        </p:nvSpPr>
        <p:spPr>
          <a:xfrm>
            <a:off x="6515100" y="2103120"/>
            <a:ext cx="2068830" cy="1920240"/>
          </a:xfrm>
          <a:prstGeom prst="roundRect">
            <a:avLst>
              <a:gd name="adj" fmla="val 3810"/>
            </a:avLst>
          </a:prstGeom>
          <a:solidFill>
            <a:srgbClr val="F4F6F6"/>
          </a:solidFill>
          <a:ln/>
        </p:spPr>
      </p:sp>
      <p:sp>
        <p:nvSpPr>
          <p:cNvPr id="17" name="Shape 15"/>
          <p:cNvSpPr/>
          <p:nvPr/>
        </p:nvSpPr>
        <p:spPr>
          <a:xfrm>
            <a:off x="6789420" y="2340864"/>
            <a:ext cx="438912" cy="438912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18" name="Text 16"/>
          <p:cNvSpPr txBox="1"/>
          <p:nvPr/>
        </p:nvSpPr>
        <p:spPr>
          <a:xfrm>
            <a:off x="6789420" y="2340864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500" dirty="0"/>
          </a:p>
        </p:txBody>
      </p:sp>
      <p:sp>
        <p:nvSpPr>
          <p:cNvPr id="19" name="Text 17"/>
          <p:cNvSpPr txBox="1"/>
          <p:nvPr/>
        </p:nvSpPr>
        <p:spPr>
          <a:xfrm>
            <a:off x="7356348" y="2359152"/>
            <a:ext cx="95326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Ejection</a:t>
            </a:r>
            <a:endParaRPr lang="en-US" sz="1800" dirty="0"/>
          </a:p>
        </p:txBody>
      </p:sp>
      <p:sp>
        <p:nvSpPr>
          <p:cNvPr id="20" name="Text 18"/>
          <p:cNvSpPr txBox="1"/>
          <p:nvPr/>
        </p:nvSpPr>
        <p:spPr>
          <a:xfrm>
            <a:off x="6789420" y="2971800"/>
            <a:ext cx="152019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semilunar valves pop open and blood surges out into the great arteries.</a:t>
            </a:r>
            <a:endParaRPr lang="en-US" sz="1250" dirty="0"/>
          </a:p>
        </p:txBody>
      </p:sp>
      <p:sp>
        <p:nvSpPr>
          <p:cNvPr id="21" name="Shape 19"/>
          <p:cNvSpPr/>
          <p:nvPr/>
        </p:nvSpPr>
        <p:spPr>
          <a:xfrm>
            <a:off x="8835390" y="2907792"/>
            <a:ext cx="365760" cy="310896"/>
          </a:xfrm>
          <a:prstGeom prst="rightArrow">
            <a:avLst/>
          </a:prstGeom>
          <a:solidFill>
            <a:srgbClr val="A8324A"/>
          </a:solidFill>
          <a:ln/>
        </p:spPr>
      </p:sp>
      <p:sp>
        <p:nvSpPr>
          <p:cNvPr id="22" name="Shape 20"/>
          <p:cNvSpPr/>
          <p:nvPr/>
        </p:nvSpPr>
        <p:spPr>
          <a:xfrm>
            <a:off x="9452610" y="2103120"/>
            <a:ext cx="2068830" cy="1920240"/>
          </a:xfrm>
          <a:prstGeom prst="roundRect">
            <a:avLst>
              <a:gd name="adj" fmla="val 3810"/>
            </a:avLst>
          </a:prstGeom>
          <a:solidFill>
            <a:srgbClr val="F4F6F6"/>
          </a:solidFill>
          <a:ln/>
        </p:spPr>
      </p:sp>
      <p:sp>
        <p:nvSpPr>
          <p:cNvPr id="23" name="Shape 21"/>
          <p:cNvSpPr/>
          <p:nvPr/>
        </p:nvSpPr>
        <p:spPr>
          <a:xfrm>
            <a:off x="9726930" y="2340864"/>
            <a:ext cx="438912" cy="438912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24" name="Text 22"/>
          <p:cNvSpPr txBox="1"/>
          <p:nvPr/>
        </p:nvSpPr>
        <p:spPr>
          <a:xfrm>
            <a:off x="9726930" y="2340864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500" dirty="0"/>
          </a:p>
        </p:txBody>
      </p:sp>
      <p:sp>
        <p:nvSpPr>
          <p:cNvPr id="25" name="Text 23"/>
          <p:cNvSpPr txBox="1"/>
          <p:nvPr/>
        </p:nvSpPr>
        <p:spPr>
          <a:xfrm>
            <a:off x="10293858" y="2359152"/>
            <a:ext cx="95326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Relax and fill</a:t>
            </a:r>
            <a:endParaRPr lang="en-US" sz="1800" dirty="0"/>
          </a:p>
        </p:txBody>
      </p:sp>
      <p:sp>
        <p:nvSpPr>
          <p:cNvPr id="26" name="Text 24"/>
          <p:cNvSpPr txBox="1"/>
          <p:nvPr/>
        </p:nvSpPr>
        <p:spPr>
          <a:xfrm>
            <a:off x="9726930" y="2971800"/>
            <a:ext cx="152019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Isovolumetric relaxation, then the AV valves open and ventricular filling begins.</a:t>
            </a:r>
            <a:endParaRPr lang="en-US" sz="1250" dirty="0"/>
          </a:p>
        </p:txBody>
      </p:sp>
      <p:sp>
        <p:nvSpPr>
          <p:cNvPr id="27" name="Shape 25"/>
          <p:cNvSpPr/>
          <p:nvPr/>
        </p:nvSpPr>
        <p:spPr>
          <a:xfrm>
            <a:off x="640080" y="4389120"/>
            <a:ext cx="10881360" cy="868680"/>
          </a:xfrm>
          <a:prstGeom prst="roundRect">
            <a:avLst>
              <a:gd name="adj" fmla="val 8421"/>
            </a:avLst>
          </a:prstGeom>
          <a:solidFill>
            <a:srgbClr val="1A2E35"/>
          </a:solidFill>
          <a:ln/>
        </p:spPr>
      </p:sp>
      <p:sp>
        <p:nvSpPr>
          <p:cNvPr id="28" name="Text 26"/>
          <p:cNvSpPr txBox="1"/>
          <p:nvPr/>
        </p:nvSpPr>
        <p:spPr>
          <a:xfrm>
            <a:off x="960120" y="4389120"/>
            <a:ext cx="102412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Five phases, one order. </a:t>
            </a:r>
            <a:pPr indent="0" marL="0">
              <a:buNone/>
            </a:pPr>
            <a:r>
              <a:rPr lang="en-US" sz="140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Atrial systole, isovolumetric contraction, ejection, isovolumetric relaxation, filling — every single beat.</a:t>
            </a:r>
            <a:endParaRPr lang="en-US" sz="1400" dirty="0"/>
          </a:p>
        </p:txBody>
      </p:sp>
      <p:sp>
        <p:nvSpPr>
          <p:cNvPr id="29" name="Text 27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30" name="Text 28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Cardiovascular System: The Heart  ·  Chapter 19 · Topic 5  ·  4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1088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five phases in order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261872"/>
            <a:ext cx="10881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the valves are doing in each phase.</a:t>
            </a:r>
            <a:endParaRPr lang="en-US" sz="1450" dirty="0"/>
          </a:p>
        </p:txBody>
      </p:sp>
      <p:graphicFrame>
        <p:nvGraphicFramePr>
          <p:cNvPr id="6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640080" y="1965960"/>
          <a:ext cx="10881360" cy="914400"/>
        </p:xfrm>
        <a:graphic>
          <a:graphicData uri="http://schemas.openxmlformats.org/drawingml/2006/table">
            <a:tbl>
              <a:tblPr/>
              <a:tblGrid>
                <a:gridCol w="3657600"/>
                <a:gridCol w="2651760"/>
                <a:gridCol w="4572000"/>
              </a:tblGrid>
              <a:tr h="42062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Phase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2E35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Valves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2E35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What happens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2E35"/>
                    </a:solidFill>
                  </a:tcPr>
                </a:tc>
              </a:tr>
              <a:tr h="42062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Atrial systole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AV open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Atria top off the ventricles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062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Isovolumetric contraction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All shut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Pressure builds, no flow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062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Ventricular ejection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Semilunar open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Blood surges into arteries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062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Isovolumetric relaxation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All shut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Pressure falls, no flow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062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Ventricular filling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AV open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Blood pours in, mostly passive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Text 2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6" name="Text 3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Cardiovascular System: The Heart  ·  Chapter 19 · Topic 5  ·  5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1088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numbers that matter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261872"/>
            <a:ext cx="10881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Three definitions and two pieces of arithmetic.</a:t>
            </a:r>
            <a:endParaRPr lang="en-US" sz="1450" dirty="0"/>
          </a:p>
        </p:txBody>
      </p:sp>
      <p:sp>
        <p:nvSpPr>
          <p:cNvPr id="4" name="Text 2"/>
          <p:cNvSpPr txBox="1"/>
          <p:nvPr/>
        </p:nvSpPr>
        <p:spPr>
          <a:xfrm>
            <a:off x="640080" y="1874520"/>
            <a:ext cx="28346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8800" b="1" dirty="0">
                <a:solidFill>
                  <a:srgbClr val="A832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5 L</a:t>
            </a:r>
            <a:endParaRPr lang="en-US" sz="8800" dirty="0"/>
          </a:p>
        </p:txBody>
      </p:sp>
      <p:sp>
        <p:nvSpPr>
          <p:cNvPr id="5" name="Text 3"/>
          <p:cNvSpPr txBox="1"/>
          <p:nvPr/>
        </p:nvSpPr>
        <p:spPr>
          <a:xfrm>
            <a:off x="640080" y="3474720"/>
            <a:ext cx="274320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minute is roughly the cardiac output of a resting adult. Cardiac output is heart rate multiplied by stroke volume, and stroke volume is end-diastolic volume minus end-systolic volume: what went in, minus what is left behind after the squeeze.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3977640" y="1874520"/>
            <a:ext cx="2423160" cy="713232"/>
          </a:xfrm>
          <a:prstGeom prst="roundRect">
            <a:avLst>
              <a:gd name="adj" fmla="val 7692"/>
            </a:avLst>
          </a:prstGeom>
          <a:solidFill>
            <a:srgbClr val="F4F6F6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4251960" y="1874520"/>
            <a:ext cx="187452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EDV: full at end of fill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6537960" y="1874520"/>
            <a:ext cx="2423160" cy="713232"/>
          </a:xfrm>
          <a:prstGeom prst="roundRect">
            <a:avLst>
              <a:gd name="adj" fmla="val 7692"/>
            </a:avLst>
          </a:prstGeom>
          <a:solidFill>
            <a:srgbClr val="F4F6F6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6812280" y="1874520"/>
            <a:ext cx="187452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ESV: left after ejection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9098280" y="1874520"/>
            <a:ext cx="2423160" cy="713232"/>
          </a:xfrm>
          <a:prstGeom prst="roundRect">
            <a:avLst>
              <a:gd name="adj" fmla="val 7692"/>
            </a:avLst>
          </a:prstGeom>
          <a:solidFill>
            <a:srgbClr val="F4F6F6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9372600" y="1874520"/>
            <a:ext cx="187452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SV = EDV − ESV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3977640" y="2743200"/>
            <a:ext cx="2423160" cy="713232"/>
          </a:xfrm>
          <a:prstGeom prst="roundRect">
            <a:avLst>
              <a:gd name="adj" fmla="val 7692"/>
            </a:avLst>
          </a:prstGeom>
          <a:solidFill>
            <a:srgbClr val="F4F6F6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4251960" y="2743200"/>
            <a:ext cx="187452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 = HR × SV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6537960" y="2743200"/>
            <a:ext cx="2423160" cy="713232"/>
          </a:xfrm>
          <a:prstGeom prst="roundRect">
            <a:avLst>
              <a:gd name="adj" fmla="val 7692"/>
            </a:avLst>
          </a:prstGeom>
          <a:solidFill>
            <a:srgbClr val="F4F6F6"/>
          </a:solidFill>
          <a:ln/>
        </p:spPr>
      </p:sp>
      <p:sp>
        <p:nvSpPr>
          <p:cNvPr id="15" name="Text 13"/>
          <p:cNvSpPr txBox="1"/>
          <p:nvPr/>
        </p:nvSpPr>
        <p:spPr>
          <a:xfrm>
            <a:off x="6812280" y="2743200"/>
            <a:ext cx="187452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About 5 L/min at rest</a:t>
            </a:r>
            <a:endParaRPr lang="en-US" sz="1300" dirty="0"/>
          </a:p>
        </p:txBody>
      </p:sp>
      <p:sp>
        <p:nvSpPr>
          <p:cNvPr id="16" name="Shape 14"/>
          <p:cNvSpPr/>
          <p:nvPr/>
        </p:nvSpPr>
        <p:spPr>
          <a:xfrm>
            <a:off x="9098280" y="2743200"/>
            <a:ext cx="2423160" cy="713232"/>
          </a:xfrm>
          <a:prstGeom prst="roundRect">
            <a:avLst>
              <a:gd name="adj" fmla="val 7692"/>
            </a:avLst>
          </a:prstGeom>
          <a:solidFill>
            <a:srgbClr val="F4F6F6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9372600" y="2743200"/>
            <a:ext cx="187452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Raise HR or SV, raise CO</a:t>
            </a:r>
            <a:endParaRPr lang="en-US" sz="1300" dirty="0"/>
          </a:p>
        </p:txBody>
      </p:sp>
      <p:sp>
        <p:nvSpPr>
          <p:cNvPr id="18" name="Text 16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19" name="Text 17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Cardiovascular System: The Heart  ·  Chapter 19 · Topic 5  ·  6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1088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Lub and dub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261872"/>
            <a:ext cx="10881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Two sounds, both of them valves closing.</a:t>
            </a:r>
            <a:endParaRPr lang="en-US" sz="1450" dirty="0"/>
          </a:p>
        </p:txBody>
      </p:sp>
      <p:sp>
        <p:nvSpPr>
          <p:cNvPr id="4" name="Shape 2"/>
          <p:cNvSpPr/>
          <p:nvPr/>
        </p:nvSpPr>
        <p:spPr>
          <a:xfrm>
            <a:off x="640080" y="1965960"/>
            <a:ext cx="3505200" cy="896112"/>
          </a:xfrm>
          <a:prstGeom prst="roundRect">
            <a:avLst>
              <a:gd name="adj" fmla="val 7143"/>
            </a:avLst>
          </a:prstGeom>
          <a:solidFill>
            <a:srgbClr val="F4F6F6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914400" y="2084832"/>
            <a:ext cx="29565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S1, the lub</a:t>
            </a:r>
            <a:endParaRPr lang="en-US" sz="1350" dirty="0"/>
          </a:p>
        </p:txBody>
      </p:sp>
      <p:sp>
        <p:nvSpPr>
          <p:cNvPr id="6" name="Text 4"/>
          <p:cNvSpPr txBox="1"/>
          <p:nvPr/>
        </p:nvSpPr>
        <p:spPr>
          <a:xfrm>
            <a:off x="914400" y="2423160"/>
            <a:ext cx="29565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AV valves snapping shut as ventricular systole begins.</a:t>
            </a:r>
            <a:endParaRPr lang="en-US" sz="1100" dirty="0"/>
          </a:p>
        </p:txBody>
      </p:sp>
      <p:sp>
        <p:nvSpPr>
          <p:cNvPr id="7" name="Shape 5"/>
          <p:cNvSpPr/>
          <p:nvPr/>
        </p:nvSpPr>
        <p:spPr>
          <a:xfrm>
            <a:off x="4328160" y="1965960"/>
            <a:ext cx="3505200" cy="896112"/>
          </a:xfrm>
          <a:prstGeom prst="roundRect">
            <a:avLst>
              <a:gd name="adj" fmla="val 7143"/>
            </a:avLst>
          </a:prstGeom>
          <a:solidFill>
            <a:srgbClr val="F4F6F6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4602480" y="2084832"/>
            <a:ext cx="29565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S2, the dub</a:t>
            </a:r>
            <a:endParaRPr lang="en-US" sz="1350" dirty="0"/>
          </a:p>
        </p:txBody>
      </p:sp>
      <p:sp>
        <p:nvSpPr>
          <p:cNvPr id="9" name="Text 7"/>
          <p:cNvSpPr txBox="1"/>
          <p:nvPr/>
        </p:nvSpPr>
        <p:spPr>
          <a:xfrm>
            <a:off x="4602480" y="2423160"/>
            <a:ext cx="29565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Semilunar valves shutting as diastole begins.</a:t>
            </a:r>
            <a:endParaRPr lang="en-US" sz="1100" dirty="0"/>
          </a:p>
        </p:txBody>
      </p:sp>
      <p:sp>
        <p:nvSpPr>
          <p:cNvPr id="10" name="Shape 8"/>
          <p:cNvSpPr/>
          <p:nvPr/>
        </p:nvSpPr>
        <p:spPr>
          <a:xfrm>
            <a:off x="8016240" y="1965960"/>
            <a:ext cx="3505200" cy="896112"/>
          </a:xfrm>
          <a:prstGeom prst="roundRect">
            <a:avLst>
              <a:gd name="adj" fmla="val 7143"/>
            </a:avLst>
          </a:prstGeom>
          <a:solidFill>
            <a:srgbClr val="F4F6F6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8290560" y="2084832"/>
            <a:ext cx="29565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Between them</a:t>
            </a:r>
            <a:endParaRPr lang="en-US" sz="1350" dirty="0"/>
          </a:p>
        </p:txBody>
      </p:sp>
      <p:sp>
        <p:nvSpPr>
          <p:cNvPr id="12" name="Text 10"/>
          <p:cNvSpPr txBox="1"/>
          <p:nvPr/>
        </p:nvSpPr>
        <p:spPr>
          <a:xfrm>
            <a:off x="8290560" y="2423160"/>
            <a:ext cx="29565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ventricles are ejecting blood into the arteries.</a:t>
            </a:r>
            <a:endParaRPr lang="en-US" sz="1100" dirty="0"/>
          </a:p>
        </p:txBody>
      </p:sp>
      <p:sp>
        <p:nvSpPr>
          <p:cNvPr id="13" name="Shape 11"/>
          <p:cNvSpPr/>
          <p:nvPr/>
        </p:nvSpPr>
        <p:spPr>
          <a:xfrm>
            <a:off x="640080" y="2990088"/>
            <a:ext cx="3505200" cy="896112"/>
          </a:xfrm>
          <a:prstGeom prst="roundRect">
            <a:avLst>
              <a:gd name="adj" fmla="val 7143"/>
            </a:avLst>
          </a:prstGeom>
          <a:solidFill>
            <a:srgbClr val="F4F6F6"/>
          </a:solidFill>
          <a:ln/>
        </p:spPr>
      </p:sp>
      <p:sp>
        <p:nvSpPr>
          <p:cNvPr id="14" name="Text 12"/>
          <p:cNvSpPr txBox="1"/>
          <p:nvPr/>
        </p:nvSpPr>
        <p:spPr>
          <a:xfrm>
            <a:off x="914400" y="3108960"/>
            <a:ext cx="29565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After S2</a:t>
            </a:r>
            <a:endParaRPr lang="en-US" sz="1350" dirty="0"/>
          </a:p>
        </p:txBody>
      </p:sp>
      <p:sp>
        <p:nvSpPr>
          <p:cNvPr id="15" name="Text 13"/>
          <p:cNvSpPr txBox="1"/>
          <p:nvPr/>
        </p:nvSpPr>
        <p:spPr>
          <a:xfrm>
            <a:off x="914400" y="3447288"/>
            <a:ext cx="29565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ventricles are relaxing and filling again.</a:t>
            </a:r>
            <a:endParaRPr lang="en-US" sz="1100" dirty="0"/>
          </a:p>
        </p:txBody>
      </p:sp>
      <p:sp>
        <p:nvSpPr>
          <p:cNvPr id="16" name="Shape 14"/>
          <p:cNvSpPr/>
          <p:nvPr/>
        </p:nvSpPr>
        <p:spPr>
          <a:xfrm>
            <a:off x="4328160" y="2990088"/>
            <a:ext cx="3505200" cy="896112"/>
          </a:xfrm>
          <a:prstGeom prst="roundRect">
            <a:avLst>
              <a:gd name="adj" fmla="val 7143"/>
            </a:avLst>
          </a:prstGeom>
          <a:solidFill>
            <a:srgbClr val="F4F6F6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4602480" y="3108960"/>
            <a:ext cx="29565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Closing, not opening</a:t>
            </a:r>
            <a:endParaRPr lang="en-US" sz="1350" dirty="0"/>
          </a:p>
        </p:txBody>
      </p:sp>
      <p:sp>
        <p:nvSpPr>
          <p:cNvPr id="18" name="Text 16"/>
          <p:cNvSpPr txBox="1"/>
          <p:nvPr/>
        </p:nvSpPr>
        <p:spPr>
          <a:xfrm>
            <a:off x="4602480" y="3447288"/>
            <a:ext cx="29565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Both sounds are valves slamming, never valves opening.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8016240" y="2990088"/>
            <a:ext cx="3505200" cy="896112"/>
          </a:xfrm>
          <a:prstGeom prst="roundRect">
            <a:avLst>
              <a:gd name="adj" fmla="val 7143"/>
            </a:avLst>
          </a:prstGeom>
          <a:solidFill>
            <a:srgbClr val="F4F6F6"/>
          </a:solidFill>
          <a:ln/>
        </p:spPr>
      </p:sp>
      <p:sp>
        <p:nvSpPr>
          <p:cNvPr id="20" name="Text 18"/>
          <p:cNvSpPr txBox="1"/>
          <p:nvPr/>
        </p:nvSpPr>
        <p:spPr>
          <a:xfrm>
            <a:off x="8290560" y="3108960"/>
            <a:ext cx="29565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Extra noise</a:t>
            </a:r>
            <a:endParaRPr lang="en-US" sz="1350" dirty="0"/>
          </a:p>
        </p:txBody>
      </p:sp>
      <p:sp>
        <p:nvSpPr>
          <p:cNvPr id="21" name="Text 19"/>
          <p:cNvSpPr txBox="1"/>
          <p:nvPr/>
        </p:nvSpPr>
        <p:spPr>
          <a:xfrm>
            <a:off x="8290560" y="3447288"/>
            <a:ext cx="29565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Turbulence past a faulty valve is heard as a murmur.</a:t>
            </a:r>
            <a:endParaRPr lang="en-US" sz="1100" dirty="0"/>
          </a:p>
        </p:txBody>
      </p:sp>
      <p:sp>
        <p:nvSpPr>
          <p:cNvPr id="22" name="Text 20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23" name="Text 21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Cardiovascular System: The Heart  ·  Chapter 19 · Topic 5  ·  7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1088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Squeeze against rest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261872"/>
            <a:ext cx="10881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Five contrasts across one heartbeat.</a:t>
            </a:r>
            <a:endParaRPr lang="en-US" sz="1450" dirty="0"/>
          </a:p>
        </p:txBody>
      </p:sp>
      <p:sp>
        <p:nvSpPr>
          <p:cNvPr id="4" name="Shape 2"/>
          <p:cNvSpPr/>
          <p:nvPr/>
        </p:nvSpPr>
        <p:spPr>
          <a:xfrm>
            <a:off x="640080" y="1965960"/>
            <a:ext cx="3200400" cy="3200400"/>
          </a:xfrm>
          <a:prstGeom prst="roundRect">
            <a:avLst>
              <a:gd name="adj" fmla="val 2286"/>
            </a:avLst>
          </a:prstGeom>
          <a:solidFill>
            <a:srgbClr val="1A2E35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914400" y="2203704"/>
            <a:ext cx="26517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One question first</a:t>
            </a:r>
            <a:endParaRPr lang="en-US" sz="1800" dirty="0"/>
          </a:p>
        </p:txBody>
      </p:sp>
      <p:sp>
        <p:nvSpPr>
          <p:cNvPr id="6" name="Text 4"/>
          <p:cNvSpPr txBox="1"/>
          <p:nvPr/>
        </p:nvSpPr>
        <p:spPr>
          <a:xfrm>
            <a:off x="914400" y="2898648"/>
            <a:ext cx="2651760" cy="205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Ask whether the chamber is pushing blood out or letting it in.</a:t>
            </a:r>
            <a:endParaRPr lang="en-US" sz="1250" dirty="0"/>
          </a:p>
          <a:p>
            <a:pPr indent="0" marL="0">
              <a:buNone/>
            </a:pPr>
            <a:endParaRPr lang="en-US" sz="1250" dirty="0"/>
          </a:p>
          <a:p>
            <a:pPr indent="0" marL="0">
              <a:buNone/>
            </a:pPr>
            <a:r>
              <a:rPr lang="en-US" sz="125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Systole pushes, diastole fills, and what the valves do follows from that.</a:t>
            </a:r>
            <a:endParaRPr lang="en-US" sz="1250" dirty="0"/>
          </a:p>
        </p:txBody>
      </p:sp>
      <p:sp>
        <p:nvSpPr>
          <p:cNvPr id="7" name="Text 5"/>
          <p:cNvSpPr txBox="1"/>
          <p:nvPr/>
        </p:nvSpPr>
        <p:spPr>
          <a:xfrm>
            <a:off x="4069080" y="196596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500" b="1" dirty="0">
                <a:solidFill>
                  <a:srgbClr val="A832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Systole</a:t>
            </a:r>
            <a:endParaRPr lang="en-US" sz="1500" dirty="0"/>
          </a:p>
        </p:txBody>
      </p:sp>
      <p:sp>
        <p:nvSpPr>
          <p:cNvPr id="8" name="Text 6"/>
          <p:cNvSpPr txBox="1"/>
          <p:nvPr/>
        </p:nvSpPr>
        <p:spPr>
          <a:xfrm>
            <a:off x="6537960" y="1965960"/>
            <a:ext cx="457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↔</a:t>
            </a:r>
            <a:endParaRPr lang="en-US" sz="1400" dirty="0"/>
          </a:p>
        </p:txBody>
      </p:sp>
      <p:sp>
        <p:nvSpPr>
          <p:cNvPr id="9" name="Text 7"/>
          <p:cNvSpPr txBox="1"/>
          <p:nvPr/>
        </p:nvSpPr>
        <p:spPr>
          <a:xfrm>
            <a:off x="7086600" y="196596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3F72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Diastole</a:t>
            </a:r>
            <a:endParaRPr lang="en-US" sz="1500" dirty="0"/>
          </a:p>
        </p:txBody>
      </p:sp>
      <p:sp>
        <p:nvSpPr>
          <p:cNvPr id="10" name="Text 8"/>
          <p:cNvSpPr txBox="1"/>
          <p:nvPr/>
        </p:nvSpPr>
        <p:spPr>
          <a:xfrm>
            <a:off x="9555480" y="1965960"/>
            <a:ext cx="2514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i="1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squeeze / fill</a:t>
            </a:r>
            <a:endParaRPr lang="en-US" sz="1150" dirty="0"/>
          </a:p>
        </p:txBody>
      </p:sp>
      <p:sp>
        <p:nvSpPr>
          <p:cNvPr id="11" name="Text 9"/>
          <p:cNvSpPr txBox="1"/>
          <p:nvPr/>
        </p:nvSpPr>
        <p:spPr>
          <a:xfrm>
            <a:off x="4069080" y="260604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500" b="1" dirty="0">
                <a:solidFill>
                  <a:srgbClr val="A832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S1, lub</a:t>
            </a:r>
            <a:endParaRPr lang="en-US" sz="1500" dirty="0"/>
          </a:p>
        </p:txBody>
      </p:sp>
      <p:sp>
        <p:nvSpPr>
          <p:cNvPr id="12" name="Text 10"/>
          <p:cNvSpPr txBox="1"/>
          <p:nvPr/>
        </p:nvSpPr>
        <p:spPr>
          <a:xfrm>
            <a:off x="6537960" y="2606040"/>
            <a:ext cx="457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↔</a:t>
            </a:r>
            <a:endParaRPr lang="en-US" sz="1400" dirty="0"/>
          </a:p>
        </p:txBody>
      </p:sp>
      <p:sp>
        <p:nvSpPr>
          <p:cNvPr id="13" name="Text 11"/>
          <p:cNvSpPr txBox="1"/>
          <p:nvPr/>
        </p:nvSpPr>
        <p:spPr>
          <a:xfrm>
            <a:off x="7086600" y="260604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3F72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S2, dub</a:t>
            </a:r>
            <a:endParaRPr lang="en-US" sz="1500" dirty="0"/>
          </a:p>
        </p:txBody>
      </p:sp>
      <p:sp>
        <p:nvSpPr>
          <p:cNvPr id="14" name="Text 12"/>
          <p:cNvSpPr txBox="1"/>
          <p:nvPr/>
        </p:nvSpPr>
        <p:spPr>
          <a:xfrm>
            <a:off x="9555480" y="2606040"/>
            <a:ext cx="2514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i="1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AV / semilunar</a:t>
            </a:r>
            <a:endParaRPr lang="en-US" sz="1150" dirty="0"/>
          </a:p>
        </p:txBody>
      </p:sp>
      <p:sp>
        <p:nvSpPr>
          <p:cNvPr id="15" name="Text 13"/>
          <p:cNvSpPr txBox="1"/>
          <p:nvPr/>
        </p:nvSpPr>
        <p:spPr>
          <a:xfrm>
            <a:off x="4069080" y="324612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500" b="1" dirty="0">
                <a:solidFill>
                  <a:srgbClr val="A832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EDV</a:t>
            </a:r>
            <a:endParaRPr lang="en-US" sz="1500" dirty="0"/>
          </a:p>
        </p:txBody>
      </p:sp>
      <p:sp>
        <p:nvSpPr>
          <p:cNvPr id="16" name="Text 14"/>
          <p:cNvSpPr txBox="1"/>
          <p:nvPr/>
        </p:nvSpPr>
        <p:spPr>
          <a:xfrm>
            <a:off x="6537960" y="3246120"/>
            <a:ext cx="457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↔</a:t>
            </a:r>
            <a:endParaRPr lang="en-US" sz="1400" dirty="0"/>
          </a:p>
        </p:txBody>
      </p:sp>
      <p:sp>
        <p:nvSpPr>
          <p:cNvPr id="17" name="Text 15"/>
          <p:cNvSpPr txBox="1"/>
          <p:nvPr/>
        </p:nvSpPr>
        <p:spPr>
          <a:xfrm>
            <a:off x="7086600" y="324612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3F72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ESV</a:t>
            </a:r>
            <a:endParaRPr lang="en-US" sz="1500" dirty="0"/>
          </a:p>
        </p:txBody>
      </p:sp>
      <p:sp>
        <p:nvSpPr>
          <p:cNvPr id="18" name="Text 16"/>
          <p:cNvSpPr txBox="1"/>
          <p:nvPr/>
        </p:nvSpPr>
        <p:spPr>
          <a:xfrm>
            <a:off x="9555480" y="3246120"/>
            <a:ext cx="2514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i="1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filled / left over</a:t>
            </a:r>
            <a:endParaRPr lang="en-US" sz="1150" dirty="0"/>
          </a:p>
        </p:txBody>
      </p:sp>
      <p:sp>
        <p:nvSpPr>
          <p:cNvPr id="19" name="Text 17"/>
          <p:cNvSpPr txBox="1"/>
          <p:nvPr/>
        </p:nvSpPr>
        <p:spPr>
          <a:xfrm>
            <a:off x="4069080" y="388620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500" b="1" dirty="0">
                <a:solidFill>
                  <a:srgbClr val="A832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Stroke volume</a:t>
            </a:r>
            <a:endParaRPr lang="en-US" sz="1500" dirty="0"/>
          </a:p>
        </p:txBody>
      </p:sp>
      <p:sp>
        <p:nvSpPr>
          <p:cNvPr id="20" name="Text 18"/>
          <p:cNvSpPr txBox="1"/>
          <p:nvPr/>
        </p:nvSpPr>
        <p:spPr>
          <a:xfrm>
            <a:off x="6537960" y="3886200"/>
            <a:ext cx="457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↔</a:t>
            </a:r>
            <a:endParaRPr lang="en-US" sz="1400" dirty="0"/>
          </a:p>
        </p:txBody>
      </p:sp>
      <p:sp>
        <p:nvSpPr>
          <p:cNvPr id="21" name="Text 19"/>
          <p:cNvSpPr txBox="1"/>
          <p:nvPr/>
        </p:nvSpPr>
        <p:spPr>
          <a:xfrm>
            <a:off x="7086600" y="388620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3F72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Cardiac output</a:t>
            </a:r>
            <a:endParaRPr lang="en-US" sz="1500" dirty="0"/>
          </a:p>
        </p:txBody>
      </p:sp>
      <p:sp>
        <p:nvSpPr>
          <p:cNvPr id="22" name="Text 20"/>
          <p:cNvSpPr txBox="1"/>
          <p:nvPr/>
        </p:nvSpPr>
        <p:spPr>
          <a:xfrm>
            <a:off x="9555480" y="3886200"/>
            <a:ext cx="2514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i="1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 beat / min</a:t>
            </a:r>
            <a:endParaRPr lang="en-US" sz="1150" dirty="0"/>
          </a:p>
        </p:txBody>
      </p:sp>
      <p:sp>
        <p:nvSpPr>
          <p:cNvPr id="23" name="Text 21"/>
          <p:cNvSpPr txBox="1"/>
          <p:nvPr/>
        </p:nvSpPr>
        <p:spPr>
          <a:xfrm>
            <a:off x="4069080" y="452628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500" b="1" dirty="0">
                <a:solidFill>
                  <a:srgbClr val="A832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Faster rate</a:t>
            </a:r>
            <a:endParaRPr lang="en-US" sz="1500" dirty="0"/>
          </a:p>
        </p:txBody>
      </p:sp>
      <p:sp>
        <p:nvSpPr>
          <p:cNvPr id="24" name="Text 22"/>
          <p:cNvSpPr txBox="1"/>
          <p:nvPr/>
        </p:nvSpPr>
        <p:spPr>
          <a:xfrm>
            <a:off x="6537960" y="4526280"/>
            <a:ext cx="457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↔</a:t>
            </a:r>
            <a:endParaRPr lang="en-US" sz="1400" dirty="0"/>
          </a:p>
        </p:txBody>
      </p:sp>
      <p:sp>
        <p:nvSpPr>
          <p:cNvPr id="25" name="Text 23"/>
          <p:cNvSpPr txBox="1"/>
          <p:nvPr/>
        </p:nvSpPr>
        <p:spPr>
          <a:xfrm>
            <a:off x="7086600" y="452628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3F72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Less filling</a:t>
            </a:r>
            <a:endParaRPr lang="en-US" sz="1500" dirty="0"/>
          </a:p>
        </p:txBody>
      </p:sp>
      <p:sp>
        <p:nvSpPr>
          <p:cNvPr id="26" name="Text 24"/>
          <p:cNvSpPr txBox="1"/>
          <p:nvPr/>
        </p:nvSpPr>
        <p:spPr>
          <a:xfrm>
            <a:off x="9555480" y="4526280"/>
            <a:ext cx="2514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i="1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trade-off</a:t>
            </a:r>
            <a:endParaRPr lang="en-US" sz="1150" dirty="0"/>
          </a:p>
        </p:txBody>
      </p:sp>
      <p:sp>
        <p:nvSpPr>
          <p:cNvPr id="27" name="Text 25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28" name="Text 26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Cardiovascular System: The Heart  ·  Chapter 19 · Topic 5  ·  8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1088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Where students go wrong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261872"/>
            <a:ext cx="10881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Five traps in the topic that carries the arithmetic.</a:t>
            </a:r>
            <a:endParaRPr lang="en-US" sz="1450" dirty="0"/>
          </a:p>
        </p:txBody>
      </p:sp>
      <p:sp>
        <p:nvSpPr>
          <p:cNvPr id="4" name="Text 2"/>
          <p:cNvSpPr txBox="1"/>
          <p:nvPr/>
        </p:nvSpPr>
        <p:spPr>
          <a:xfrm>
            <a:off x="640080" y="1874520"/>
            <a:ext cx="7498080" cy="3840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1100"/>
              </a:spcAft>
              <a:buSzPct val="100000"/>
              <a:buChar char="•"/>
            </a:pPr>
            <a:r>
              <a:rPr lang="en-US" sz="15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Assuming the atria do the filling. Most ventricular filling is passive; atrial systole only tops it off.</a:t>
            </a:r>
            <a:endParaRPr lang="en-US" sz="1550" dirty="0"/>
          </a:p>
          <a:p>
            <a:pPr marL="342900" indent="-342900">
              <a:spcAft>
                <a:spcPts val="1100"/>
              </a:spcAft>
              <a:buSzPct val="100000"/>
              <a:buChar char="•"/>
            </a:pPr>
            <a:r>
              <a:rPr lang="en-US" sz="15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Reading the heart sounds as valves opening. S1 and S2 are both valves snapping shut.</a:t>
            </a:r>
            <a:endParaRPr lang="en-US" sz="1550" dirty="0"/>
          </a:p>
          <a:p>
            <a:pPr marL="342900" indent="-342900">
              <a:spcAft>
                <a:spcPts val="1100"/>
              </a:spcAft>
              <a:buSzPct val="100000"/>
              <a:buChar char="•"/>
            </a:pPr>
            <a:r>
              <a:rPr lang="en-US" sz="15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Calling diastole wasted time. It is when the ventricles refill and when the coronary arteries feed muscle.</a:t>
            </a:r>
            <a:endParaRPr lang="en-US" sz="1550" dirty="0"/>
          </a:p>
          <a:p>
            <a:pPr marL="342900" indent="-342900">
              <a:spcAft>
                <a:spcPts val="1100"/>
              </a:spcAft>
              <a:buSzPct val="100000"/>
              <a:buChar char="•"/>
            </a:pPr>
            <a:r>
              <a:rPr lang="en-US" sz="15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Forgetting the isovolumetric phases. All four valves are shut, and pressure changes with no blood moving.</a:t>
            </a:r>
            <a:endParaRPr lang="en-US" sz="1550" dirty="0"/>
          </a:p>
          <a:p>
            <a:pPr marL="342900" indent="-342900">
              <a:spcAft>
                <a:spcPts val="1100"/>
              </a:spcAft>
              <a:buSzPct val="100000"/>
              <a:buChar char="•"/>
            </a:pPr>
            <a:r>
              <a:rPr lang="en-US" sz="15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Treating a fast heart as a strong heart. Race it and you cut diastole, so filling and output can fall.</a:t>
            </a:r>
            <a:endParaRPr lang="en-US" sz="1550" dirty="0"/>
          </a:p>
        </p:txBody>
      </p:sp>
      <p:sp>
        <p:nvSpPr>
          <p:cNvPr id="5" name="Shape 3"/>
          <p:cNvSpPr/>
          <p:nvPr/>
        </p:nvSpPr>
        <p:spPr>
          <a:xfrm>
            <a:off x="8595360" y="1874520"/>
            <a:ext cx="2926080" cy="1837944"/>
          </a:xfrm>
          <a:prstGeom prst="roundRect">
            <a:avLst>
              <a:gd name="adj" fmla="val 3980"/>
            </a:avLst>
          </a:prstGeom>
          <a:solidFill>
            <a:srgbClr val="F4F6F6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8869680" y="2093976"/>
            <a:ext cx="2377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140" kern="0" dirty="0">
                <a:solidFill>
                  <a:srgbClr val="A832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Two formulas</a:t>
            </a:r>
            <a:endParaRPr lang="en-US" sz="1100" dirty="0"/>
          </a:p>
        </p:txBody>
      </p:sp>
      <p:sp>
        <p:nvSpPr>
          <p:cNvPr id="7" name="Text 5"/>
          <p:cNvSpPr txBox="1"/>
          <p:nvPr/>
        </p:nvSpPr>
        <p:spPr>
          <a:xfrm>
            <a:off x="8869680" y="2441448"/>
            <a:ext cx="2377440" cy="10607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Stroke volume is EDV minus ESV. Multiply it by heart rate and you have cardiac output, about five liters a minute at rest.</a:t>
            </a:r>
            <a:endParaRPr lang="en-US" sz="1250" dirty="0"/>
          </a:p>
        </p:txBody>
      </p:sp>
      <p:sp>
        <p:nvSpPr>
          <p:cNvPr id="8" name="Text 6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9" name="Text 7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Cardiovascular System: The Heart  ·  Chapter 19 · Topic 5  ·  9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1088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Check yourself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261872"/>
            <a:ext cx="10881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Answer these before the next session.</a:t>
            </a:r>
            <a:endParaRPr lang="en-US" sz="1450" dirty="0"/>
          </a:p>
        </p:txBody>
      </p:sp>
      <p:sp>
        <p:nvSpPr>
          <p:cNvPr id="4" name="Shape 2"/>
          <p:cNvSpPr/>
          <p:nvPr/>
        </p:nvSpPr>
        <p:spPr>
          <a:xfrm>
            <a:off x="640080" y="1920240"/>
            <a:ext cx="420624" cy="420624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640080" y="1920240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300" dirty="0"/>
          </a:p>
        </p:txBody>
      </p:sp>
      <p:sp>
        <p:nvSpPr>
          <p:cNvPr id="6" name="Text 4"/>
          <p:cNvSpPr txBox="1"/>
          <p:nvPr/>
        </p:nvSpPr>
        <p:spPr>
          <a:xfrm>
            <a:off x="1261872" y="1920240"/>
            <a:ext cx="104241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Put the five phases of one cardiac cycle in order and say what moves in each.</a:t>
            </a:r>
            <a:endParaRPr lang="en-US" sz="1450" dirty="0"/>
          </a:p>
        </p:txBody>
      </p:sp>
      <p:sp>
        <p:nvSpPr>
          <p:cNvPr id="7" name="Shape 5"/>
          <p:cNvSpPr/>
          <p:nvPr/>
        </p:nvSpPr>
        <p:spPr>
          <a:xfrm>
            <a:off x="640080" y="2670048"/>
            <a:ext cx="420624" cy="420624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640080" y="2670048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300" dirty="0"/>
          </a:p>
        </p:txBody>
      </p:sp>
      <p:sp>
        <p:nvSpPr>
          <p:cNvPr id="9" name="Text 7"/>
          <p:cNvSpPr txBox="1"/>
          <p:nvPr/>
        </p:nvSpPr>
        <p:spPr>
          <a:xfrm>
            <a:off x="1261872" y="2670048"/>
            <a:ext cx="104241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Explain what makes S1 and S2, and why both are closures rather than openings.</a:t>
            </a:r>
            <a:endParaRPr lang="en-US" sz="1450" dirty="0"/>
          </a:p>
        </p:txBody>
      </p:sp>
      <p:sp>
        <p:nvSpPr>
          <p:cNvPr id="10" name="Shape 8"/>
          <p:cNvSpPr/>
          <p:nvPr/>
        </p:nvSpPr>
        <p:spPr>
          <a:xfrm>
            <a:off x="640080" y="3419856"/>
            <a:ext cx="420624" cy="420624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640080" y="3419856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300" dirty="0"/>
          </a:p>
        </p:txBody>
      </p:sp>
      <p:sp>
        <p:nvSpPr>
          <p:cNvPr id="12" name="Text 10"/>
          <p:cNvSpPr txBox="1"/>
          <p:nvPr/>
        </p:nvSpPr>
        <p:spPr>
          <a:xfrm>
            <a:off x="1261872" y="3419856"/>
            <a:ext cx="104241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EDV is 130 mL and ESV is 60 mL. Give the stroke volume and show your working.</a:t>
            </a:r>
            <a:endParaRPr lang="en-US" sz="1450" dirty="0"/>
          </a:p>
        </p:txBody>
      </p:sp>
      <p:sp>
        <p:nvSpPr>
          <p:cNvPr id="13" name="Shape 11"/>
          <p:cNvSpPr/>
          <p:nvPr/>
        </p:nvSpPr>
        <p:spPr>
          <a:xfrm>
            <a:off x="640080" y="4169664"/>
            <a:ext cx="420624" cy="420624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14" name="Text 12"/>
          <p:cNvSpPr txBox="1"/>
          <p:nvPr/>
        </p:nvSpPr>
        <p:spPr>
          <a:xfrm>
            <a:off x="640080" y="4169664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300" dirty="0"/>
          </a:p>
        </p:txBody>
      </p:sp>
      <p:sp>
        <p:nvSpPr>
          <p:cNvPr id="15" name="Text 13"/>
          <p:cNvSpPr txBox="1"/>
          <p:nvPr/>
        </p:nvSpPr>
        <p:spPr>
          <a:xfrm>
            <a:off x="1261872" y="4169664"/>
            <a:ext cx="104241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Heart rate doubles with no other change. Predict what happens to filling time.</a:t>
            </a:r>
            <a:endParaRPr lang="en-US" sz="1450" dirty="0"/>
          </a:p>
        </p:txBody>
      </p:sp>
      <p:sp>
        <p:nvSpPr>
          <p:cNvPr id="16" name="Shape 14"/>
          <p:cNvSpPr/>
          <p:nvPr/>
        </p:nvSpPr>
        <p:spPr>
          <a:xfrm>
            <a:off x="640080" y="4919472"/>
            <a:ext cx="420624" cy="420624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640080" y="4919472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300" dirty="0"/>
          </a:p>
        </p:txBody>
      </p:sp>
      <p:sp>
        <p:nvSpPr>
          <p:cNvPr id="18" name="Text 16"/>
          <p:cNvSpPr txBox="1"/>
          <p:nvPr/>
        </p:nvSpPr>
        <p:spPr>
          <a:xfrm>
            <a:off x="1261872" y="4919472"/>
            <a:ext cx="104241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Say why the coronary arteries fill best during diastole rather than systole.</a:t>
            </a:r>
            <a:endParaRPr lang="en-US" sz="1450" dirty="0"/>
          </a:p>
        </p:txBody>
      </p:sp>
      <p:sp>
        <p:nvSpPr>
          <p:cNvPr id="19" name="Text 17"/>
          <p:cNvSpPr txBox="1"/>
          <p:nvPr/>
        </p:nvSpPr>
        <p:spPr>
          <a:xfrm>
            <a:off x="640080" y="5715000"/>
            <a:ext cx="9144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Full glossary and the chapter quiz are in the chapter itself.</a:t>
            </a:r>
            <a:endParaRPr lang="en-US" sz="1250" dirty="0"/>
          </a:p>
        </p:txBody>
      </p:sp>
      <p:sp>
        <p:nvSpPr>
          <p:cNvPr id="20" name="Text 18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21" name="Text 19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Cardiovascular System: The Heart  ·  Chapter 19 · Topic 5  ·  10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1A2E3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692640" y="-1554480"/>
            <a:ext cx="4023360" cy="4023360"/>
          </a:xfrm>
          <a:prstGeom prst="ellipse">
            <a:avLst/>
          </a:prstGeom>
          <a:solidFill>
            <a:srgbClr val="22404A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640080" y="822960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20" kern="0" dirty="0">
                <a:solidFill>
                  <a:srgbClr val="7FA8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 ONE BREATH</a:t>
            </a:r>
            <a:endParaRPr lang="en-US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640080" y="1371600"/>
            <a:ext cx="8412480" cy="3566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5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Systole is contraction and diastole is relaxation; a resting cycle is about 0.8 s.</a:t>
            </a:r>
            <a:endParaRPr lang="en-US" sz="155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5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order is atrial systole, isovolumetric contraction, ejection, relaxation, filling.</a:t>
            </a:r>
            <a:endParaRPr lang="en-US" sz="155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5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S1 is the AV valves closing; S2 is the semilunar valves closing.</a:t>
            </a:r>
            <a:endParaRPr lang="en-US" sz="155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5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Stroke volume is EDV minus ESV, and cardiac output is heart rate times stroke volume.</a:t>
            </a:r>
            <a:endParaRPr lang="en-US" sz="155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5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Resting cardiac output is about five liters a minute, and diastole is what protects it.</a:t>
            </a:r>
            <a:endParaRPr lang="en-US" sz="1550" dirty="0"/>
          </a:p>
        </p:txBody>
      </p:sp>
      <p:sp>
        <p:nvSpPr>
          <p:cNvPr id="5" name="Text 3"/>
          <p:cNvSpPr txBox="1"/>
          <p:nvPr/>
        </p:nvSpPr>
        <p:spPr>
          <a:xfrm>
            <a:off x="640080" y="5120640"/>
            <a:ext cx="8229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A832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Next topic: reading all of this off the skin as an ECG.</a:t>
            </a:r>
            <a:endParaRPr lang="en-US" sz="1600" dirty="0"/>
          </a:p>
        </p:txBody>
      </p:sp>
      <p:sp>
        <p:nvSpPr>
          <p:cNvPr id="6" name="Text 4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8FA9B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7" name="Text 5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FA9B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Cardiovascular System: The Heart  ·  Chapter 19 · Topic 5  ·  11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11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4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</vt:vector>
  </TitlesOfParts>
  <Company>Dr. Garg Learning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Cardiac
Cycle</dc:title>
  <dc:subject>PptxGenJS Presentation</dc:subject>
  <dc:creator>Dr. Akash Garg</dc:creator>
  <cp:lastModifiedBy>Dr. Akash Garg</cp:lastModifiedBy>
  <cp:revision>1</cp:revision>
  <dcterms:created xsi:type="dcterms:W3CDTF">2026-09-12T21:04:44Z</dcterms:created>
  <dcterms:modified xsi:type="dcterms:W3CDTF">2026-09-12T21:04:44Z</dcterms:modified>
</cp:coreProperties>
</file>