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notesMasterIdLst>
    <p:notesMasterId r:id="rId1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what bone, cartilage, and blood could possibly have in common before you answer. Cells in a matrix is the only answer that covers all three, and it reframes the whole chapter.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six numbers are the cheapest marks in the chapter and the ones students skip. Read them aloud twice and make the class say the pH range back to you.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Name albumin as the one protein they must not lose. Holding water inside the vessels is the job that explains swelling later in the course, so it earns its place 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them a hematocrit of 30 and ask what it means for a patient. Reading the number as too few oxygen carriers is the leap from lab value to physiology.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Draw the tube on the board and label it as you go. Students who can sketch the three layers from memory never lose the hematocrit definition again.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Cover the first column and rebuild it from the examples. Sorting an example into the right category is the direction exam questions actually run.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Row one is the one that costs marks. Say plasma minus clotting proteins out loud and make them repeat it before you move 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Trap one is the whole topic in miniature. Students who keep the plain-liquid picture cannot explain why blood counts as tissue on any later paper.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End on the tube. Everything in the next five topics is one of those three layers examined closely, and saying so gives the chapter a spine.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8869680" y="-1371600"/>
            <a:ext cx="4937760" cy="4937760"/>
          </a:xfrm>
          <a:prstGeom prst="ellipse">
            <a:avLst/>
          </a:prstGeom>
          <a:solidFill>
            <a:srgbClr val="22404A"/>
          </a:solidFill>
          <a:ln/>
        </p:spPr>
      </p:sp>
      <p:sp>
        <p:nvSpPr>
          <p:cNvPr id="3" name="Shape 1"/>
          <p:cNvSpPr/>
          <p:nvPr/>
        </p:nvSpPr>
        <p:spPr>
          <a:xfrm>
            <a:off x="10149840" y="2377440"/>
            <a:ext cx="2926080" cy="2926080"/>
          </a:xfrm>
          <a:prstGeom prst="ellipse">
            <a:avLst/>
          </a:prstGeom>
          <a:solidFill>
            <a:srgbClr val="A8324A"/>
          </a:solidFill>
          <a:ln/>
        </p:spPr>
      </p:sp>
      <p:sp>
        <p:nvSpPr>
          <p:cNvPr id="4" name="Text 2"/>
          <p:cNvSpPr txBox="1"/>
          <p:nvPr/>
        </p:nvSpPr>
        <p:spPr>
          <a:xfrm>
            <a:off x="640080" y="1371600"/>
            <a:ext cx="6400800" cy="274320"/>
          </a:xfrm>
          <a:prstGeom prst="rect">
            <a:avLst/>
          </a:prstGeom>
          <a:noFill/>
          <a:ln/>
        </p:spPr>
        <p:txBody>
          <a:bodyPr wrap="square" lIns="0" tIns="0" rIns="0" bIns="0" rtlCol="0" anchor="ctr"/>
          <a:lstStyle/>
          <a:p>
            <a:pPr indent="0" marL="0">
              <a:buNone/>
            </a:pPr>
            <a:r>
              <a:rPr lang="en-US" sz="1200" b="1" spc="240" kern="0" dirty="0">
                <a:solidFill>
                  <a:srgbClr val="7FA8B8"/>
                </a:solidFill>
                <a:latin typeface="Calibri" pitchFamily="34" charset="0"/>
                <a:ea typeface="Calibri" pitchFamily="34" charset="-122"/>
                <a:cs typeface="Calibri" pitchFamily="34" charset="-120"/>
              </a:rPr>
              <a:t>DR. GARG LEARNING</a:t>
            </a:r>
            <a:endParaRPr lang="en-US" sz="1200" dirty="0"/>
          </a:p>
        </p:txBody>
      </p:sp>
      <p:sp>
        <p:nvSpPr>
          <p:cNvPr id="5" name="Text 3"/>
          <p:cNvSpPr txBox="1"/>
          <p:nvPr/>
        </p:nvSpPr>
        <p:spPr>
          <a:xfrm>
            <a:off x="640080" y="1874520"/>
            <a:ext cx="7498080" cy="1920240"/>
          </a:xfrm>
          <a:prstGeom prst="rect">
            <a:avLst/>
          </a:prstGeom>
          <a:noFill/>
          <a:ln/>
        </p:spPr>
        <p:txBody>
          <a:bodyPr wrap="square" lIns="0" tIns="0" rIns="0" bIns="0" rtlCol="0" anchor="t"/>
          <a:lstStyle/>
          <a:p>
            <a:pPr indent="0" marL="0">
              <a:lnSpc>
                <a:spcPct val="105000"/>
              </a:lnSpc>
              <a:buNone/>
            </a:pPr>
            <a:r>
              <a:rPr lang="en-US" sz="4400" b="1" dirty="0">
                <a:solidFill>
                  <a:srgbClr val="FFFFFF"/>
                </a:solidFill>
                <a:latin typeface="Cambria" pitchFamily="34" charset="0"/>
                <a:ea typeface="Cambria" pitchFamily="34" charset="-122"/>
                <a:cs typeface="Cambria" pitchFamily="34" charset="-120"/>
              </a:rPr>
              <a:t>What Blood</a:t>
            </a:r>
            <a:endParaRPr lang="en-US" sz="4400" dirty="0"/>
          </a:p>
          <a:p>
            <a:pPr indent="0" marL="0">
              <a:lnSpc>
                <a:spcPct val="105000"/>
              </a:lnSpc>
              <a:buNone/>
            </a:pPr>
            <a:r>
              <a:rPr lang="en-US" sz="4400" b="1" dirty="0">
                <a:solidFill>
                  <a:srgbClr val="FFFFFF"/>
                </a:solidFill>
                <a:latin typeface="Cambria" pitchFamily="34" charset="0"/>
                <a:ea typeface="Cambria" pitchFamily="34" charset="-122"/>
                <a:cs typeface="Cambria" pitchFamily="34" charset="-120"/>
              </a:rPr>
              <a:t>Is Made Of</a:t>
            </a:r>
            <a:endParaRPr lang="en-US" sz="4400" dirty="0"/>
          </a:p>
        </p:txBody>
      </p:sp>
      <p:sp>
        <p:nvSpPr>
          <p:cNvPr id="6" name="Text 4"/>
          <p:cNvSpPr txBox="1"/>
          <p:nvPr/>
        </p:nvSpPr>
        <p:spPr>
          <a:xfrm>
            <a:off x="640080" y="3931920"/>
            <a:ext cx="7315200" cy="365760"/>
          </a:xfrm>
          <a:prstGeom prst="rect">
            <a:avLst/>
          </a:prstGeom>
          <a:noFill/>
          <a:ln/>
        </p:spPr>
        <p:txBody>
          <a:bodyPr wrap="square" lIns="0" tIns="0" rIns="0" bIns="0" rtlCol="0" anchor="ctr"/>
          <a:lstStyle/>
          <a:p>
            <a:pPr indent="0" marL="0">
              <a:buNone/>
            </a:pPr>
            <a:r>
              <a:rPr lang="en-US" sz="1700" dirty="0">
                <a:solidFill>
                  <a:srgbClr val="EDE8DD"/>
                </a:solidFill>
                <a:latin typeface="Calibri" pitchFamily="34" charset="0"/>
                <a:ea typeface="Calibri" pitchFamily="34" charset="-122"/>
                <a:cs typeface="Calibri" pitchFamily="34" charset="-120"/>
              </a:rPr>
              <a:t>Chapter 18 · Topic 1 of 6</a:t>
            </a:r>
            <a:endParaRPr lang="en-US" sz="1700" dirty="0"/>
          </a:p>
        </p:txBody>
      </p:sp>
      <p:sp>
        <p:nvSpPr>
          <p:cNvPr id="7" name="Text 5"/>
          <p:cNvSpPr txBox="1"/>
          <p:nvPr/>
        </p:nvSpPr>
        <p:spPr>
          <a:xfrm>
            <a:off x="640080" y="4434840"/>
            <a:ext cx="7132320" cy="640080"/>
          </a:xfrm>
          <a:prstGeom prst="rect">
            <a:avLst/>
          </a:prstGeom>
          <a:noFill/>
          <a:ln/>
        </p:spPr>
        <p:txBody>
          <a:bodyPr wrap="square" lIns="0" tIns="0" rIns="0" bIns="0" rtlCol="0" anchor="ctr"/>
          <a:lstStyle/>
          <a:p>
            <a:pPr indent="0" marL="0">
              <a:buNone/>
            </a:pPr>
            <a:r>
              <a:rPr lang="en-US" sz="1400" i="1" dirty="0">
                <a:solidFill>
                  <a:srgbClr val="7FA8B8"/>
                </a:solidFill>
                <a:latin typeface="Calibri" pitchFamily="34" charset="0"/>
                <a:ea typeface="Calibri" pitchFamily="34" charset="-122"/>
                <a:cs typeface="Calibri" pitchFamily="34" charset="-120"/>
              </a:rPr>
              <a:t>A connective tissue you can pour into a test tube.</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9326880" y="-1737360"/>
            <a:ext cx="4389120" cy="4389120"/>
          </a:xfrm>
          <a:prstGeom prst="ellipse">
            <a:avLst/>
          </a:prstGeom>
          <a:solidFill>
            <a:srgbClr val="22404A"/>
          </a:solidFill>
          <a:ln/>
        </p:spPr>
      </p:sp>
      <p:sp>
        <p:nvSpPr>
          <p:cNvPr id="3" name="Text 1"/>
          <p:cNvSpPr txBox="1"/>
          <p:nvPr/>
        </p:nvSpPr>
        <p:spPr>
          <a:xfrm>
            <a:off x="640080" y="1234440"/>
            <a:ext cx="10058400" cy="320040"/>
          </a:xfrm>
          <a:prstGeom prst="rect">
            <a:avLst/>
          </a:prstGeom>
          <a:noFill/>
          <a:ln/>
        </p:spPr>
        <p:txBody>
          <a:bodyPr wrap="square" lIns="0" tIns="0" rIns="0" bIns="0" rtlCol="0" anchor="ctr"/>
          <a:lstStyle/>
          <a:p>
            <a:pPr indent="0" marL="0">
              <a:buNone/>
            </a:pPr>
            <a:r>
              <a:rPr lang="en-US" sz="1200" b="1" spc="220" kern="0" dirty="0">
                <a:solidFill>
                  <a:srgbClr val="7FA8B8"/>
                </a:solidFill>
                <a:latin typeface="Calibri" pitchFamily="34" charset="0"/>
                <a:ea typeface="Calibri" pitchFamily="34" charset="-122"/>
                <a:cs typeface="Calibri" pitchFamily="34" charset="-120"/>
              </a:rPr>
              <a:t>NOT JUST A RED LIQUID</a:t>
            </a:r>
            <a:endParaRPr lang="en-US" sz="1200" dirty="0"/>
          </a:p>
        </p:txBody>
      </p:sp>
      <p:sp>
        <p:nvSpPr>
          <p:cNvPr id="4" name="Text 2"/>
          <p:cNvSpPr txBox="1"/>
          <p:nvPr/>
        </p:nvSpPr>
        <p:spPr>
          <a:xfrm>
            <a:off x="640080" y="1691640"/>
            <a:ext cx="10607040" cy="1417320"/>
          </a:xfrm>
          <a:prstGeom prst="rect">
            <a:avLst/>
          </a:prstGeom>
          <a:noFill/>
          <a:ln/>
        </p:spPr>
        <p:txBody>
          <a:bodyPr wrap="square" lIns="0" tIns="0" rIns="0" bIns="0" rtlCol="0" anchor="t"/>
          <a:lstStyle/>
          <a:p>
            <a:pPr indent="0" marL="0">
              <a:buNone/>
            </a:pPr>
            <a:r>
              <a:rPr lang="en-US" sz="4400" b="1" dirty="0">
                <a:solidFill>
                  <a:srgbClr val="FFFFFF"/>
                </a:solidFill>
                <a:latin typeface="Cambria" pitchFamily="34" charset="0"/>
                <a:ea typeface="Cambria" pitchFamily="34" charset="-122"/>
                <a:cs typeface="Cambria" pitchFamily="34" charset="-120"/>
              </a:rPr>
              <a:t>Blood is connective tissue</a:t>
            </a:r>
            <a:endParaRPr lang="en-US" sz="4400" dirty="0"/>
          </a:p>
        </p:txBody>
      </p:sp>
      <p:sp>
        <p:nvSpPr>
          <p:cNvPr id="5" name="Text 3"/>
          <p:cNvSpPr txBox="1"/>
          <p:nvPr/>
        </p:nvSpPr>
        <p:spPr>
          <a:xfrm>
            <a:off x="640080" y="3310128"/>
            <a:ext cx="8778240" cy="1051560"/>
          </a:xfrm>
          <a:prstGeom prst="rect">
            <a:avLst/>
          </a:prstGeom>
          <a:noFill/>
          <a:ln/>
        </p:spPr>
        <p:txBody>
          <a:bodyPr wrap="square" lIns="0" tIns="0" rIns="0" bIns="0" rtlCol="0" anchor="t"/>
          <a:lstStyle/>
          <a:p>
            <a:pPr indent="0" marL="0">
              <a:buNone/>
            </a:pPr>
            <a:r>
              <a:rPr lang="en-US" sz="1700" dirty="0">
                <a:solidFill>
                  <a:srgbClr val="EDE8DD"/>
                </a:solidFill>
                <a:latin typeface="Calibri" pitchFamily="34" charset="0"/>
                <a:ea typeface="Calibri" pitchFamily="34" charset="-122"/>
                <a:cs typeface="Calibri" pitchFamily="34" charset="-120"/>
              </a:rPr>
              <a:t>Connective tissues are scattered cells sitting in an extracellular matrix. Blood fits exactly: red cells, white cells, and platelets adrift in a matrix that happens to be liquid.</a:t>
            </a:r>
            <a:endParaRPr lang="en-US" sz="1700" dirty="0"/>
          </a:p>
        </p:txBody>
      </p:sp>
      <p:sp>
        <p:nvSpPr>
          <p:cNvPr id="6" name="Text 4"/>
          <p:cNvSpPr txBox="1"/>
          <p:nvPr/>
        </p:nvSpPr>
        <p:spPr>
          <a:xfrm>
            <a:off x="640080" y="4498848"/>
            <a:ext cx="8778240" cy="548640"/>
          </a:xfrm>
          <a:prstGeom prst="rect">
            <a:avLst/>
          </a:prstGeom>
          <a:noFill/>
          <a:ln/>
        </p:spPr>
        <p:txBody>
          <a:bodyPr wrap="square" lIns="0" tIns="0" rIns="0" bIns="0" rtlCol="0" anchor="ctr"/>
          <a:lstStyle/>
          <a:p>
            <a:pPr indent="0" marL="0">
              <a:buNone/>
            </a:pPr>
            <a:r>
              <a:rPr lang="en-US" sz="2200" b="1" i="1" dirty="0">
                <a:solidFill>
                  <a:srgbClr val="A8324A"/>
                </a:solidFill>
                <a:latin typeface="Cambria" pitchFamily="34" charset="0"/>
                <a:ea typeface="Cambria" pitchFamily="34" charset="-122"/>
                <a:cs typeface="Cambria" pitchFamily="34" charset="-120"/>
              </a:rPr>
              <a:t>The matrix is a fluid: plasma.</a:t>
            </a:r>
            <a:endParaRPr lang="en-US" sz="2200" dirty="0"/>
          </a:p>
        </p:txBody>
      </p:sp>
      <p:sp>
        <p:nvSpPr>
          <p:cNvPr id="7" name="Text 5"/>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8FA9B0"/>
                </a:solidFill>
                <a:latin typeface="Calibri" pitchFamily="34" charset="0"/>
                <a:ea typeface="Calibri" pitchFamily="34" charset="-122"/>
                <a:cs typeface="Calibri" pitchFamily="34" charset="-120"/>
              </a:rPr>
              <a:t>DR. GARG LEARNING</a:t>
            </a:r>
            <a:endParaRPr lang="en-US" sz="900" dirty="0"/>
          </a:p>
        </p:txBody>
      </p:sp>
      <p:sp>
        <p:nvSpPr>
          <p:cNvPr id="8" name="Text 6"/>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8FA9B0"/>
                </a:solidFill>
                <a:latin typeface="Calibri" pitchFamily="34" charset="0"/>
                <a:ea typeface="Calibri" pitchFamily="34" charset="-122"/>
                <a:cs typeface="Calibri" pitchFamily="34" charset="-120"/>
              </a:rPr>
              <a:t>The Cardiovascular System: Blood  ·  Chapter 18 · Topic 1  ·  2</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Blood by the numbers</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Six facts that pin down what blood physically is.</a:t>
            </a:r>
            <a:endParaRPr lang="en-US" sz="1450" dirty="0"/>
          </a:p>
        </p:txBody>
      </p:sp>
      <p:sp>
        <p:nvSpPr>
          <p:cNvPr id="4" name="Shape 2"/>
          <p:cNvSpPr/>
          <p:nvPr/>
        </p:nvSpPr>
        <p:spPr>
          <a:xfrm>
            <a:off x="640080" y="1965960"/>
            <a:ext cx="3505200" cy="896112"/>
          </a:xfrm>
          <a:prstGeom prst="roundRect">
            <a:avLst>
              <a:gd name="adj" fmla="val 7143"/>
            </a:avLst>
          </a:prstGeom>
          <a:solidFill>
            <a:srgbClr val="F4F6F6"/>
          </a:solidFill>
          <a:ln/>
        </p:spPr>
      </p:sp>
      <p:sp>
        <p:nvSpPr>
          <p:cNvPr id="5" name="Text 3"/>
          <p:cNvSpPr txBox="1"/>
          <p:nvPr/>
        </p:nvSpPr>
        <p:spPr>
          <a:xfrm>
            <a:off x="914400" y="2084832"/>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About 5 liters</a:t>
            </a:r>
            <a:endParaRPr lang="en-US" sz="1350" dirty="0"/>
          </a:p>
        </p:txBody>
      </p:sp>
      <p:sp>
        <p:nvSpPr>
          <p:cNvPr id="6" name="Text 4"/>
          <p:cNvSpPr txBox="1"/>
          <p:nvPr/>
        </p:nvSpPr>
        <p:spPr>
          <a:xfrm>
            <a:off x="914400" y="2423160"/>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An average adult carries roughly five liters of it.</a:t>
            </a:r>
            <a:endParaRPr lang="en-US" sz="1100" dirty="0"/>
          </a:p>
        </p:txBody>
      </p:sp>
      <p:sp>
        <p:nvSpPr>
          <p:cNvPr id="7" name="Shape 5"/>
          <p:cNvSpPr/>
          <p:nvPr/>
        </p:nvSpPr>
        <p:spPr>
          <a:xfrm>
            <a:off x="4328160" y="1965960"/>
            <a:ext cx="3505200" cy="896112"/>
          </a:xfrm>
          <a:prstGeom prst="roundRect">
            <a:avLst>
              <a:gd name="adj" fmla="val 7143"/>
            </a:avLst>
          </a:prstGeom>
          <a:solidFill>
            <a:srgbClr val="F4F6F6"/>
          </a:solidFill>
          <a:ln/>
        </p:spPr>
      </p:sp>
      <p:sp>
        <p:nvSpPr>
          <p:cNvPr id="8" name="Text 6"/>
          <p:cNvSpPr txBox="1"/>
          <p:nvPr/>
        </p:nvSpPr>
        <p:spPr>
          <a:xfrm>
            <a:off x="4602480" y="2084832"/>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8% of body weight</a:t>
            </a:r>
            <a:endParaRPr lang="en-US" sz="1350" dirty="0"/>
          </a:p>
        </p:txBody>
      </p:sp>
      <p:sp>
        <p:nvSpPr>
          <p:cNvPr id="9" name="Text 7"/>
          <p:cNvSpPr txBox="1"/>
          <p:nvPr/>
        </p:nvSpPr>
        <p:spPr>
          <a:xfrm>
            <a:off x="4602480" y="2423160"/>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Blood is about 8 percent of what you weigh.</a:t>
            </a:r>
            <a:endParaRPr lang="en-US" sz="1100" dirty="0"/>
          </a:p>
        </p:txBody>
      </p:sp>
      <p:sp>
        <p:nvSpPr>
          <p:cNvPr id="10" name="Shape 8"/>
          <p:cNvSpPr/>
          <p:nvPr/>
        </p:nvSpPr>
        <p:spPr>
          <a:xfrm>
            <a:off x="8016240" y="1965960"/>
            <a:ext cx="3505200" cy="896112"/>
          </a:xfrm>
          <a:prstGeom prst="roundRect">
            <a:avLst>
              <a:gd name="adj" fmla="val 7143"/>
            </a:avLst>
          </a:prstGeom>
          <a:solidFill>
            <a:srgbClr val="F4F6F6"/>
          </a:solidFill>
          <a:ln/>
        </p:spPr>
      </p:sp>
      <p:sp>
        <p:nvSpPr>
          <p:cNvPr id="11" name="Text 9"/>
          <p:cNvSpPr txBox="1"/>
          <p:nvPr/>
        </p:nvSpPr>
        <p:spPr>
          <a:xfrm>
            <a:off x="8290560" y="2084832"/>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Five times as viscous</a:t>
            </a:r>
            <a:endParaRPr lang="en-US" sz="1350" dirty="0"/>
          </a:p>
        </p:txBody>
      </p:sp>
      <p:sp>
        <p:nvSpPr>
          <p:cNvPr id="12" name="Text 10"/>
          <p:cNvSpPr txBox="1"/>
          <p:nvPr/>
        </p:nvSpPr>
        <p:spPr>
          <a:xfrm>
            <a:off x="8290560" y="2423160"/>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Heavier and stickier than plain water.</a:t>
            </a:r>
            <a:endParaRPr lang="en-US" sz="1100" dirty="0"/>
          </a:p>
        </p:txBody>
      </p:sp>
      <p:sp>
        <p:nvSpPr>
          <p:cNvPr id="13" name="Shape 11"/>
          <p:cNvSpPr/>
          <p:nvPr/>
        </p:nvSpPr>
        <p:spPr>
          <a:xfrm>
            <a:off x="640080" y="2990088"/>
            <a:ext cx="3505200" cy="896112"/>
          </a:xfrm>
          <a:prstGeom prst="roundRect">
            <a:avLst>
              <a:gd name="adj" fmla="val 7143"/>
            </a:avLst>
          </a:prstGeom>
          <a:solidFill>
            <a:srgbClr val="F4F6F6"/>
          </a:solidFill>
          <a:ln/>
        </p:spPr>
      </p:sp>
      <p:sp>
        <p:nvSpPr>
          <p:cNvPr id="14" name="Text 12"/>
          <p:cNvSpPr txBox="1"/>
          <p:nvPr/>
        </p:nvSpPr>
        <p:spPr>
          <a:xfrm>
            <a:off x="914400" y="3108960"/>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Runs at about 38 °C</a:t>
            </a:r>
            <a:endParaRPr lang="en-US" sz="1350" dirty="0"/>
          </a:p>
        </p:txBody>
      </p:sp>
      <p:sp>
        <p:nvSpPr>
          <p:cNvPr id="15" name="Text 13"/>
          <p:cNvSpPr txBox="1"/>
          <p:nvPr/>
        </p:nvSpPr>
        <p:spPr>
          <a:xfrm>
            <a:off x="914400" y="3447288"/>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A little warmer than an oral temperature reading.</a:t>
            </a:r>
            <a:endParaRPr lang="en-US" sz="1100" dirty="0"/>
          </a:p>
        </p:txBody>
      </p:sp>
      <p:sp>
        <p:nvSpPr>
          <p:cNvPr id="16" name="Shape 14"/>
          <p:cNvSpPr/>
          <p:nvPr/>
        </p:nvSpPr>
        <p:spPr>
          <a:xfrm>
            <a:off x="4328160" y="2990088"/>
            <a:ext cx="3505200" cy="896112"/>
          </a:xfrm>
          <a:prstGeom prst="roundRect">
            <a:avLst>
              <a:gd name="adj" fmla="val 7143"/>
            </a:avLst>
          </a:prstGeom>
          <a:solidFill>
            <a:srgbClr val="F4F6F6"/>
          </a:solidFill>
          <a:ln/>
        </p:spPr>
      </p:sp>
      <p:sp>
        <p:nvSpPr>
          <p:cNvPr id="17" name="Text 15"/>
          <p:cNvSpPr txBox="1"/>
          <p:nvPr/>
        </p:nvSpPr>
        <p:spPr>
          <a:xfrm>
            <a:off x="4602480" y="3108960"/>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pH 7.35 to 7.45</a:t>
            </a:r>
            <a:endParaRPr lang="en-US" sz="1350" dirty="0"/>
          </a:p>
        </p:txBody>
      </p:sp>
      <p:sp>
        <p:nvSpPr>
          <p:cNvPr id="18" name="Text 16"/>
          <p:cNvSpPr txBox="1"/>
          <p:nvPr/>
        </p:nvSpPr>
        <p:spPr>
          <a:xfrm>
            <a:off x="4602480" y="3447288"/>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Slightly alkaline, held in a narrow range.</a:t>
            </a:r>
            <a:endParaRPr lang="en-US" sz="1100" dirty="0"/>
          </a:p>
        </p:txBody>
      </p:sp>
      <p:sp>
        <p:nvSpPr>
          <p:cNvPr id="19" name="Shape 17"/>
          <p:cNvSpPr/>
          <p:nvPr/>
        </p:nvSpPr>
        <p:spPr>
          <a:xfrm>
            <a:off x="8016240" y="2990088"/>
            <a:ext cx="3505200" cy="896112"/>
          </a:xfrm>
          <a:prstGeom prst="roundRect">
            <a:avLst>
              <a:gd name="adj" fmla="val 7143"/>
            </a:avLst>
          </a:prstGeom>
          <a:solidFill>
            <a:srgbClr val="F4F6F6"/>
          </a:solidFill>
          <a:ln/>
        </p:spPr>
      </p:sp>
      <p:sp>
        <p:nvSpPr>
          <p:cNvPr id="20" name="Text 18"/>
          <p:cNvSpPr txBox="1"/>
          <p:nvPr/>
        </p:nvSpPr>
        <p:spPr>
          <a:xfrm>
            <a:off x="8290560" y="3108960"/>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A little less in women</a:t>
            </a:r>
            <a:endParaRPr lang="en-US" sz="1350" dirty="0"/>
          </a:p>
        </p:txBody>
      </p:sp>
      <p:sp>
        <p:nvSpPr>
          <p:cNvPr id="21" name="Text 19"/>
          <p:cNvSpPr txBox="1"/>
          <p:nvPr/>
        </p:nvSpPr>
        <p:spPr>
          <a:xfrm>
            <a:off x="8290560" y="3447288"/>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Volume runs lower in women, higher in men.</a:t>
            </a:r>
            <a:endParaRPr lang="en-US" sz="1100" dirty="0"/>
          </a:p>
        </p:txBody>
      </p:sp>
      <p:sp>
        <p:nvSpPr>
          <p:cNvPr id="22" name="Text 20"/>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3" name="Text 21"/>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Cardiovascular System: Blood  ·  Chapter 18 · Topic 1  ·  3</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Plasma and the formed elements</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One liquid matrix, one fleet of cells inside it.</a:t>
            </a:r>
            <a:endParaRPr lang="en-US" sz="1450" dirty="0"/>
          </a:p>
        </p:txBody>
      </p:sp>
      <p:sp>
        <p:nvSpPr>
          <p:cNvPr id="4" name="Shape 2"/>
          <p:cNvSpPr/>
          <p:nvPr/>
        </p:nvSpPr>
        <p:spPr>
          <a:xfrm>
            <a:off x="640080" y="1874520"/>
            <a:ext cx="5212080" cy="2926080"/>
          </a:xfrm>
          <a:prstGeom prst="roundRect">
            <a:avLst>
              <a:gd name="adj" fmla="val 2500"/>
            </a:avLst>
          </a:prstGeom>
          <a:solidFill>
            <a:srgbClr val="F4F6F6"/>
          </a:solidFill>
          <a:ln/>
        </p:spPr>
      </p:sp>
      <p:sp>
        <p:nvSpPr>
          <p:cNvPr id="5" name="Shape 3"/>
          <p:cNvSpPr/>
          <p:nvPr/>
        </p:nvSpPr>
        <p:spPr>
          <a:xfrm>
            <a:off x="914400" y="2221992"/>
            <a:ext cx="548640" cy="548640"/>
          </a:xfrm>
          <a:prstGeom prst="ellipse">
            <a:avLst/>
          </a:prstGeom>
          <a:solidFill>
            <a:srgbClr val="A8324A"/>
          </a:solidFill>
          <a:ln/>
        </p:spPr>
      </p:sp>
      <p:sp>
        <p:nvSpPr>
          <p:cNvPr id="6" name="Text 4"/>
          <p:cNvSpPr txBox="1"/>
          <p:nvPr/>
        </p:nvSpPr>
        <p:spPr>
          <a:xfrm>
            <a:off x="1627632" y="2258568"/>
            <a:ext cx="3840480" cy="365760"/>
          </a:xfrm>
          <a:prstGeom prst="rect">
            <a:avLst/>
          </a:prstGeom>
          <a:noFill/>
          <a:ln/>
        </p:spPr>
        <p:txBody>
          <a:bodyPr wrap="square" lIns="0" tIns="0" rIns="0" bIns="0" rtlCol="0" anchor="ctr"/>
          <a:lstStyle/>
          <a:p>
            <a:pPr indent="0" marL="0">
              <a:buNone/>
            </a:pPr>
            <a:r>
              <a:rPr lang="en-US" sz="1250" b="1" spc="180" kern="0" dirty="0">
                <a:solidFill>
                  <a:srgbClr val="A8324A"/>
                </a:solidFill>
                <a:latin typeface="Calibri" pitchFamily="34" charset="0"/>
                <a:ea typeface="Calibri" pitchFamily="34" charset="-122"/>
                <a:cs typeface="Calibri" pitchFamily="34" charset="-120"/>
              </a:rPr>
              <a:t>PLASMA</a:t>
            </a:r>
            <a:endParaRPr lang="en-US" sz="1250" dirty="0"/>
          </a:p>
        </p:txBody>
      </p:sp>
      <p:sp>
        <p:nvSpPr>
          <p:cNvPr id="7" name="Text 5"/>
          <p:cNvSpPr txBox="1"/>
          <p:nvPr/>
        </p:nvSpPr>
        <p:spPr>
          <a:xfrm>
            <a:off x="914400" y="2880360"/>
            <a:ext cx="4663440" cy="1051560"/>
          </a:xfrm>
          <a:prstGeom prst="rect">
            <a:avLst/>
          </a:prstGeom>
          <a:noFill/>
          <a:ln/>
        </p:spPr>
        <p:txBody>
          <a:bodyPr wrap="square" lIns="0" tIns="0" rIns="0" bIns="0" rtlCol="0" anchor="t"/>
          <a:lstStyle/>
          <a:p>
            <a:pPr indent="0" marL="0">
              <a:buNone/>
            </a:pPr>
            <a:r>
              <a:rPr lang="en-US" sz="1900" b="1" dirty="0">
                <a:solidFill>
                  <a:srgbClr val="1A2E35"/>
                </a:solidFill>
                <a:latin typeface="Cambria" pitchFamily="34" charset="0"/>
                <a:ea typeface="Cambria" pitchFamily="34" charset="-122"/>
                <a:cs typeface="Cambria" pitchFamily="34" charset="-120"/>
              </a:rPr>
              <a:t>The liquid matrix, about 92% water</a:t>
            </a:r>
            <a:endParaRPr lang="en-US" sz="1900" dirty="0"/>
          </a:p>
        </p:txBody>
      </p:sp>
      <p:sp>
        <p:nvSpPr>
          <p:cNvPr id="8" name="Text 6"/>
          <p:cNvSpPr txBox="1"/>
          <p:nvPr/>
        </p:nvSpPr>
        <p:spPr>
          <a:xfrm>
            <a:off x="914400" y="4023360"/>
            <a:ext cx="4663440" cy="54864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The rest is mostly protein. Albumin, the most abundant, holds water in the vessels and ferries fats; globulins include antibodies; fibrinogen is the raw material for clots.</a:t>
            </a:r>
            <a:endParaRPr lang="en-US" sz="1300" dirty="0"/>
          </a:p>
        </p:txBody>
      </p:sp>
      <p:sp>
        <p:nvSpPr>
          <p:cNvPr id="9" name="Shape 7"/>
          <p:cNvSpPr/>
          <p:nvPr/>
        </p:nvSpPr>
        <p:spPr>
          <a:xfrm>
            <a:off x="6309360" y="1874520"/>
            <a:ext cx="5212080" cy="2926080"/>
          </a:xfrm>
          <a:prstGeom prst="roundRect">
            <a:avLst>
              <a:gd name="adj" fmla="val 2500"/>
            </a:avLst>
          </a:prstGeom>
          <a:solidFill>
            <a:srgbClr val="F4F6F6"/>
          </a:solidFill>
          <a:ln/>
        </p:spPr>
      </p:sp>
      <p:sp>
        <p:nvSpPr>
          <p:cNvPr id="10" name="Shape 8"/>
          <p:cNvSpPr/>
          <p:nvPr/>
        </p:nvSpPr>
        <p:spPr>
          <a:xfrm>
            <a:off x="6583680" y="2221992"/>
            <a:ext cx="548640" cy="548640"/>
          </a:xfrm>
          <a:prstGeom prst="ellipse">
            <a:avLst/>
          </a:prstGeom>
          <a:solidFill>
            <a:srgbClr val="3F7286"/>
          </a:solidFill>
          <a:ln/>
        </p:spPr>
      </p:sp>
      <p:sp>
        <p:nvSpPr>
          <p:cNvPr id="11" name="Text 9"/>
          <p:cNvSpPr txBox="1"/>
          <p:nvPr/>
        </p:nvSpPr>
        <p:spPr>
          <a:xfrm>
            <a:off x="7296912" y="2258568"/>
            <a:ext cx="3840480" cy="365760"/>
          </a:xfrm>
          <a:prstGeom prst="rect">
            <a:avLst/>
          </a:prstGeom>
          <a:noFill/>
          <a:ln/>
        </p:spPr>
        <p:txBody>
          <a:bodyPr wrap="square" lIns="0" tIns="0" rIns="0" bIns="0" rtlCol="0" anchor="ctr"/>
          <a:lstStyle/>
          <a:p>
            <a:pPr indent="0" marL="0">
              <a:buNone/>
            </a:pPr>
            <a:r>
              <a:rPr lang="en-US" sz="1250" b="1" spc="180" kern="0" dirty="0">
                <a:solidFill>
                  <a:srgbClr val="3F7286"/>
                </a:solidFill>
                <a:latin typeface="Calibri" pitchFamily="34" charset="0"/>
                <a:ea typeface="Calibri" pitchFamily="34" charset="-122"/>
                <a:cs typeface="Calibri" pitchFamily="34" charset="-120"/>
              </a:rPr>
              <a:t>FORMED ELEMENTS</a:t>
            </a:r>
            <a:endParaRPr lang="en-US" sz="1250" dirty="0"/>
          </a:p>
        </p:txBody>
      </p:sp>
      <p:sp>
        <p:nvSpPr>
          <p:cNvPr id="12" name="Text 10"/>
          <p:cNvSpPr txBox="1"/>
          <p:nvPr/>
        </p:nvSpPr>
        <p:spPr>
          <a:xfrm>
            <a:off x="6583680" y="2880360"/>
            <a:ext cx="4663440" cy="1051560"/>
          </a:xfrm>
          <a:prstGeom prst="rect">
            <a:avLst/>
          </a:prstGeom>
          <a:noFill/>
          <a:ln/>
        </p:spPr>
        <p:txBody>
          <a:bodyPr wrap="square" lIns="0" tIns="0" rIns="0" bIns="0" rtlCol="0" anchor="t"/>
          <a:lstStyle/>
          <a:p>
            <a:pPr indent="0" marL="0">
              <a:buNone/>
            </a:pPr>
            <a:r>
              <a:rPr lang="en-US" sz="1900" b="1" dirty="0">
                <a:solidFill>
                  <a:srgbClr val="1A2E35"/>
                </a:solidFill>
                <a:latin typeface="Cambria" pitchFamily="34" charset="0"/>
                <a:ea typeface="Cambria" pitchFamily="34" charset="-122"/>
                <a:cs typeface="Cambria" pitchFamily="34" charset="-120"/>
              </a:rPr>
              <a:t>The cells and fragments adrift in it</a:t>
            </a:r>
            <a:endParaRPr lang="en-US" sz="1900" dirty="0"/>
          </a:p>
        </p:txBody>
      </p:sp>
      <p:sp>
        <p:nvSpPr>
          <p:cNvPr id="13" name="Text 11"/>
          <p:cNvSpPr txBox="1"/>
          <p:nvPr/>
        </p:nvSpPr>
        <p:spPr>
          <a:xfrm>
            <a:off x="6583680" y="4023360"/>
            <a:ext cx="4663440" cy="54864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Red cells, white cells, and platelets. These are the cells of this connective tissue, and they sink to the bottom of a spun tube because they are heavier than the plasma.</a:t>
            </a:r>
            <a:endParaRPr lang="en-US" sz="1300" dirty="0"/>
          </a:p>
        </p:txBody>
      </p:sp>
      <p:sp>
        <p:nvSpPr>
          <p:cNvPr id="14" name="Text 12"/>
          <p:cNvSpPr txBox="1"/>
          <p:nvPr/>
        </p:nvSpPr>
        <p:spPr>
          <a:xfrm>
            <a:off x="640080" y="5120640"/>
            <a:ext cx="10881360" cy="457200"/>
          </a:xfrm>
          <a:prstGeom prst="rect">
            <a:avLst/>
          </a:prstGeom>
          <a:noFill/>
          <a:ln/>
        </p:spPr>
        <p:txBody>
          <a:bodyPr wrap="square" lIns="0" tIns="0" rIns="0" bIns="0" rtlCol="0" anchor="ctr"/>
          <a:lstStyle/>
          <a:p>
            <a:pPr algn="ctr" indent="0" marL="0">
              <a:buNone/>
            </a:pPr>
            <a:r>
              <a:rPr lang="en-US" sz="1650" i="1" dirty="0">
                <a:solidFill>
                  <a:srgbClr val="1A2E35"/>
                </a:solidFill>
                <a:latin typeface="Cambria" pitchFamily="34" charset="0"/>
                <a:ea typeface="Cambria" pitchFamily="34" charset="-122"/>
                <a:cs typeface="Cambria" pitchFamily="34" charset="-120"/>
              </a:rPr>
              <a:t>Cells plus matrix. That is a connective tissue.</a:t>
            </a:r>
            <a:endParaRPr lang="en-US" sz="1650" dirty="0"/>
          </a:p>
        </p:txBody>
      </p:sp>
      <p:sp>
        <p:nvSpPr>
          <p:cNvPr id="15" name="Text 13"/>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16" name="Text 14"/>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Cardiovascular System: Blood  ·  Chapter 18 · Topic 1  ·  4</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Read a spun tube</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What a centrifuge separates, and what to call it.</a:t>
            </a:r>
            <a:endParaRPr lang="en-US" sz="1450" dirty="0"/>
          </a:p>
        </p:txBody>
      </p:sp>
      <p:sp>
        <p:nvSpPr>
          <p:cNvPr id="4" name="Text 2"/>
          <p:cNvSpPr txBox="1"/>
          <p:nvPr/>
        </p:nvSpPr>
        <p:spPr>
          <a:xfrm>
            <a:off x="640080" y="1874520"/>
            <a:ext cx="2834640" cy="1554480"/>
          </a:xfrm>
          <a:prstGeom prst="rect">
            <a:avLst/>
          </a:prstGeom>
          <a:noFill/>
          <a:ln/>
        </p:spPr>
        <p:txBody>
          <a:bodyPr wrap="square" lIns="0" tIns="0" rIns="0" bIns="0" rtlCol="0" anchor="t"/>
          <a:lstStyle/>
          <a:p>
            <a:pPr indent="0" marL="0">
              <a:buNone/>
            </a:pPr>
            <a:r>
              <a:rPr lang="en-US" sz="8800" b="1" dirty="0">
                <a:solidFill>
                  <a:srgbClr val="A8324A"/>
                </a:solidFill>
                <a:latin typeface="Cambria" pitchFamily="34" charset="0"/>
                <a:ea typeface="Cambria" pitchFamily="34" charset="-122"/>
                <a:cs typeface="Cambria" pitchFamily="34" charset="-120"/>
              </a:rPr>
              <a:t>45%</a:t>
            </a:r>
            <a:endParaRPr lang="en-US" sz="8800" dirty="0"/>
          </a:p>
        </p:txBody>
      </p:sp>
      <p:sp>
        <p:nvSpPr>
          <p:cNvPr id="5" name="Text 3"/>
          <p:cNvSpPr txBox="1"/>
          <p:nvPr/>
        </p:nvSpPr>
        <p:spPr>
          <a:xfrm>
            <a:off x="640080" y="3474720"/>
            <a:ext cx="2743200" cy="201168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of whole-blood volume is red cells — the hematocrit. Normal runs roughly 37 to 47 percent in women and 42 to 52 percent in men. Plasma is about 55 percent on top, and the thin buffy coat of white cells and platelets sits between them.</a:t>
            </a:r>
            <a:endParaRPr lang="en-US" sz="1300" dirty="0"/>
          </a:p>
        </p:txBody>
      </p:sp>
      <p:sp>
        <p:nvSpPr>
          <p:cNvPr id="6" name="Shape 4"/>
          <p:cNvSpPr/>
          <p:nvPr/>
        </p:nvSpPr>
        <p:spPr>
          <a:xfrm>
            <a:off x="3977640" y="1874520"/>
            <a:ext cx="2423160" cy="713232"/>
          </a:xfrm>
          <a:prstGeom prst="roundRect">
            <a:avLst>
              <a:gd name="adj" fmla="val 7692"/>
            </a:avLst>
          </a:prstGeom>
          <a:solidFill>
            <a:srgbClr val="F4F6F6"/>
          </a:solidFill>
          <a:ln/>
        </p:spPr>
      </p:sp>
      <p:sp>
        <p:nvSpPr>
          <p:cNvPr id="7" name="Text 5"/>
          <p:cNvSpPr txBox="1"/>
          <p:nvPr/>
        </p:nvSpPr>
        <p:spPr>
          <a:xfrm>
            <a:off x="4251960" y="187452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Plasma: about 55%</a:t>
            </a:r>
            <a:endParaRPr lang="en-US" sz="1300" dirty="0"/>
          </a:p>
        </p:txBody>
      </p:sp>
      <p:sp>
        <p:nvSpPr>
          <p:cNvPr id="8" name="Shape 6"/>
          <p:cNvSpPr/>
          <p:nvPr/>
        </p:nvSpPr>
        <p:spPr>
          <a:xfrm>
            <a:off x="6537960" y="1874520"/>
            <a:ext cx="2423160" cy="713232"/>
          </a:xfrm>
          <a:prstGeom prst="roundRect">
            <a:avLst>
              <a:gd name="adj" fmla="val 7692"/>
            </a:avLst>
          </a:prstGeom>
          <a:solidFill>
            <a:srgbClr val="F4F6F6"/>
          </a:solidFill>
          <a:ln/>
        </p:spPr>
      </p:sp>
      <p:sp>
        <p:nvSpPr>
          <p:cNvPr id="9" name="Text 7"/>
          <p:cNvSpPr txBox="1"/>
          <p:nvPr/>
        </p:nvSpPr>
        <p:spPr>
          <a:xfrm>
            <a:off x="6812280" y="187452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Buffy coat: under 1%</a:t>
            </a:r>
            <a:endParaRPr lang="en-US" sz="1300" dirty="0"/>
          </a:p>
        </p:txBody>
      </p:sp>
      <p:sp>
        <p:nvSpPr>
          <p:cNvPr id="10" name="Shape 8"/>
          <p:cNvSpPr/>
          <p:nvPr/>
        </p:nvSpPr>
        <p:spPr>
          <a:xfrm>
            <a:off x="9098280" y="1874520"/>
            <a:ext cx="2423160" cy="713232"/>
          </a:xfrm>
          <a:prstGeom prst="roundRect">
            <a:avLst>
              <a:gd name="adj" fmla="val 7692"/>
            </a:avLst>
          </a:prstGeom>
          <a:solidFill>
            <a:srgbClr val="F4F6F6"/>
          </a:solidFill>
          <a:ln/>
        </p:spPr>
      </p:sp>
      <p:sp>
        <p:nvSpPr>
          <p:cNvPr id="11" name="Text 9"/>
          <p:cNvSpPr txBox="1"/>
          <p:nvPr/>
        </p:nvSpPr>
        <p:spPr>
          <a:xfrm>
            <a:off x="9372600" y="187452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Red cells: about 45%</a:t>
            </a:r>
            <a:endParaRPr lang="en-US" sz="1300" dirty="0"/>
          </a:p>
        </p:txBody>
      </p:sp>
      <p:sp>
        <p:nvSpPr>
          <p:cNvPr id="12" name="Shape 10"/>
          <p:cNvSpPr/>
          <p:nvPr/>
        </p:nvSpPr>
        <p:spPr>
          <a:xfrm>
            <a:off x="3977640" y="2743200"/>
            <a:ext cx="2423160" cy="713232"/>
          </a:xfrm>
          <a:prstGeom prst="roundRect">
            <a:avLst>
              <a:gd name="adj" fmla="val 7692"/>
            </a:avLst>
          </a:prstGeom>
          <a:solidFill>
            <a:srgbClr val="F4F6F6"/>
          </a:solidFill>
          <a:ln/>
        </p:spPr>
      </p:sp>
      <p:sp>
        <p:nvSpPr>
          <p:cNvPr id="13" name="Text 11"/>
          <p:cNvSpPr txBox="1"/>
          <p:nvPr/>
        </p:nvSpPr>
        <p:spPr>
          <a:xfrm>
            <a:off x="4251960" y="274320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Women: 37–47%</a:t>
            </a:r>
            <a:endParaRPr lang="en-US" sz="1300" dirty="0"/>
          </a:p>
        </p:txBody>
      </p:sp>
      <p:sp>
        <p:nvSpPr>
          <p:cNvPr id="14" name="Shape 12"/>
          <p:cNvSpPr/>
          <p:nvPr/>
        </p:nvSpPr>
        <p:spPr>
          <a:xfrm>
            <a:off x="6537960" y="2743200"/>
            <a:ext cx="2423160" cy="713232"/>
          </a:xfrm>
          <a:prstGeom prst="roundRect">
            <a:avLst>
              <a:gd name="adj" fmla="val 7692"/>
            </a:avLst>
          </a:prstGeom>
          <a:solidFill>
            <a:srgbClr val="F4F6F6"/>
          </a:solidFill>
          <a:ln/>
        </p:spPr>
      </p:sp>
      <p:sp>
        <p:nvSpPr>
          <p:cNvPr id="15" name="Text 13"/>
          <p:cNvSpPr txBox="1"/>
          <p:nvPr/>
        </p:nvSpPr>
        <p:spPr>
          <a:xfrm>
            <a:off x="6812280" y="274320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Men: 42–52%</a:t>
            </a:r>
            <a:endParaRPr lang="en-US" sz="1300" dirty="0"/>
          </a:p>
        </p:txBody>
      </p:sp>
      <p:sp>
        <p:nvSpPr>
          <p:cNvPr id="16" name="Shape 14"/>
          <p:cNvSpPr/>
          <p:nvPr/>
        </p:nvSpPr>
        <p:spPr>
          <a:xfrm>
            <a:off x="9098280" y="2743200"/>
            <a:ext cx="2423160" cy="713232"/>
          </a:xfrm>
          <a:prstGeom prst="roundRect">
            <a:avLst>
              <a:gd name="adj" fmla="val 7692"/>
            </a:avLst>
          </a:prstGeom>
          <a:solidFill>
            <a:srgbClr val="F4F6F6"/>
          </a:solidFill>
          <a:ln/>
        </p:spPr>
      </p:sp>
      <p:sp>
        <p:nvSpPr>
          <p:cNvPr id="17" name="Text 15"/>
          <p:cNvSpPr txBox="1"/>
          <p:nvPr/>
        </p:nvSpPr>
        <p:spPr>
          <a:xfrm>
            <a:off x="9372600" y="274320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Hematocrit = red cell %</a:t>
            </a:r>
            <a:endParaRPr lang="en-US" sz="1300" dirty="0"/>
          </a:p>
        </p:txBody>
      </p:sp>
      <p:sp>
        <p:nvSpPr>
          <p:cNvPr id="18" name="Text 16"/>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19" name="Text 17"/>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Cardiovascular System: Blood  ·  Chapter 18 · Topic 1  ·  5</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Worked example: spin a tube</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Three layers, top to bottom, and what each one is.</a:t>
            </a:r>
            <a:endParaRPr lang="en-US" sz="1450" dirty="0"/>
          </a:p>
        </p:txBody>
      </p:sp>
      <p:sp>
        <p:nvSpPr>
          <p:cNvPr id="4" name="Shape 2"/>
          <p:cNvSpPr/>
          <p:nvPr/>
        </p:nvSpPr>
        <p:spPr>
          <a:xfrm>
            <a:off x="640080" y="2103120"/>
            <a:ext cx="3048000" cy="1920240"/>
          </a:xfrm>
          <a:prstGeom prst="roundRect">
            <a:avLst>
              <a:gd name="adj" fmla="val 3810"/>
            </a:avLst>
          </a:prstGeom>
          <a:solidFill>
            <a:srgbClr val="F4F6F6"/>
          </a:solidFill>
          <a:ln/>
        </p:spPr>
      </p:sp>
      <p:sp>
        <p:nvSpPr>
          <p:cNvPr id="5" name="Shape 3"/>
          <p:cNvSpPr/>
          <p:nvPr/>
        </p:nvSpPr>
        <p:spPr>
          <a:xfrm>
            <a:off x="914400" y="2340864"/>
            <a:ext cx="438912" cy="438912"/>
          </a:xfrm>
          <a:prstGeom prst="ellipse">
            <a:avLst/>
          </a:prstGeom>
          <a:solidFill>
            <a:srgbClr val="A8324A"/>
          </a:solidFill>
          <a:ln/>
        </p:spPr>
      </p:sp>
      <p:sp>
        <p:nvSpPr>
          <p:cNvPr id="6" name="Text 4"/>
          <p:cNvSpPr txBox="1"/>
          <p:nvPr/>
        </p:nvSpPr>
        <p:spPr>
          <a:xfrm>
            <a:off x="91440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1</a:t>
            </a:r>
            <a:endParaRPr lang="en-US" sz="1500" dirty="0"/>
          </a:p>
        </p:txBody>
      </p:sp>
      <p:sp>
        <p:nvSpPr>
          <p:cNvPr id="7" name="Text 5"/>
          <p:cNvSpPr txBox="1"/>
          <p:nvPr/>
        </p:nvSpPr>
        <p:spPr>
          <a:xfrm>
            <a:off x="1481328" y="2359152"/>
            <a:ext cx="193243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Plasma on top</a:t>
            </a:r>
            <a:endParaRPr lang="en-US" sz="1800" dirty="0"/>
          </a:p>
        </p:txBody>
      </p:sp>
      <p:sp>
        <p:nvSpPr>
          <p:cNvPr id="8" name="Text 6"/>
          <p:cNvSpPr txBox="1"/>
          <p:nvPr/>
        </p:nvSpPr>
        <p:spPr>
          <a:xfrm>
            <a:off x="914400" y="2971800"/>
            <a:ext cx="249936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The straw-colored liquid matrix, about 55 percent of the volume and 92 percent water.</a:t>
            </a:r>
            <a:endParaRPr lang="en-US" sz="1250" dirty="0"/>
          </a:p>
        </p:txBody>
      </p:sp>
      <p:sp>
        <p:nvSpPr>
          <p:cNvPr id="9" name="Shape 7"/>
          <p:cNvSpPr/>
          <p:nvPr/>
        </p:nvSpPr>
        <p:spPr>
          <a:xfrm>
            <a:off x="3939540" y="2907792"/>
            <a:ext cx="365760" cy="310896"/>
          </a:xfrm>
          <a:prstGeom prst="rightArrow">
            <a:avLst/>
          </a:prstGeom>
          <a:solidFill>
            <a:srgbClr val="A8324A"/>
          </a:solidFill>
          <a:ln/>
        </p:spPr>
      </p:sp>
      <p:sp>
        <p:nvSpPr>
          <p:cNvPr id="10" name="Shape 8"/>
          <p:cNvSpPr/>
          <p:nvPr/>
        </p:nvSpPr>
        <p:spPr>
          <a:xfrm>
            <a:off x="4556760" y="2103120"/>
            <a:ext cx="3048000" cy="1920240"/>
          </a:xfrm>
          <a:prstGeom prst="roundRect">
            <a:avLst>
              <a:gd name="adj" fmla="val 3810"/>
            </a:avLst>
          </a:prstGeom>
          <a:solidFill>
            <a:srgbClr val="F4F6F6"/>
          </a:solidFill>
          <a:ln/>
        </p:spPr>
      </p:sp>
      <p:sp>
        <p:nvSpPr>
          <p:cNvPr id="11" name="Shape 9"/>
          <p:cNvSpPr/>
          <p:nvPr/>
        </p:nvSpPr>
        <p:spPr>
          <a:xfrm>
            <a:off x="4831080" y="2340864"/>
            <a:ext cx="438912" cy="438912"/>
          </a:xfrm>
          <a:prstGeom prst="ellipse">
            <a:avLst/>
          </a:prstGeom>
          <a:solidFill>
            <a:srgbClr val="A8324A"/>
          </a:solidFill>
          <a:ln/>
        </p:spPr>
      </p:sp>
      <p:sp>
        <p:nvSpPr>
          <p:cNvPr id="12" name="Text 10"/>
          <p:cNvSpPr txBox="1"/>
          <p:nvPr/>
        </p:nvSpPr>
        <p:spPr>
          <a:xfrm>
            <a:off x="483108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2</a:t>
            </a:r>
            <a:endParaRPr lang="en-US" sz="1500" dirty="0"/>
          </a:p>
        </p:txBody>
      </p:sp>
      <p:sp>
        <p:nvSpPr>
          <p:cNvPr id="13" name="Text 11"/>
          <p:cNvSpPr txBox="1"/>
          <p:nvPr/>
        </p:nvSpPr>
        <p:spPr>
          <a:xfrm>
            <a:off x="5398008" y="2359152"/>
            <a:ext cx="193243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Buffy coat</a:t>
            </a:r>
            <a:endParaRPr lang="en-US" sz="1800" dirty="0"/>
          </a:p>
        </p:txBody>
      </p:sp>
      <p:sp>
        <p:nvSpPr>
          <p:cNvPr id="14" name="Text 12"/>
          <p:cNvSpPr txBox="1"/>
          <p:nvPr/>
        </p:nvSpPr>
        <p:spPr>
          <a:xfrm>
            <a:off x="4831080" y="2971800"/>
            <a:ext cx="249936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A thin pale line of white cells and platelets, under 1 percent of the tube.</a:t>
            </a:r>
            <a:endParaRPr lang="en-US" sz="1250" dirty="0"/>
          </a:p>
        </p:txBody>
      </p:sp>
      <p:sp>
        <p:nvSpPr>
          <p:cNvPr id="15" name="Shape 13"/>
          <p:cNvSpPr/>
          <p:nvPr/>
        </p:nvSpPr>
        <p:spPr>
          <a:xfrm>
            <a:off x="7856220" y="2907792"/>
            <a:ext cx="365760" cy="310896"/>
          </a:xfrm>
          <a:prstGeom prst="rightArrow">
            <a:avLst/>
          </a:prstGeom>
          <a:solidFill>
            <a:srgbClr val="A8324A"/>
          </a:solidFill>
          <a:ln/>
        </p:spPr>
      </p:sp>
      <p:sp>
        <p:nvSpPr>
          <p:cNvPr id="16" name="Shape 14"/>
          <p:cNvSpPr/>
          <p:nvPr/>
        </p:nvSpPr>
        <p:spPr>
          <a:xfrm>
            <a:off x="8473440" y="2103120"/>
            <a:ext cx="3048000" cy="1920240"/>
          </a:xfrm>
          <a:prstGeom prst="roundRect">
            <a:avLst>
              <a:gd name="adj" fmla="val 3810"/>
            </a:avLst>
          </a:prstGeom>
          <a:solidFill>
            <a:srgbClr val="F4F6F6"/>
          </a:solidFill>
          <a:ln/>
        </p:spPr>
      </p:sp>
      <p:sp>
        <p:nvSpPr>
          <p:cNvPr id="17" name="Shape 15"/>
          <p:cNvSpPr/>
          <p:nvPr/>
        </p:nvSpPr>
        <p:spPr>
          <a:xfrm>
            <a:off x="8747760" y="2340864"/>
            <a:ext cx="438912" cy="438912"/>
          </a:xfrm>
          <a:prstGeom prst="ellipse">
            <a:avLst/>
          </a:prstGeom>
          <a:solidFill>
            <a:srgbClr val="A8324A"/>
          </a:solidFill>
          <a:ln/>
        </p:spPr>
      </p:sp>
      <p:sp>
        <p:nvSpPr>
          <p:cNvPr id="18" name="Text 16"/>
          <p:cNvSpPr txBox="1"/>
          <p:nvPr/>
        </p:nvSpPr>
        <p:spPr>
          <a:xfrm>
            <a:off x="874776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3</a:t>
            </a:r>
            <a:endParaRPr lang="en-US" sz="1500" dirty="0"/>
          </a:p>
        </p:txBody>
      </p:sp>
      <p:sp>
        <p:nvSpPr>
          <p:cNvPr id="19" name="Text 17"/>
          <p:cNvSpPr txBox="1"/>
          <p:nvPr/>
        </p:nvSpPr>
        <p:spPr>
          <a:xfrm>
            <a:off x="9314688" y="2359152"/>
            <a:ext cx="193243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Red cells below</a:t>
            </a:r>
            <a:endParaRPr lang="en-US" sz="1800" dirty="0"/>
          </a:p>
        </p:txBody>
      </p:sp>
      <p:sp>
        <p:nvSpPr>
          <p:cNvPr id="20" name="Text 18"/>
          <p:cNvSpPr txBox="1"/>
          <p:nvPr/>
        </p:nvSpPr>
        <p:spPr>
          <a:xfrm>
            <a:off x="8747760" y="2971800"/>
            <a:ext cx="249936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The packed dark fraction, about 45 percent. That percentage is the hematocrit.</a:t>
            </a:r>
            <a:endParaRPr lang="en-US" sz="1250" dirty="0"/>
          </a:p>
        </p:txBody>
      </p:sp>
      <p:sp>
        <p:nvSpPr>
          <p:cNvPr id="21" name="Shape 19"/>
          <p:cNvSpPr/>
          <p:nvPr/>
        </p:nvSpPr>
        <p:spPr>
          <a:xfrm>
            <a:off x="640080" y="4389120"/>
            <a:ext cx="10881360" cy="868680"/>
          </a:xfrm>
          <a:prstGeom prst="roundRect">
            <a:avLst>
              <a:gd name="adj" fmla="val 8421"/>
            </a:avLst>
          </a:prstGeom>
          <a:solidFill>
            <a:srgbClr val="1A2E35"/>
          </a:solidFill>
          <a:ln/>
        </p:spPr>
      </p:sp>
      <p:sp>
        <p:nvSpPr>
          <p:cNvPr id="22" name="Text 20"/>
          <p:cNvSpPr txBox="1"/>
          <p:nvPr/>
        </p:nvSpPr>
        <p:spPr>
          <a:xfrm>
            <a:off x="960120" y="4389120"/>
            <a:ext cx="10241280" cy="868680"/>
          </a:xfrm>
          <a:prstGeom prst="rect">
            <a:avLst/>
          </a:prstGeom>
          <a:noFill/>
          <a:ln/>
        </p:spPr>
        <p:txBody>
          <a:bodyPr wrap="square" lIns="0" tIns="0" rIns="0" bIns="0" rtlCol="0" anchor="ctr"/>
          <a:lstStyle/>
          <a:p>
            <a:pPr indent="0" marL="0">
              <a:buNone/>
            </a:pPr>
            <a:r>
              <a:rPr lang="en-US" sz="1400" b="1" dirty="0">
                <a:solidFill>
                  <a:srgbClr val="FFFFFF"/>
                </a:solidFill>
                <a:latin typeface="Calibri" pitchFamily="34" charset="0"/>
                <a:ea typeface="Calibri" pitchFamily="34" charset="-122"/>
                <a:cs typeface="Calibri" pitchFamily="34" charset="-120"/>
              </a:rPr>
              <a:t>Heaviest sinks. </a:t>
            </a:r>
            <a:pPr indent="0" marL="0">
              <a:buNone/>
            </a:pPr>
            <a:r>
              <a:rPr lang="en-US" sz="1400" dirty="0">
                <a:solidFill>
                  <a:srgbClr val="EDE8DD"/>
                </a:solidFill>
                <a:latin typeface="Calibri" pitchFamily="34" charset="0"/>
                <a:ea typeface="Calibri" pitchFamily="34" charset="-122"/>
                <a:cs typeface="Calibri" pitchFamily="34" charset="-120"/>
              </a:rPr>
              <a:t>The layers come out in density order, and the thickness of each one is a clinical reading of the patient.</a:t>
            </a:r>
            <a:endParaRPr lang="en-US" sz="1400" dirty="0"/>
          </a:p>
        </p:txBody>
      </p:sp>
      <p:sp>
        <p:nvSpPr>
          <p:cNvPr id="23" name="Text 21"/>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4" name="Text 22"/>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Cardiovascular System: Blood  ·  Chapter 18 · Topic 1  ·  6</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Three jobs blood does</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Transport, regulation, protection — with examples.</a:t>
            </a:r>
            <a:endParaRPr lang="en-US" sz="1450" dirty="0"/>
          </a:p>
        </p:txBody>
      </p:sp>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640080" y="1965960"/>
          <a:ext cx="10881360" cy="914400"/>
        </p:xfrm>
        <a:graphic>
          <a:graphicData uri="http://schemas.openxmlformats.org/drawingml/2006/table">
            <a:tbl>
              <a:tblPr/>
              <a:tblGrid>
                <a:gridCol w="2377440"/>
                <a:gridCol w="4114800"/>
                <a:gridCol w="4389120"/>
              </a:tblGrid>
              <a:tr h="420624">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Job</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What moves or is held steady</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Example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Transport</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O₂, nutrients, CO₂, wastes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Lungs to cells and back</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Transport</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Hormones from gland to target</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A distant tissue responds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Regulation</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Body temperature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Heat carried out to the skin</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Regulation</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pH and fluid balance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Buffers hold pH 7.35–7.45</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Protection</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Invaders and leaks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White cells; clotting seals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bl>
          </a:graphicData>
        </a:graphic>
      </p:graphicFrame>
      <p:sp>
        <p:nvSpPr>
          <p:cNvPr id="5" name="Text 2"/>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6" name="Text 3"/>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Cardiovascular System: Blood  ·  Chapter 18 · Topic 1  ·  7</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Words that get swapped</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Five contrasts that settle most of this topic.</a:t>
            </a:r>
            <a:endParaRPr lang="en-US" sz="1450" dirty="0"/>
          </a:p>
        </p:txBody>
      </p:sp>
      <p:sp>
        <p:nvSpPr>
          <p:cNvPr id="4" name="Shape 2"/>
          <p:cNvSpPr/>
          <p:nvPr/>
        </p:nvSpPr>
        <p:spPr>
          <a:xfrm>
            <a:off x="640080" y="1965960"/>
            <a:ext cx="3200400" cy="3200400"/>
          </a:xfrm>
          <a:prstGeom prst="roundRect">
            <a:avLst>
              <a:gd name="adj" fmla="val 2286"/>
            </a:avLst>
          </a:prstGeom>
          <a:solidFill>
            <a:srgbClr val="1A2E35"/>
          </a:solidFill>
          <a:ln/>
        </p:spPr>
      </p:sp>
      <p:sp>
        <p:nvSpPr>
          <p:cNvPr id="5" name="Text 3"/>
          <p:cNvSpPr txBox="1"/>
          <p:nvPr/>
        </p:nvSpPr>
        <p:spPr>
          <a:xfrm>
            <a:off x="914400" y="2203704"/>
            <a:ext cx="2651760" cy="685800"/>
          </a:xfrm>
          <a:prstGeom prst="rect">
            <a:avLst/>
          </a:prstGeom>
          <a:noFill/>
          <a:ln/>
        </p:spPr>
        <p:txBody>
          <a:bodyPr wrap="square" lIns="0" tIns="0" rIns="0" bIns="0" rtlCol="0" anchor="t"/>
          <a:lstStyle/>
          <a:p>
            <a:pPr indent="0" marL="0">
              <a:buNone/>
            </a:pPr>
            <a:r>
              <a:rPr lang="en-US" sz="1800" b="1" dirty="0">
                <a:solidFill>
                  <a:srgbClr val="FFFFFF"/>
                </a:solidFill>
                <a:latin typeface="Cambria" pitchFamily="34" charset="0"/>
                <a:ea typeface="Cambria" pitchFamily="34" charset="-122"/>
                <a:cs typeface="Cambria" pitchFamily="34" charset="-120"/>
              </a:rPr>
              <a:t>Plasma or serum</a:t>
            </a:r>
            <a:endParaRPr lang="en-US" sz="1800" dirty="0"/>
          </a:p>
        </p:txBody>
      </p:sp>
      <p:sp>
        <p:nvSpPr>
          <p:cNvPr id="6" name="Text 4"/>
          <p:cNvSpPr txBox="1"/>
          <p:nvPr/>
        </p:nvSpPr>
        <p:spPr>
          <a:xfrm>
            <a:off x="914400" y="2898648"/>
            <a:ext cx="2651760" cy="2057400"/>
          </a:xfrm>
          <a:prstGeom prst="rect">
            <a:avLst/>
          </a:prstGeom>
          <a:noFill/>
          <a:ln/>
        </p:spPr>
        <p:txBody>
          <a:bodyPr wrap="square" lIns="0" tIns="0" rIns="0" bIns="0" rtlCol="0" anchor="t"/>
          <a:lstStyle/>
          <a:p>
            <a:pPr indent="0" marL="0">
              <a:buNone/>
            </a:pPr>
            <a:r>
              <a:rPr lang="en-US" sz="1250" dirty="0">
                <a:solidFill>
                  <a:srgbClr val="EDE8DD"/>
                </a:solidFill>
                <a:latin typeface="Calibri" pitchFamily="34" charset="0"/>
                <a:ea typeface="Calibri" pitchFamily="34" charset="-122"/>
                <a:cs typeface="Calibri" pitchFamily="34" charset="-120"/>
              </a:rPr>
              <a:t>Let blood clot and lift the clot out.</a:t>
            </a:r>
            <a:endParaRPr lang="en-US" sz="1250" dirty="0"/>
          </a:p>
          <a:p>
            <a:pPr indent="0" marL="0">
              <a:buNone/>
            </a:pPr>
            <a:endParaRPr lang="en-US" sz="1250" dirty="0"/>
          </a:p>
          <a:p>
            <a:pPr indent="0" marL="0">
              <a:buNone/>
            </a:pPr>
            <a:r>
              <a:rPr lang="en-US" sz="1250" dirty="0">
                <a:solidFill>
                  <a:srgbClr val="EDE8DD"/>
                </a:solidFill>
                <a:latin typeface="Calibri" pitchFamily="34" charset="0"/>
                <a:ea typeface="Calibri" pitchFamily="34" charset="-122"/>
                <a:cs typeface="Calibri" pitchFamily="34" charset="-120"/>
              </a:rPr>
              <a:t>The pale fluid left behind is serum: plasma minus its clotting proteins.</a:t>
            </a:r>
            <a:endParaRPr lang="en-US" sz="1250" dirty="0"/>
          </a:p>
        </p:txBody>
      </p:sp>
      <p:sp>
        <p:nvSpPr>
          <p:cNvPr id="7" name="Text 5"/>
          <p:cNvSpPr txBox="1"/>
          <p:nvPr/>
        </p:nvSpPr>
        <p:spPr>
          <a:xfrm>
            <a:off x="4069080" y="196596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Plasma</a:t>
            </a:r>
            <a:endParaRPr lang="en-US" sz="1500" dirty="0"/>
          </a:p>
        </p:txBody>
      </p:sp>
      <p:sp>
        <p:nvSpPr>
          <p:cNvPr id="8" name="Text 6"/>
          <p:cNvSpPr txBox="1"/>
          <p:nvPr/>
        </p:nvSpPr>
        <p:spPr>
          <a:xfrm>
            <a:off x="6537960" y="196596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9" name="Text 7"/>
          <p:cNvSpPr txBox="1"/>
          <p:nvPr/>
        </p:nvSpPr>
        <p:spPr>
          <a:xfrm>
            <a:off x="7086600" y="196596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Serum</a:t>
            </a:r>
            <a:endParaRPr lang="en-US" sz="1500" dirty="0"/>
          </a:p>
        </p:txBody>
      </p:sp>
      <p:sp>
        <p:nvSpPr>
          <p:cNvPr id="10" name="Text 8"/>
          <p:cNvSpPr txBox="1"/>
          <p:nvPr/>
        </p:nvSpPr>
        <p:spPr>
          <a:xfrm>
            <a:off x="9555480" y="196596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has fibrinogen / not</a:t>
            </a:r>
            <a:endParaRPr lang="en-US" sz="1150" dirty="0"/>
          </a:p>
        </p:txBody>
      </p:sp>
      <p:sp>
        <p:nvSpPr>
          <p:cNvPr id="11" name="Text 9"/>
          <p:cNvSpPr txBox="1"/>
          <p:nvPr/>
        </p:nvSpPr>
        <p:spPr>
          <a:xfrm>
            <a:off x="4069080" y="260604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Matrix</a:t>
            </a:r>
            <a:endParaRPr lang="en-US" sz="1500" dirty="0"/>
          </a:p>
        </p:txBody>
      </p:sp>
      <p:sp>
        <p:nvSpPr>
          <p:cNvPr id="12" name="Text 10"/>
          <p:cNvSpPr txBox="1"/>
          <p:nvPr/>
        </p:nvSpPr>
        <p:spPr>
          <a:xfrm>
            <a:off x="6537960" y="260604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13" name="Text 11"/>
          <p:cNvSpPr txBox="1"/>
          <p:nvPr/>
        </p:nvSpPr>
        <p:spPr>
          <a:xfrm>
            <a:off x="7086600" y="260604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Formed elements</a:t>
            </a:r>
            <a:endParaRPr lang="en-US" sz="1500" dirty="0"/>
          </a:p>
        </p:txBody>
      </p:sp>
      <p:sp>
        <p:nvSpPr>
          <p:cNvPr id="14" name="Text 12"/>
          <p:cNvSpPr txBox="1"/>
          <p:nvPr/>
        </p:nvSpPr>
        <p:spPr>
          <a:xfrm>
            <a:off x="9555480" y="260604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liquid / cells</a:t>
            </a:r>
            <a:endParaRPr lang="en-US" sz="1150" dirty="0"/>
          </a:p>
        </p:txBody>
      </p:sp>
      <p:sp>
        <p:nvSpPr>
          <p:cNvPr id="15" name="Text 13"/>
          <p:cNvSpPr txBox="1"/>
          <p:nvPr/>
        </p:nvSpPr>
        <p:spPr>
          <a:xfrm>
            <a:off x="4069080" y="324612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About 55%</a:t>
            </a:r>
            <a:endParaRPr lang="en-US" sz="1500" dirty="0"/>
          </a:p>
        </p:txBody>
      </p:sp>
      <p:sp>
        <p:nvSpPr>
          <p:cNvPr id="16" name="Text 14"/>
          <p:cNvSpPr txBox="1"/>
          <p:nvPr/>
        </p:nvSpPr>
        <p:spPr>
          <a:xfrm>
            <a:off x="6537960" y="324612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17" name="Text 15"/>
          <p:cNvSpPr txBox="1"/>
          <p:nvPr/>
        </p:nvSpPr>
        <p:spPr>
          <a:xfrm>
            <a:off x="7086600" y="324612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About 45%</a:t>
            </a:r>
            <a:endParaRPr lang="en-US" sz="1500" dirty="0"/>
          </a:p>
        </p:txBody>
      </p:sp>
      <p:sp>
        <p:nvSpPr>
          <p:cNvPr id="18" name="Text 16"/>
          <p:cNvSpPr txBox="1"/>
          <p:nvPr/>
        </p:nvSpPr>
        <p:spPr>
          <a:xfrm>
            <a:off x="9555480" y="324612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plasma / red cells</a:t>
            </a:r>
            <a:endParaRPr lang="en-US" sz="1150" dirty="0"/>
          </a:p>
        </p:txBody>
      </p:sp>
      <p:sp>
        <p:nvSpPr>
          <p:cNvPr id="19" name="Text 17"/>
          <p:cNvSpPr txBox="1"/>
          <p:nvPr/>
        </p:nvSpPr>
        <p:spPr>
          <a:xfrm>
            <a:off x="4069080" y="388620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Hematocrit</a:t>
            </a:r>
            <a:endParaRPr lang="en-US" sz="1500" dirty="0"/>
          </a:p>
        </p:txBody>
      </p:sp>
      <p:sp>
        <p:nvSpPr>
          <p:cNvPr id="20" name="Text 18"/>
          <p:cNvSpPr txBox="1"/>
          <p:nvPr/>
        </p:nvSpPr>
        <p:spPr>
          <a:xfrm>
            <a:off x="6537960" y="388620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21" name="Text 19"/>
          <p:cNvSpPr txBox="1"/>
          <p:nvPr/>
        </p:nvSpPr>
        <p:spPr>
          <a:xfrm>
            <a:off x="7086600" y="388620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Buffy coat</a:t>
            </a:r>
            <a:endParaRPr lang="en-US" sz="1500" dirty="0"/>
          </a:p>
        </p:txBody>
      </p:sp>
      <p:sp>
        <p:nvSpPr>
          <p:cNvPr id="22" name="Text 20"/>
          <p:cNvSpPr txBox="1"/>
          <p:nvPr/>
        </p:nvSpPr>
        <p:spPr>
          <a:xfrm>
            <a:off x="9555480" y="388620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red cells / white</a:t>
            </a:r>
            <a:endParaRPr lang="en-US" sz="1150" dirty="0"/>
          </a:p>
        </p:txBody>
      </p:sp>
      <p:sp>
        <p:nvSpPr>
          <p:cNvPr id="23" name="Text 21"/>
          <p:cNvSpPr txBox="1"/>
          <p:nvPr/>
        </p:nvSpPr>
        <p:spPr>
          <a:xfrm>
            <a:off x="4069080" y="452628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Albumin</a:t>
            </a:r>
            <a:endParaRPr lang="en-US" sz="1500" dirty="0"/>
          </a:p>
        </p:txBody>
      </p:sp>
      <p:sp>
        <p:nvSpPr>
          <p:cNvPr id="24" name="Text 22"/>
          <p:cNvSpPr txBox="1"/>
          <p:nvPr/>
        </p:nvSpPr>
        <p:spPr>
          <a:xfrm>
            <a:off x="6537960" y="452628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25" name="Text 23"/>
          <p:cNvSpPr txBox="1"/>
          <p:nvPr/>
        </p:nvSpPr>
        <p:spPr>
          <a:xfrm>
            <a:off x="7086600" y="452628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Fibrinogen</a:t>
            </a:r>
            <a:endParaRPr lang="en-US" sz="1500" dirty="0"/>
          </a:p>
        </p:txBody>
      </p:sp>
      <p:sp>
        <p:nvSpPr>
          <p:cNvPr id="26" name="Text 24"/>
          <p:cNvSpPr txBox="1"/>
          <p:nvPr/>
        </p:nvSpPr>
        <p:spPr>
          <a:xfrm>
            <a:off x="9555480" y="452628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holds water / clots</a:t>
            </a:r>
            <a:endParaRPr lang="en-US" sz="1150" dirty="0"/>
          </a:p>
        </p:txBody>
      </p:sp>
      <p:sp>
        <p:nvSpPr>
          <p:cNvPr id="27" name="Text 25"/>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8" name="Text 26"/>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Cardiovascular System: Blood  ·  Chapter 18 · Topic 1  ·  8</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Where students go wrong</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Five traps this topic sets every year.</a:t>
            </a:r>
            <a:endParaRPr lang="en-US" sz="1450" dirty="0"/>
          </a:p>
        </p:txBody>
      </p:sp>
      <p:sp>
        <p:nvSpPr>
          <p:cNvPr id="4" name="Text 2"/>
          <p:cNvSpPr txBox="1"/>
          <p:nvPr/>
        </p:nvSpPr>
        <p:spPr>
          <a:xfrm>
            <a:off x="640080" y="1874520"/>
            <a:ext cx="7498080" cy="3840480"/>
          </a:xfrm>
          <a:prstGeom prst="rect">
            <a:avLst/>
          </a:prstGeom>
          <a:noFill/>
          <a:ln/>
        </p:spPr>
        <p:txBody>
          <a:bodyPr wrap="square" lIns="0" tIns="0" rIns="0" bIns="0" rtlCol="0" anchor="t"/>
          <a:lstStyle/>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Calling blood a fluid, not a tissue. Cells in an extracellular matrix is the definition of connective tissue, and blood fits it.</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Using plasma and serum as synonyms. Serum is plasma after the clotting proteins, fibrinogen included, are removed with the clot.</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Reading hematocrit as the whole tube. It is the red cell fraction only, about 45 percent, and it excludes plasma entirely.</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Ignoring the buffy coat because it is thin. That whisper of a line holds every white cell and platelet in the sample.</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Skipping the numbers. About 5 liters, 8 percent of body weight, 38 °C, and pH 7.35 to 7.45 are all fair game.</a:t>
            </a:r>
            <a:endParaRPr lang="en-US" sz="1550" dirty="0"/>
          </a:p>
        </p:txBody>
      </p:sp>
      <p:sp>
        <p:nvSpPr>
          <p:cNvPr id="5" name="Shape 3"/>
          <p:cNvSpPr/>
          <p:nvPr/>
        </p:nvSpPr>
        <p:spPr>
          <a:xfrm>
            <a:off x="8595360" y="1874520"/>
            <a:ext cx="2926080" cy="1618488"/>
          </a:xfrm>
          <a:prstGeom prst="roundRect">
            <a:avLst>
              <a:gd name="adj" fmla="val 4520"/>
            </a:avLst>
          </a:prstGeom>
          <a:solidFill>
            <a:srgbClr val="F4F6F6"/>
          </a:solidFill>
          <a:ln/>
        </p:spPr>
      </p:sp>
      <p:sp>
        <p:nvSpPr>
          <p:cNvPr id="6" name="Text 4"/>
          <p:cNvSpPr txBox="1"/>
          <p:nvPr/>
        </p:nvSpPr>
        <p:spPr>
          <a:xfrm>
            <a:off x="8869680" y="2093976"/>
            <a:ext cx="2377440" cy="274320"/>
          </a:xfrm>
          <a:prstGeom prst="rect">
            <a:avLst/>
          </a:prstGeom>
          <a:noFill/>
          <a:ln/>
        </p:spPr>
        <p:txBody>
          <a:bodyPr wrap="square" lIns="0" tIns="0" rIns="0" bIns="0" rtlCol="0" anchor="ctr"/>
          <a:lstStyle/>
          <a:p>
            <a:pPr indent="0" marL="0">
              <a:buNone/>
            </a:pPr>
            <a:r>
              <a:rPr lang="en-US" sz="1100" b="1" spc="140" kern="0" dirty="0">
                <a:solidFill>
                  <a:srgbClr val="A8324A"/>
                </a:solidFill>
                <a:latin typeface="Calibri" pitchFamily="34" charset="0"/>
                <a:ea typeface="Calibri" pitchFamily="34" charset="-122"/>
                <a:cs typeface="Calibri" pitchFamily="34" charset="-120"/>
              </a:rPr>
              <a:t>What plasma is</a:t>
            </a:r>
            <a:endParaRPr lang="en-US" sz="1100" dirty="0"/>
          </a:p>
        </p:txBody>
      </p:sp>
      <p:sp>
        <p:nvSpPr>
          <p:cNvPr id="7" name="Text 5"/>
          <p:cNvSpPr txBox="1"/>
          <p:nvPr/>
        </p:nvSpPr>
        <p:spPr>
          <a:xfrm>
            <a:off x="8869680" y="2441448"/>
            <a:ext cx="2377440" cy="841248"/>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Plasma is about 92% water. Most of the rest is albumin, globulins, and fibrinogen.</a:t>
            </a:r>
            <a:endParaRPr lang="en-US" sz="1250" dirty="0"/>
          </a:p>
        </p:txBody>
      </p:sp>
      <p:sp>
        <p:nvSpPr>
          <p:cNvPr id="8" name="Text 6"/>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9" name="Text 7"/>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Cardiovascular System: Blood  ·  Chapter 18 · Topic 1  ·  9</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Check yourself</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Answer these before the next session.</a:t>
            </a:r>
            <a:endParaRPr lang="en-US" sz="1450" dirty="0"/>
          </a:p>
        </p:txBody>
      </p:sp>
      <p:sp>
        <p:nvSpPr>
          <p:cNvPr id="4" name="Shape 2"/>
          <p:cNvSpPr/>
          <p:nvPr/>
        </p:nvSpPr>
        <p:spPr>
          <a:xfrm>
            <a:off x="640080" y="1920240"/>
            <a:ext cx="420624" cy="420624"/>
          </a:xfrm>
          <a:prstGeom prst="ellipse">
            <a:avLst/>
          </a:prstGeom>
          <a:solidFill>
            <a:srgbClr val="A8324A"/>
          </a:solidFill>
          <a:ln/>
        </p:spPr>
      </p:sp>
      <p:sp>
        <p:nvSpPr>
          <p:cNvPr id="5" name="Text 3"/>
          <p:cNvSpPr txBox="1"/>
          <p:nvPr/>
        </p:nvSpPr>
        <p:spPr>
          <a:xfrm>
            <a:off x="640080" y="1920240"/>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txBox="1"/>
          <p:nvPr/>
        </p:nvSpPr>
        <p:spPr>
          <a:xfrm>
            <a:off x="1261872" y="1920240"/>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Blood is a connective tissue. Justify that using the definition of the term.</a:t>
            </a:r>
            <a:endParaRPr lang="en-US" sz="1450" dirty="0"/>
          </a:p>
        </p:txBody>
      </p:sp>
      <p:sp>
        <p:nvSpPr>
          <p:cNvPr id="7" name="Shape 5"/>
          <p:cNvSpPr/>
          <p:nvPr/>
        </p:nvSpPr>
        <p:spPr>
          <a:xfrm>
            <a:off x="640080" y="2670048"/>
            <a:ext cx="420624" cy="420624"/>
          </a:xfrm>
          <a:prstGeom prst="ellipse">
            <a:avLst/>
          </a:prstGeom>
          <a:solidFill>
            <a:srgbClr val="A8324A"/>
          </a:solidFill>
          <a:ln/>
        </p:spPr>
      </p:sp>
      <p:sp>
        <p:nvSpPr>
          <p:cNvPr id="8" name="Text 6"/>
          <p:cNvSpPr txBox="1"/>
          <p:nvPr/>
        </p:nvSpPr>
        <p:spPr>
          <a:xfrm>
            <a:off x="640080" y="2670048"/>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9" name="Text 7"/>
          <p:cNvSpPr txBox="1"/>
          <p:nvPr/>
        </p:nvSpPr>
        <p:spPr>
          <a:xfrm>
            <a:off x="1261872" y="2670048"/>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A spun tube reads 52 percent red cells. Name that value and read it.</a:t>
            </a:r>
            <a:endParaRPr lang="en-US" sz="1450" dirty="0"/>
          </a:p>
        </p:txBody>
      </p:sp>
      <p:sp>
        <p:nvSpPr>
          <p:cNvPr id="10" name="Shape 8"/>
          <p:cNvSpPr/>
          <p:nvPr/>
        </p:nvSpPr>
        <p:spPr>
          <a:xfrm>
            <a:off x="640080" y="3419856"/>
            <a:ext cx="420624" cy="420624"/>
          </a:xfrm>
          <a:prstGeom prst="ellipse">
            <a:avLst/>
          </a:prstGeom>
          <a:solidFill>
            <a:srgbClr val="A8324A"/>
          </a:solidFill>
          <a:ln/>
        </p:spPr>
      </p:sp>
      <p:sp>
        <p:nvSpPr>
          <p:cNvPr id="11" name="Text 9"/>
          <p:cNvSpPr txBox="1"/>
          <p:nvPr/>
        </p:nvSpPr>
        <p:spPr>
          <a:xfrm>
            <a:off x="640080" y="3419856"/>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2" name="Text 10"/>
          <p:cNvSpPr txBox="1"/>
          <p:nvPr/>
        </p:nvSpPr>
        <p:spPr>
          <a:xfrm>
            <a:off x="1261872" y="3419856"/>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Say what is removed from plasma to leave serum, and how it is removed.</a:t>
            </a:r>
            <a:endParaRPr lang="en-US" sz="1450" dirty="0"/>
          </a:p>
        </p:txBody>
      </p:sp>
      <p:sp>
        <p:nvSpPr>
          <p:cNvPr id="13" name="Shape 11"/>
          <p:cNvSpPr/>
          <p:nvPr/>
        </p:nvSpPr>
        <p:spPr>
          <a:xfrm>
            <a:off x="640080" y="4169664"/>
            <a:ext cx="420624" cy="420624"/>
          </a:xfrm>
          <a:prstGeom prst="ellipse">
            <a:avLst/>
          </a:prstGeom>
          <a:solidFill>
            <a:srgbClr val="A8324A"/>
          </a:solidFill>
          <a:ln/>
        </p:spPr>
      </p:sp>
      <p:sp>
        <p:nvSpPr>
          <p:cNvPr id="14" name="Text 12"/>
          <p:cNvSpPr txBox="1"/>
          <p:nvPr/>
        </p:nvSpPr>
        <p:spPr>
          <a:xfrm>
            <a:off x="640080" y="4169664"/>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15" name="Text 13"/>
          <p:cNvSpPr txBox="1"/>
          <p:nvPr/>
        </p:nvSpPr>
        <p:spPr>
          <a:xfrm>
            <a:off x="1261872" y="4169664"/>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The buffy coat is under 1 percent of a tube. Say what sits in it anyway.</a:t>
            </a:r>
            <a:endParaRPr lang="en-US" sz="1450" dirty="0"/>
          </a:p>
        </p:txBody>
      </p:sp>
      <p:sp>
        <p:nvSpPr>
          <p:cNvPr id="16" name="Shape 14"/>
          <p:cNvSpPr/>
          <p:nvPr/>
        </p:nvSpPr>
        <p:spPr>
          <a:xfrm>
            <a:off x="640080" y="4919472"/>
            <a:ext cx="420624" cy="420624"/>
          </a:xfrm>
          <a:prstGeom prst="ellipse">
            <a:avLst/>
          </a:prstGeom>
          <a:solidFill>
            <a:srgbClr val="A8324A"/>
          </a:solidFill>
          <a:ln/>
        </p:spPr>
      </p:sp>
      <p:sp>
        <p:nvSpPr>
          <p:cNvPr id="17" name="Text 15"/>
          <p:cNvSpPr txBox="1"/>
          <p:nvPr/>
        </p:nvSpPr>
        <p:spPr>
          <a:xfrm>
            <a:off x="640080" y="4919472"/>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5</a:t>
            </a:r>
            <a:endParaRPr lang="en-US" sz="1300" dirty="0"/>
          </a:p>
        </p:txBody>
      </p:sp>
      <p:sp>
        <p:nvSpPr>
          <p:cNvPr id="18" name="Text 16"/>
          <p:cNvSpPr txBox="1"/>
          <p:nvPr/>
        </p:nvSpPr>
        <p:spPr>
          <a:xfrm>
            <a:off x="1261872" y="4919472"/>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Give one example each of transport, regulation, and protection by blood.</a:t>
            </a:r>
            <a:endParaRPr lang="en-US" sz="1450" dirty="0"/>
          </a:p>
        </p:txBody>
      </p:sp>
      <p:sp>
        <p:nvSpPr>
          <p:cNvPr id="19" name="Text 17"/>
          <p:cNvSpPr txBox="1"/>
          <p:nvPr/>
        </p:nvSpPr>
        <p:spPr>
          <a:xfrm>
            <a:off x="640080" y="5715000"/>
            <a:ext cx="9144000" cy="365760"/>
          </a:xfrm>
          <a:prstGeom prst="rect">
            <a:avLst/>
          </a:prstGeom>
          <a:noFill/>
          <a:ln/>
        </p:spPr>
        <p:txBody>
          <a:bodyPr wrap="square" lIns="0" tIns="0" rIns="0" bIns="0" rtlCol="0" anchor="ctr"/>
          <a:lstStyle/>
          <a:p>
            <a:pPr indent="0" marL="0">
              <a:buNone/>
            </a:pPr>
            <a:r>
              <a:rPr lang="en-US" sz="1250" i="1" dirty="0">
                <a:solidFill>
                  <a:srgbClr val="667A80"/>
                </a:solidFill>
                <a:latin typeface="Calibri" pitchFamily="34" charset="0"/>
                <a:ea typeface="Calibri" pitchFamily="34" charset="-122"/>
                <a:cs typeface="Calibri" pitchFamily="34" charset="-120"/>
              </a:rPr>
              <a:t>Full glossary and the chapter quiz are in the chapter itself.</a:t>
            </a:r>
            <a:endParaRPr lang="en-US" sz="1250" dirty="0"/>
          </a:p>
        </p:txBody>
      </p:sp>
      <p:sp>
        <p:nvSpPr>
          <p:cNvPr id="20" name="Text 18"/>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1" name="Text 19"/>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Cardiovascular System: Blood  ·  Chapter 18 · Topic 1  ·  10</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9692640" y="-1554480"/>
            <a:ext cx="4023360" cy="4023360"/>
          </a:xfrm>
          <a:prstGeom prst="ellipse">
            <a:avLst/>
          </a:prstGeom>
          <a:solidFill>
            <a:srgbClr val="22404A"/>
          </a:solidFill>
          <a:ln/>
        </p:spPr>
      </p:sp>
      <p:sp>
        <p:nvSpPr>
          <p:cNvPr id="3" name="Text 1"/>
          <p:cNvSpPr txBox="1"/>
          <p:nvPr/>
        </p:nvSpPr>
        <p:spPr>
          <a:xfrm>
            <a:off x="640080" y="822960"/>
            <a:ext cx="8229600" cy="320040"/>
          </a:xfrm>
          <a:prstGeom prst="rect">
            <a:avLst/>
          </a:prstGeom>
          <a:noFill/>
          <a:ln/>
        </p:spPr>
        <p:txBody>
          <a:bodyPr wrap="square" lIns="0" tIns="0" rIns="0" bIns="0" rtlCol="0" anchor="ctr"/>
          <a:lstStyle/>
          <a:p>
            <a:pPr indent="0" marL="0">
              <a:buNone/>
            </a:pPr>
            <a:r>
              <a:rPr lang="en-US" sz="1200" b="1" spc="220" kern="0" dirty="0">
                <a:solidFill>
                  <a:srgbClr val="7FA8B8"/>
                </a:solidFill>
                <a:latin typeface="Calibri" pitchFamily="34" charset="0"/>
                <a:ea typeface="Calibri" pitchFamily="34" charset="-122"/>
                <a:cs typeface="Calibri" pitchFamily="34" charset="-120"/>
              </a:rPr>
              <a:t>IN ONE BREATH</a:t>
            </a:r>
            <a:endParaRPr lang="en-US" sz="1200" dirty="0"/>
          </a:p>
        </p:txBody>
      </p:sp>
      <p:sp>
        <p:nvSpPr>
          <p:cNvPr id="4" name="Text 2"/>
          <p:cNvSpPr txBox="1"/>
          <p:nvPr/>
        </p:nvSpPr>
        <p:spPr>
          <a:xfrm>
            <a:off x="640080" y="1371600"/>
            <a:ext cx="8412480" cy="3566160"/>
          </a:xfrm>
          <a:prstGeom prst="rect">
            <a:avLst/>
          </a:prstGeom>
          <a:noFill/>
          <a:ln/>
        </p:spPr>
        <p:txBody>
          <a:bodyPr wrap="square" lIns="0" tIns="0" rIns="0" bIns="0" rtlCol="0" anchor="ctr"/>
          <a:lstStyle/>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Blood is a fluid connective tissue: formed elements suspended in a liquid matrix called plasma.</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About 5 liters, 8 percent of body weight, 38 °C, five times as viscous as water, pH 7.35–7.45.</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Its jobs sort into three headings: transport, regulation, and protection.</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Spun blood gives plasma (~55%), a thin buffy coat, and red cells (hematocrit, ~45%).</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Serum is plasma with the clotting proteins taken out.</a:t>
            </a:r>
            <a:endParaRPr lang="en-US" sz="1550" dirty="0"/>
          </a:p>
        </p:txBody>
      </p:sp>
      <p:sp>
        <p:nvSpPr>
          <p:cNvPr id="5" name="Text 3"/>
          <p:cNvSpPr txBox="1"/>
          <p:nvPr/>
        </p:nvSpPr>
        <p:spPr>
          <a:xfrm>
            <a:off x="640080" y="5120640"/>
            <a:ext cx="8229600" cy="457200"/>
          </a:xfrm>
          <a:prstGeom prst="rect">
            <a:avLst/>
          </a:prstGeom>
          <a:noFill/>
          <a:ln/>
        </p:spPr>
        <p:txBody>
          <a:bodyPr wrap="square" lIns="0" tIns="0" rIns="0" bIns="0" rtlCol="0" anchor="ctr"/>
          <a:lstStyle/>
          <a:p>
            <a:pPr indent="0" marL="0">
              <a:buNone/>
            </a:pPr>
            <a:r>
              <a:rPr lang="en-US" sz="1600" i="1" dirty="0">
                <a:solidFill>
                  <a:srgbClr val="A8324A"/>
                </a:solidFill>
                <a:latin typeface="Cambria" pitchFamily="34" charset="0"/>
                <a:ea typeface="Cambria" pitchFamily="34" charset="-122"/>
                <a:cs typeface="Cambria" pitchFamily="34" charset="-120"/>
              </a:rPr>
              <a:t>Next topic: the three formed elements, up close.</a:t>
            </a:r>
            <a:endParaRPr lang="en-US" sz="1600" dirty="0"/>
          </a:p>
        </p:txBody>
      </p:sp>
      <p:sp>
        <p:nvSpPr>
          <p:cNvPr id="6" name="Text 4"/>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8FA9B0"/>
                </a:solidFill>
                <a:latin typeface="Calibri" pitchFamily="34" charset="0"/>
                <a:ea typeface="Calibri" pitchFamily="34" charset="-122"/>
                <a:cs typeface="Calibri" pitchFamily="34" charset="-120"/>
              </a:rPr>
              <a:t>DR. GARG LEARNING</a:t>
            </a:r>
            <a:endParaRPr lang="en-US" sz="900" dirty="0"/>
          </a:p>
        </p:txBody>
      </p:sp>
      <p:sp>
        <p:nvSpPr>
          <p:cNvPr id="7" name="Text 5"/>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8FA9B0"/>
                </a:solidFill>
                <a:latin typeface="Calibri" pitchFamily="34" charset="0"/>
                <a:ea typeface="Calibri" pitchFamily="34" charset="-122"/>
                <a:cs typeface="Calibri" pitchFamily="34" charset="-120"/>
              </a:rPr>
              <a:t>The Cardiovascular System: Blood  ·  Chapter 18 · Topic 1  ·  11</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vector>
  </TitlesOfParts>
  <Company>Dr. Garg Learning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Blood
Is Made Of</dc:title>
  <dc:subject>PptxGenJS Presentation</dc:subject>
  <dc:creator>Dr. Akash Garg</dc:creator>
  <cp:lastModifiedBy>Dr. Akash Garg</cp:lastModifiedBy>
  <cp:revision>1</cp:revision>
  <dcterms:created xsi:type="dcterms:W3CDTF">2026-09-12T21:04:44Z</dcterms:created>
  <dcterms:modified xsi:type="dcterms:W3CDTF">2026-09-12T21:04:44Z</dcterms:modified>
</cp:coreProperties>
</file>