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with the phone call and the broadcast. Students who hold that image stop treating slow as a weakness and start hearing it as the price of reaching everything at once.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Say the literal meaning of endocrine out loud. A word that defines itself is one fewer thing to memorize, and it settles the duct question in a sentence.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them to name an endocrine organ nobody calls a gland. Fat tissue is the answer that lands hardest, and it reframes the system as distributed rather than tidy.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Run the test live on the salivary gland and then on the pancreas. The organ that gives two different answers is what proves the test is about tissue, not about organs.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them recite the eight before the tiles appear. The order matters less than noticing that the hypothalamus is brain tissue sitting at the head of a list of glands.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two is the one students misread as a ranking. Say that slower is the cost of broader, and the table turns into a trade-off instead of a scoreboard.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last column and rebuild it from the middle one. Generating the opposite is the skill exam questions sample, and recognition alone will not produce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four is the whole chapter in miniature. Broadcast reach with selective response is what makes receptors, not glands, the thing worth understanding.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receptor. Leaving the class with a message that everyone hears and only some act on makes the next session about mechanism rather than about vocabulary.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The Endocrine</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Glands</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17 · Topic 1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Ductless glands, blood-borne messengers, and only the cells that listen.</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TWO SYSTEMS SHARE THE JOB</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Wires against broadcast</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The nervous system sends electrical signals down neurons to precise targets in milliseconds. Endocrine glands pour hormones into blood that reaches every cell.</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Speed traded for reach and duration.</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Endocrine System  ·  Chapter 17 · Topic 1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Endocrine or exocrine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word, endocrine, already tells you where the product goes.</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ENDOCRINE</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Ductless, straight into the blood</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Endocrine means "to secrete within." These glands have no ducts; they release hormones into the surrounding fluid and blood, which carries them everywhere at once.</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EXOCRINE</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Down a duct, onto a surface</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Exocrine glands push their product through a duct onto a surface. Sweat glands, salivary glands, and the tear glands all work this way, and none of them is endocrine.</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The pancreas is the organ that does both.</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1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Glands with a second job</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Organs whose main work is something else, moonlighting as endocrine tissue.</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Pancreas</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Islets release insulin and glucagon into the blood.</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Gonads</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Ovaries and testes make the sex hormones.</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Thymus</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Endocrine tissue tucked behind the breastbone.</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Heart</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Releases a hormone of its own into the blood.</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Kidneys</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Endocrine work alongside filtering the blood.</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Stomach and fat</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Both secrete hormones as a side job.</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1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endocrine or not?</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Three questions, and any gland sorts itself.</a:t>
            </a:r>
            <a:endParaRPr lang="en-US" sz="1450" dirty="0"/>
          </a:p>
        </p:txBody>
      </p:sp>
      <p:sp>
        <p:nvSpPr>
          <p:cNvPr id="4" name="Shape 2"/>
          <p:cNvSpPr/>
          <p:nvPr/>
        </p:nvSpPr>
        <p:spPr>
          <a:xfrm>
            <a:off x="640080" y="2103120"/>
            <a:ext cx="304800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Find the duct</a:t>
            </a:r>
            <a:endParaRPr lang="en-US" sz="1800" dirty="0"/>
          </a:p>
        </p:txBody>
      </p:sp>
      <p:sp>
        <p:nvSpPr>
          <p:cNvPr id="8" name="Text 6"/>
          <p:cNvSpPr txBox="1"/>
          <p:nvPr/>
        </p:nvSpPr>
        <p:spPr>
          <a:xfrm>
            <a:off x="91440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Ask whether the product leaves down a duct. A duct means exocrine, onto a surface.</a:t>
            </a:r>
            <a:endParaRPr lang="en-US" sz="1250" dirty="0"/>
          </a:p>
        </p:txBody>
      </p:sp>
      <p:sp>
        <p:nvSpPr>
          <p:cNvPr id="9" name="Shape 7"/>
          <p:cNvSpPr/>
          <p:nvPr/>
        </p:nvSpPr>
        <p:spPr>
          <a:xfrm>
            <a:off x="3939540" y="2907792"/>
            <a:ext cx="365760" cy="310896"/>
          </a:xfrm>
          <a:prstGeom prst="rightArrow">
            <a:avLst/>
          </a:prstGeom>
          <a:solidFill>
            <a:srgbClr val="A8324A"/>
          </a:solidFill>
          <a:ln/>
        </p:spPr>
      </p:sp>
      <p:sp>
        <p:nvSpPr>
          <p:cNvPr id="10" name="Shape 8"/>
          <p:cNvSpPr/>
          <p:nvPr/>
        </p:nvSpPr>
        <p:spPr>
          <a:xfrm>
            <a:off x="4556760" y="2103120"/>
            <a:ext cx="3048000" cy="1920240"/>
          </a:xfrm>
          <a:prstGeom prst="roundRect">
            <a:avLst>
              <a:gd name="adj" fmla="val 3810"/>
            </a:avLst>
          </a:prstGeom>
          <a:solidFill>
            <a:srgbClr val="F4F6F6"/>
          </a:solidFill>
          <a:ln/>
        </p:spPr>
      </p:sp>
      <p:sp>
        <p:nvSpPr>
          <p:cNvPr id="11" name="Shape 9"/>
          <p:cNvSpPr/>
          <p:nvPr/>
        </p:nvSpPr>
        <p:spPr>
          <a:xfrm>
            <a:off x="4831080" y="2340864"/>
            <a:ext cx="438912" cy="438912"/>
          </a:xfrm>
          <a:prstGeom prst="ellipse">
            <a:avLst/>
          </a:prstGeom>
          <a:solidFill>
            <a:srgbClr val="A8324A"/>
          </a:solidFill>
          <a:ln/>
        </p:spPr>
      </p:sp>
      <p:sp>
        <p:nvSpPr>
          <p:cNvPr id="12" name="Text 10"/>
          <p:cNvSpPr txBox="1"/>
          <p:nvPr/>
        </p:nvSpPr>
        <p:spPr>
          <a:xfrm>
            <a:off x="483108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539800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Follow the route</a:t>
            </a:r>
            <a:endParaRPr lang="en-US" sz="1800" dirty="0"/>
          </a:p>
        </p:txBody>
      </p:sp>
      <p:sp>
        <p:nvSpPr>
          <p:cNvPr id="14" name="Text 12"/>
          <p:cNvSpPr txBox="1"/>
          <p:nvPr/>
        </p:nvSpPr>
        <p:spPr>
          <a:xfrm>
            <a:off x="483108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No duct means the secretion enters surrounding fluid and blood, so it is endocrine.</a:t>
            </a:r>
            <a:endParaRPr lang="en-US" sz="1250" dirty="0"/>
          </a:p>
        </p:txBody>
      </p:sp>
      <p:sp>
        <p:nvSpPr>
          <p:cNvPr id="15" name="Shape 13"/>
          <p:cNvSpPr/>
          <p:nvPr/>
        </p:nvSpPr>
        <p:spPr>
          <a:xfrm>
            <a:off x="7856220" y="2907792"/>
            <a:ext cx="365760" cy="310896"/>
          </a:xfrm>
          <a:prstGeom prst="rightArrow">
            <a:avLst/>
          </a:prstGeom>
          <a:solidFill>
            <a:srgbClr val="A8324A"/>
          </a:solidFill>
          <a:ln/>
        </p:spPr>
      </p:sp>
      <p:sp>
        <p:nvSpPr>
          <p:cNvPr id="16" name="Shape 14"/>
          <p:cNvSpPr/>
          <p:nvPr/>
        </p:nvSpPr>
        <p:spPr>
          <a:xfrm>
            <a:off x="8473440" y="2103120"/>
            <a:ext cx="3048000" cy="1920240"/>
          </a:xfrm>
          <a:prstGeom prst="roundRect">
            <a:avLst>
              <a:gd name="adj" fmla="val 3810"/>
            </a:avLst>
          </a:prstGeom>
          <a:solidFill>
            <a:srgbClr val="F4F6F6"/>
          </a:solidFill>
          <a:ln/>
        </p:spPr>
      </p:sp>
      <p:sp>
        <p:nvSpPr>
          <p:cNvPr id="17" name="Shape 15"/>
          <p:cNvSpPr/>
          <p:nvPr/>
        </p:nvSpPr>
        <p:spPr>
          <a:xfrm>
            <a:off x="8747760" y="2340864"/>
            <a:ext cx="438912" cy="438912"/>
          </a:xfrm>
          <a:prstGeom prst="ellipse">
            <a:avLst/>
          </a:prstGeom>
          <a:solidFill>
            <a:srgbClr val="A8324A"/>
          </a:solidFill>
          <a:ln/>
        </p:spPr>
      </p:sp>
      <p:sp>
        <p:nvSpPr>
          <p:cNvPr id="18" name="Text 16"/>
          <p:cNvSpPr txBox="1"/>
          <p:nvPr/>
        </p:nvSpPr>
        <p:spPr>
          <a:xfrm>
            <a:off x="874776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9314688" y="2359152"/>
            <a:ext cx="193243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Name the target</a:t>
            </a:r>
            <a:endParaRPr lang="en-US" sz="1800" dirty="0"/>
          </a:p>
        </p:txBody>
      </p:sp>
      <p:sp>
        <p:nvSpPr>
          <p:cNvPr id="20" name="Text 18"/>
          <p:cNvSpPr txBox="1"/>
          <p:nvPr/>
        </p:nvSpPr>
        <p:spPr>
          <a:xfrm>
            <a:off x="8747760" y="2971800"/>
            <a:ext cx="249936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 hormone reaches everything but acts only where the matching receptor sits.</a:t>
            </a:r>
            <a:endParaRPr lang="en-US" sz="1250" dirty="0"/>
          </a:p>
        </p:txBody>
      </p:sp>
      <p:sp>
        <p:nvSpPr>
          <p:cNvPr id="21" name="Shape 19"/>
          <p:cNvSpPr/>
          <p:nvPr/>
        </p:nvSpPr>
        <p:spPr>
          <a:xfrm>
            <a:off x="640080" y="4389120"/>
            <a:ext cx="10881360" cy="868680"/>
          </a:xfrm>
          <a:prstGeom prst="roundRect">
            <a:avLst>
              <a:gd name="adj" fmla="val 8421"/>
            </a:avLst>
          </a:prstGeom>
          <a:solidFill>
            <a:srgbClr val="1A2E35"/>
          </a:solidFill>
          <a:ln/>
        </p:spPr>
      </p:sp>
      <p:sp>
        <p:nvSpPr>
          <p:cNvPr id="22" name="Text 20"/>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Duct or no duct. </a:t>
            </a:r>
            <a:pPr indent="0" marL="0">
              <a:buNone/>
            </a:pPr>
            <a:r>
              <a:rPr lang="en-US" sz="1400" dirty="0">
                <a:solidFill>
                  <a:srgbClr val="EDE8DD"/>
                </a:solidFill>
                <a:latin typeface="Calibri" pitchFamily="34" charset="0"/>
                <a:ea typeface="Calibri" pitchFamily="34" charset="-122"/>
                <a:cs typeface="Calibri" pitchFamily="34" charset="-120"/>
              </a:rPr>
              <a:t>The pancreas answers yes twice: enzymes down a duct to the intestine, insulin and glucagon straight into the blood.</a:t>
            </a:r>
            <a:endParaRPr lang="en-US" sz="1400" dirty="0"/>
          </a:p>
        </p:txBody>
      </p:sp>
      <p:sp>
        <p:nvSpPr>
          <p:cNvPr id="23" name="Text 21"/>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4" name="Text 22"/>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1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headline glands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Learn these first; the part-time players come later.</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8</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glands carry the headline work of this system. The pure endocrine organs are the pituitary, pineal, thyroid, parathyroid, and adrenal glands, with the hypothalamus at the top of the chain of command and the pancreas and gonads on the side.</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Hypothalamus: the boss</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Pituitary: the deputy</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Thyroid, parathyroid</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Adrenal glands</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Pancreas: the islets</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Pineal and the gonads</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1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Nerves against hormones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settle most questions in this topic.</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 first</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Ask how the message travels.</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Down a wire to one target, or through the blood to everyone at once.</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Neurons</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Hormones</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wires / blood</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Milliseconds</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Seconds to hours</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how fast</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One target</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The whole body</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reach</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Stops at once</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Fades slowly</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duration</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Exocrine</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Endocrine</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duct / no duct</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1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Two control systems, side by side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Same job, opposite designs.</a:t>
            </a:r>
            <a:endParaRPr lang="en-US" sz="1450" dirty="0"/>
          </a:p>
        </p:txBody>
      </p:sp>
      <p:graphicFrame>
        <p:nvGraphicFramePr>
          <p:cNvPr id="9"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3017520"/>
                <a:gridCol w="3840480"/>
                <a:gridCol w="402336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Feature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Nervous system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Endocrine system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Messenger</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Electrical impulse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Hormone in the blood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Route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Along neurons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Through the bloodstream</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Speed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Milliseconds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Seconds to minutes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Reach</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Precise targets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whole body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Duration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Ends with the signal</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Hours to a lifetime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1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this topic sets every year.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Calling the endocrine system slow and weak. It is slower to start, but its reach is the whole body and its effects can last a lifetime.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Mixing up the gland types. Endocrine glands are ductless and secrete into blood; exocrine glands use a duct onto a surface.</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Forcing every organ into one box. The pancreas is both, and the heart, kidneys, stomach, and fat tissue all release hormones.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Assuming a hormone finds its target. It reaches every cell; only cells carrying the matching receptor can respond to it.</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Crowning the pituitary. It is called the master gland, but the hypothalamus above it is what gives the orders.</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Why only some cells</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A hormone travels everywhere but acts only on its target cells — the ones carrying the matching receptor.</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1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Sweat glands are exocrine. Say which single feature of them makes that true.</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hormone reaches every cell. Explain why only some cells respond to it.</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organ that is both endocrine and exocrine, and say what each half does.</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Say why a hormone effect can outlast a nerve signal by hours or by days.</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List the headline endocrine glands, starting from the hypothalamus.</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The Endocrine System  ·  Chapter 17 · Topic 1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The endocrine system controls the body with hormones carried in the blood.</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Hormones are slower to act than nerves, but broader and longer-lasting.</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Endocrine glands are ductless; exocrine glands secrete through a duct.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Headline glands: hypothalamus, pituitary, thyroid, parathyroid, adrenal.</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 hormone acts only on target cells that carry the matching receptor.</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two ways a hormone delivers its message.</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The Endocrine System  ·  Chapter 17 · Topic 1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Endocrine
Glands</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