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three stacked stripes on the board before any letters. A map students watch being built is one they will trust to read backward.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Bullet two is the one that earns its place. A band is cord and a patch is nerve, and that single distinction reorganizes the whole sensory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everyone touch each landmark on themselves as you name it. Seven places on a body beat thirty labels on a chart, and the hand remembers what the eye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both routes with a finger on a drawn cord. Where each one crosses is the only fact in this topic that students consistently invert.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panel is the payoff for the whole row set. One lesion, two senses, two sides is the pattern that makes the crossing points feel necessary.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step three could still reveal after step two is settled. Finding one sense lost and the other spared is how a cord lesion gets its shape.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rows repeating dorsal columns is the point, not clutter. One pathway carrying three senses is why a single tuning fork can stand in for all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is a kind number here. Say out loud that nobody memorizes thirty dermatomes, because the belief that they must is what makes students skip the sensory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dorsal columns, since the Romberg test two sessions later depends on them. Naming the thread now makes that payoff land instead of arriving cold.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Sensory</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Exam</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16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map of skin strips, and two pathways that cross in different places.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BODY IS MAPPED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Numbness has an address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Each spinal nerve carries sensation from one band of skin, a dermatome. Stacked together the bands tile the body, so a numb strip can be read backward to a spinal level.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Read the strip back to the level.</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How to use a dermatome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moves that turn numbness into a spinal level.</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Map the numbness. Ask the patient to show you exactly where sensation changes.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Look for a band. A strip circling the trunk is a cord sign, not a single nerve injury.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Find the top edge. The highest numb level is what you record as the sensory level.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Anchor it to a landmark. Nipple is T4, umbilicus is T10, groin is L1, sole is S1.</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Test both senses. Pinprick reads one pathway; vibration and position read the other.</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What to memorize</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You do not need all thirty-odd dermatomes. A handful of landmarks anchors the rest.</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Landmarks worth memorizing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Seven anchors, and the rest fall in between them.</a:t>
            </a:r>
            <a:endParaRPr lang="en-US" sz="1450" dirty="0"/>
          </a:p>
        </p:txBody>
      </p:sp>
      <p:sp>
        <p:nvSpPr>
          <p:cNvPr id="4" name="Shape 2"/>
          <p:cNvSpPr/>
          <p:nvPr/>
        </p:nvSpPr>
        <p:spPr>
          <a:xfrm>
            <a:off x="640080" y="1965960"/>
            <a:ext cx="2583180" cy="896112"/>
          </a:xfrm>
          <a:prstGeom prst="roundRect">
            <a:avLst>
              <a:gd name="adj" fmla="val 7143"/>
            </a:avLst>
          </a:prstGeom>
          <a:solidFill>
            <a:srgbClr val="F4F6F6"/>
          </a:solidFill>
          <a:ln/>
        </p:spPr>
      </p:sp>
      <p:sp>
        <p:nvSpPr>
          <p:cNvPr id="5" name="Text 3"/>
          <p:cNvSpPr txBox="1"/>
          <p:nvPr/>
        </p:nvSpPr>
        <p:spPr>
          <a:xfrm>
            <a:off x="91440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C6 · Thumb</a:t>
            </a:r>
            <a:endParaRPr lang="en-US" sz="1350" dirty="0"/>
          </a:p>
        </p:txBody>
      </p:sp>
      <p:sp>
        <p:nvSpPr>
          <p:cNvPr id="6" name="Text 4"/>
          <p:cNvSpPr txBox="1"/>
          <p:nvPr/>
        </p:nvSpPr>
        <p:spPr>
          <a:xfrm>
            <a:off x="914400" y="2423160"/>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Touch the thumb to check C6.</a:t>
            </a:r>
            <a:endParaRPr lang="en-US" sz="1100" dirty="0"/>
          </a:p>
        </p:txBody>
      </p:sp>
      <p:sp>
        <p:nvSpPr>
          <p:cNvPr id="7" name="Shape 5"/>
          <p:cNvSpPr/>
          <p:nvPr/>
        </p:nvSpPr>
        <p:spPr>
          <a:xfrm>
            <a:off x="3406140" y="1965960"/>
            <a:ext cx="2583180" cy="896112"/>
          </a:xfrm>
          <a:prstGeom prst="roundRect">
            <a:avLst>
              <a:gd name="adj" fmla="val 7143"/>
            </a:avLst>
          </a:prstGeom>
          <a:solidFill>
            <a:srgbClr val="F4F6F6"/>
          </a:solidFill>
          <a:ln/>
        </p:spPr>
      </p:sp>
      <p:sp>
        <p:nvSpPr>
          <p:cNvPr id="8" name="Text 6"/>
          <p:cNvSpPr txBox="1"/>
          <p:nvPr/>
        </p:nvSpPr>
        <p:spPr>
          <a:xfrm>
            <a:off x="368046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C7 · Middle finger</a:t>
            </a:r>
            <a:endParaRPr lang="en-US" sz="1350" dirty="0"/>
          </a:p>
        </p:txBody>
      </p:sp>
      <p:sp>
        <p:nvSpPr>
          <p:cNvPr id="9" name="Text 7"/>
          <p:cNvSpPr txBox="1"/>
          <p:nvPr/>
        </p:nvSpPr>
        <p:spPr>
          <a:xfrm>
            <a:off x="3680460" y="2423160"/>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middle finger reads C7.</a:t>
            </a:r>
            <a:endParaRPr lang="en-US" sz="1100" dirty="0"/>
          </a:p>
        </p:txBody>
      </p:sp>
      <p:sp>
        <p:nvSpPr>
          <p:cNvPr id="10" name="Shape 8"/>
          <p:cNvSpPr/>
          <p:nvPr/>
        </p:nvSpPr>
        <p:spPr>
          <a:xfrm>
            <a:off x="6172200" y="1965960"/>
            <a:ext cx="2583180" cy="896112"/>
          </a:xfrm>
          <a:prstGeom prst="roundRect">
            <a:avLst>
              <a:gd name="adj" fmla="val 7143"/>
            </a:avLst>
          </a:prstGeom>
          <a:solidFill>
            <a:srgbClr val="F4F6F6"/>
          </a:solidFill>
          <a:ln/>
        </p:spPr>
      </p:sp>
      <p:sp>
        <p:nvSpPr>
          <p:cNvPr id="11" name="Text 9"/>
          <p:cNvSpPr txBox="1"/>
          <p:nvPr/>
        </p:nvSpPr>
        <p:spPr>
          <a:xfrm>
            <a:off x="644652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C8 · Little finger</a:t>
            </a:r>
            <a:endParaRPr lang="en-US" sz="1350" dirty="0"/>
          </a:p>
        </p:txBody>
      </p:sp>
      <p:sp>
        <p:nvSpPr>
          <p:cNvPr id="12" name="Text 10"/>
          <p:cNvSpPr txBox="1"/>
          <p:nvPr/>
        </p:nvSpPr>
        <p:spPr>
          <a:xfrm>
            <a:off x="6446520" y="2423160"/>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little finger reads C8.</a:t>
            </a:r>
            <a:endParaRPr lang="en-US" sz="1100" dirty="0"/>
          </a:p>
        </p:txBody>
      </p:sp>
      <p:sp>
        <p:nvSpPr>
          <p:cNvPr id="13" name="Shape 11"/>
          <p:cNvSpPr/>
          <p:nvPr/>
        </p:nvSpPr>
        <p:spPr>
          <a:xfrm>
            <a:off x="8938260" y="1965960"/>
            <a:ext cx="2583180" cy="896112"/>
          </a:xfrm>
          <a:prstGeom prst="roundRect">
            <a:avLst>
              <a:gd name="adj" fmla="val 7143"/>
            </a:avLst>
          </a:prstGeom>
          <a:solidFill>
            <a:srgbClr val="F4F6F6"/>
          </a:solidFill>
          <a:ln/>
        </p:spPr>
      </p:sp>
      <p:sp>
        <p:nvSpPr>
          <p:cNvPr id="14" name="Text 12"/>
          <p:cNvSpPr txBox="1"/>
          <p:nvPr/>
        </p:nvSpPr>
        <p:spPr>
          <a:xfrm>
            <a:off x="9212580" y="2084832"/>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T4 · Nipple</a:t>
            </a:r>
            <a:endParaRPr lang="en-US" sz="1350" dirty="0"/>
          </a:p>
        </p:txBody>
      </p:sp>
      <p:sp>
        <p:nvSpPr>
          <p:cNvPr id="15" name="Text 13"/>
          <p:cNvSpPr txBox="1"/>
          <p:nvPr/>
        </p:nvSpPr>
        <p:spPr>
          <a:xfrm>
            <a:off x="9212580" y="2423160"/>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nipple line sits at T4.</a:t>
            </a:r>
            <a:endParaRPr lang="en-US" sz="1100" dirty="0"/>
          </a:p>
        </p:txBody>
      </p:sp>
      <p:sp>
        <p:nvSpPr>
          <p:cNvPr id="16" name="Shape 14"/>
          <p:cNvSpPr/>
          <p:nvPr/>
        </p:nvSpPr>
        <p:spPr>
          <a:xfrm>
            <a:off x="640080" y="2990088"/>
            <a:ext cx="2583180" cy="896112"/>
          </a:xfrm>
          <a:prstGeom prst="roundRect">
            <a:avLst>
              <a:gd name="adj" fmla="val 7143"/>
            </a:avLst>
          </a:prstGeom>
          <a:solidFill>
            <a:srgbClr val="F4F6F6"/>
          </a:solidFill>
          <a:ln/>
        </p:spPr>
      </p:sp>
      <p:sp>
        <p:nvSpPr>
          <p:cNvPr id="17" name="Text 15"/>
          <p:cNvSpPr txBox="1"/>
          <p:nvPr/>
        </p:nvSpPr>
        <p:spPr>
          <a:xfrm>
            <a:off x="914400" y="3108960"/>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T10 · Umbilicus</a:t>
            </a:r>
            <a:endParaRPr lang="en-US" sz="1350" dirty="0"/>
          </a:p>
        </p:txBody>
      </p:sp>
      <p:sp>
        <p:nvSpPr>
          <p:cNvPr id="18" name="Text 16"/>
          <p:cNvSpPr txBox="1"/>
          <p:nvPr/>
        </p:nvSpPr>
        <p:spPr>
          <a:xfrm>
            <a:off x="914400" y="3447288"/>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navel marks T10.</a:t>
            </a:r>
            <a:endParaRPr lang="en-US" sz="1100" dirty="0"/>
          </a:p>
        </p:txBody>
      </p:sp>
      <p:sp>
        <p:nvSpPr>
          <p:cNvPr id="19" name="Shape 17"/>
          <p:cNvSpPr/>
          <p:nvPr/>
        </p:nvSpPr>
        <p:spPr>
          <a:xfrm>
            <a:off x="3406140" y="2990088"/>
            <a:ext cx="2583180" cy="896112"/>
          </a:xfrm>
          <a:prstGeom prst="roundRect">
            <a:avLst>
              <a:gd name="adj" fmla="val 7143"/>
            </a:avLst>
          </a:prstGeom>
          <a:solidFill>
            <a:srgbClr val="F4F6F6"/>
          </a:solidFill>
          <a:ln/>
        </p:spPr>
      </p:sp>
      <p:sp>
        <p:nvSpPr>
          <p:cNvPr id="20" name="Text 18"/>
          <p:cNvSpPr txBox="1"/>
          <p:nvPr/>
        </p:nvSpPr>
        <p:spPr>
          <a:xfrm>
            <a:off x="3680460" y="3108960"/>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L1 · Groin</a:t>
            </a:r>
            <a:endParaRPr lang="en-US" sz="1350" dirty="0"/>
          </a:p>
        </p:txBody>
      </p:sp>
      <p:sp>
        <p:nvSpPr>
          <p:cNvPr id="21" name="Text 19"/>
          <p:cNvSpPr txBox="1"/>
          <p:nvPr/>
        </p:nvSpPr>
        <p:spPr>
          <a:xfrm>
            <a:off x="3680460" y="3447288"/>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groin crease marks L1.</a:t>
            </a:r>
            <a:endParaRPr lang="en-US" sz="1100" dirty="0"/>
          </a:p>
        </p:txBody>
      </p:sp>
      <p:sp>
        <p:nvSpPr>
          <p:cNvPr id="22" name="Shape 20"/>
          <p:cNvSpPr/>
          <p:nvPr/>
        </p:nvSpPr>
        <p:spPr>
          <a:xfrm>
            <a:off x="6172200" y="2990088"/>
            <a:ext cx="2583180" cy="896112"/>
          </a:xfrm>
          <a:prstGeom prst="roundRect">
            <a:avLst>
              <a:gd name="adj" fmla="val 7143"/>
            </a:avLst>
          </a:prstGeom>
          <a:solidFill>
            <a:srgbClr val="F4F6F6"/>
          </a:solidFill>
          <a:ln/>
        </p:spPr>
      </p:sp>
      <p:sp>
        <p:nvSpPr>
          <p:cNvPr id="23" name="Text 21"/>
          <p:cNvSpPr txBox="1"/>
          <p:nvPr/>
        </p:nvSpPr>
        <p:spPr>
          <a:xfrm>
            <a:off x="6446520" y="3108960"/>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S1 · Sole</a:t>
            </a:r>
            <a:endParaRPr lang="en-US" sz="1350" dirty="0"/>
          </a:p>
        </p:txBody>
      </p:sp>
      <p:sp>
        <p:nvSpPr>
          <p:cNvPr id="24" name="Text 22"/>
          <p:cNvSpPr txBox="1"/>
          <p:nvPr/>
        </p:nvSpPr>
        <p:spPr>
          <a:xfrm>
            <a:off x="6446520" y="3447288"/>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sole of the foot is S1.</a:t>
            </a:r>
            <a:endParaRPr lang="en-US" sz="1100" dirty="0"/>
          </a:p>
        </p:txBody>
      </p:sp>
      <p:sp>
        <p:nvSpPr>
          <p:cNvPr id="25" name="Shape 23"/>
          <p:cNvSpPr/>
          <p:nvPr/>
        </p:nvSpPr>
        <p:spPr>
          <a:xfrm>
            <a:off x="8938260" y="2990088"/>
            <a:ext cx="2583180" cy="896112"/>
          </a:xfrm>
          <a:prstGeom prst="roundRect">
            <a:avLst>
              <a:gd name="adj" fmla="val 7143"/>
            </a:avLst>
          </a:prstGeom>
          <a:solidFill>
            <a:srgbClr val="F4F6F6"/>
          </a:solidFill>
          <a:ln/>
        </p:spPr>
      </p:sp>
      <p:sp>
        <p:nvSpPr>
          <p:cNvPr id="26" name="Text 24"/>
          <p:cNvSpPr txBox="1"/>
          <p:nvPr/>
        </p:nvSpPr>
        <p:spPr>
          <a:xfrm>
            <a:off x="9212580" y="3108960"/>
            <a:ext cx="203454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 between</a:t>
            </a:r>
            <a:endParaRPr lang="en-US" sz="1350" dirty="0"/>
          </a:p>
        </p:txBody>
      </p:sp>
      <p:sp>
        <p:nvSpPr>
          <p:cNvPr id="27" name="Text 25"/>
          <p:cNvSpPr txBox="1"/>
          <p:nvPr/>
        </p:nvSpPr>
        <p:spPr>
          <a:xfrm>
            <a:off x="9212580" y="3447288"/>
            <a:ext cx="203454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rest fall between the anchors.</a:t>
            </a:r>
            <a:endParaRPr lang="en-US" sz="1100" dirty="0"/>
          </a:p>
        </p:txBody>
      </p:sp>
      <p:sp>
        <p:nvSpPr>
          <p:cNvPr id="28" name="Text 2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9" name="Text 2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pathways, two crossings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Sensation is not one channel but two.</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SPINOTHALAMIC</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Pain and temperature, crossing early</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spinothalamic tract carries pain and temperature. It crosses to the opposite side almost immediately, right within the spinal cord, a segment or two after entering.</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DORSAL COLUMNS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Touch, vibration, and position</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dorsal columns carry fine touch, vibration, and proprioception. They stay on the same side all the way up the cord and cross only high in the medulla.</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Different senses, different places to cross.</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Spinothalamic against dorsal columns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explain the split findings.</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Why it matters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Because the two cross in different places, one cord injury can numb pain on one side of the body and vibration on the other.</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Pain, temp</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Touch, vibration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each carries</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Crosses at cord</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Crosses in medulla</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where they cross</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Pinprick</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Tuning fork</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to test it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Opposite side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Same side</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as it ascends</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Anterolateral</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Posterior cord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where it runs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read a sensory level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Numbness from the navel down. Work it out.</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Find the top</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Sensation is normal above the navel and reduced below it. The navel is the top edge.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level</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umbilicus is the T10 landmark, so the sensory level sits at about T10.</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Test both senses</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Check pinprick and vibration apart — they travel different tracts and cross in different spots.</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 band means the cord. </a:t>
            </a:r>
            <a:pPr indent="0" marL="0">
              <a:buNone/>
            </a:pPr>
            <a:r>
              <a:rPr lang="en-US" sz="1400" dirty="0">
                <a:solidFill>
                  <a:srgbClr val="EDE8DD"/>
                </a:solidFill>
                <a:latin typeface="Calibri" pitchFamily="34" charset="0"/>
                <a:ea typeface="Calibri" pitchFamily="34" charset="-122"/>
                <a:cs typeface="Calibri" pitchFamily="34" charset="-120"/>
              </a:rPr>
              <a:t>Numbness that circles the trunk at one level points to the spinal cord, not to any single peripheral nerve.</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 ascending pathways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each carries, where it crosses, how it is tested.</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651760"/>
                <a:gridCol w="2926080"/>
                <a:gridCol w="2651760"/>
                <a:gridCol w="26517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Pathway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Carries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Crosses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Bedside test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Spinothalamic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Pain, temperature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 the cord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Pinprick, cold metal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Dorsal columns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Fine touch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 the medulla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Light touch, cotton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Dorsal columns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Vibration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 the medulla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Tuning fork on 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Dorsal columns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Position sense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 the medulla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Move a toe, eyes shut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Both together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full picture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Different spots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Test each separately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Seven anchors, one map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Learn these and the rest fall in between.</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7</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dermatome landmarks anchor the whole map: C6 at the thumb, C7 at the middle finger, C8 at the little finger, T4 at the nipple, T10 at the umbilicus, L1 at the groin, and S1 at the sole of the foot.</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C6 thumb</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C7 middle finger</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C8 little finger</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T4 nipple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T10 umbilicus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L1 groin</a:t>
            </a:r>
            <a:endParaRPr lang="en-US" sz="1300" dirty="0"/>
          </a:p>
        </p:txBody>
      </p:sp>
      <p:sp>
        <p:nvSpPr>
          <p:cNvPr id="18" name="Shape 16"/>
          <p:cNvSpPr/>
          <p:nvPr/>
        </p:nvSpPr>
        <p:spPr>
          <a:xfrm>
            <a:off x="3977640" y="3611880"/>
            <a:ext cx="2423160" cy="713232"/>
          </a:xfrm>
          <a:prstGeom prst="roundRect">
            <a:avLst>
              <a:gd name="adj" fmla="val 7692"/>
            </a:avLst>
          </a:prstGeom>
          <a:solidFill>
            <a:srgbClr val="F4F6F6"/>
          </a:solidFill>
          <a:ln/>
        </p:spPr>
      </p:sp>
      <p:sp>
        <p:nvSpPr>
          <p:cNvPr id="19" name="Text 17"/>
          <p:cNvSpPr txBox="1"/>
          <p:nvPr/>
        </p:nvSpPr>
        <p:spPr>
          <a:xfrm>
            <a:off x="4251960" y="361188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S1 sole</a:t>
            </a:r>
            <a:endParaRPr lang="en-US" sz="1300" dirty="0"/>
          </a:p>
        </p:txBody>
      </p:sp>
      <p:sp>
        <p:nvSpPr>
          <p:cNvPr id="20" name="Shape 18"/>
          <p:cNvSpPr/>
          <p:nvPr/>
        </p:nvSpPr>
        <p:spPr>
          <a:xfrm>
            <a:off x="6537960" y="3611880"/>
            <a:ext cx="2423160" cy="713232"/>
          </a:xfrm>
          <a:prstGeom prst="roundRect">
            <a:avLst>
              <a:gd name="adj" fmla="val 7692"/>
            </a:avLst>
          </a:prstGeom>
          <a:solidFill>
            <a:srgbClr val="F4F6F6"/>
          </a:solidFill>
          <a:ln/>
        </p:spPr>
      </p:sp>
      <p:sp>
        <p:nvSpPr>
          <p:cNvPr id="21" name="Text 19"/>
          <p:cNvSpPr txBox="1"/>
          <p:nvPr/>
        </p:nvSpPr>
        <p:spPr>
          <a:xfrm>
            <a:off x="6812280" y="361188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 band means cord</a:t>
            </a:r>
            <a:endParaRPr lang="en-US" sz="1300" dirty="0"/>
          </a:p>
        </p:txBody>
      </p:sp>
      <p:sp>
        <p:nvSpPr>
          <p:cNvPr id="22" name="Shape 20"/>
          <p:cNvSpPr/>
          <p:nvPr/>
        </p:nvSpPr>
        <p:spPr>
          <a:xfrm>
            <a:off x="9098280" y="3611880"/>
            <a:ext cx="2423160" cy="713232"/>
          </a:xfrm>
          <a:prstGeom prst="roundRect">
            <a:avLst>
              <a:gd name="adj" fmla="val 7692"/>
            </a:avLst>
          </a:prstGeom>
          <a:solidFill>
            <a:srgbClr val="F4F6F6"/>
          </a:solidFill>
          <a:ln/>
        </p:spPr>
      </p:sp>
      <p:sp>
        <p:nvSpPr>
          <p:cNvPr id="23" name="Text 21"/>
          <p:cNvSpPr txBox="1"/>
          <p:nvPr/>
        </p:nvSpPr>
        <p:spPr>
          <a:xfrm>
            <a:off x="9372600" y="361188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Anchors, then fill in</a:t>
            </a:r>
            <a:endParaRPr lang="en-US" sz="1300" dirty="0"/>
          </a:p>
        </p:txBody>
      </p:sp>
      <p:sp>
        <p:nvSpPr>
          <p:cNvPr id="24" name="Text 2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5" name="Text 2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is numb from the umbilicus down. Name the spinal level involved.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pinprick and vibration must be tested as separate senses.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where the spinothalamic tract crosses, and where the dorsal columns cross.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Numbness circles the trunk in a band. Say why that points to the cord.</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the dermatome landmarks for the thumb, the nipple, and the sole.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Neurological Exam  ·  Chapter 16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dermatome is the strip of skin served by one spinal nerve.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Numbness in a strip localizes to that spinal level; a band means the cord.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Landmarks: C6 thumb, C7 middle, C8 little, T4 nipple, T10 navel, S1 sole.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Spinothalamic carries pain and temperature and crosses within the cord.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Dorsal columns carry touch, vibration, position and cross in the medulla.</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grading strength, and telling upper from lower.</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Neurological Exam  ·  Chapter 16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Sensory
Exam</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