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notesMasterIdLst>
    <p:notesMasterId r:id="rId13"/>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notesMaster" Target="notesMasters/notesMaster1.xml"/><Relationship Id="rId14" Type="http://schemas.openxmlformats.org/officeDocument/2006/relationships/presProps" Target="presProps.xml"/><Relationship Id="rId15" Type="http://schemas.openxmlformats.org/officeDocument/2006/relationships/viewProps" Target="viewProps.xml"/><Relationship Id="rId16" Type="http://schemas.openxmlformats.org/officeDocument/2006/relationships/theme" Target="theme/theme1.xml"/><Relationship Id="rId1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Frame the list as a route, not a roster. Students who see the twelve as a walk down the brainstem stop treating the order as arbitrary trivia.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which card a drooping eyelid belongs to before you answer. Sorting a sign into sense or movement is already half of naming the nerve.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Group III, IV and VI on purpose and say why. Three nerves sharing one maneuver is a mercy students should be told about rather than discover.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Make them finish the mnemonic out loud. The last four letters are where it always breaks, and those are the four nerves that show up in real bedside findings.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 them push a tongue with one finger to feel why it deviates toward the weak side. The mechanical picture outlasts the rule every time.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Stop at six tiles deliberately and ask for the rest. Recall of the back half is the part that decays, so make the gap visible while you can fill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Dwell on the third bullet. A blown pupil with a droopy lid is the one finding in this topic that can turn a lecture into a phone call.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Run the five pairings in both directions. Test to nerve is what a student does on paper; nerve to test is what they do standing at a bed.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Finish by drawing a stripe across a volunteer’s belly and asking what it is called. Leaving the word dermatome unsaid makes the next session feel owed.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A2E35"/>
        </a:solidFill>
      </p:bgPr>
    </p:bg>
    <p:spTree>
      <p:nvGrpSpPr>
        <p:cNvPr id="1" name=""/>
        <p:cNvGrpSpPr/>
        <p:nvPr/>
      </p:nvGrpSpPr>
      <p:grpSpPr>
        <a:xfrm>
          <a:off x="0" y="0"/>
          <a:ext cx="0" cy="0"/>
          <a:chOff x="0" y="0"/>
          <a:chExt cx="0" cy="0"/>
        </a:xfrm>
      </p:grpSpPr>
      <p:sp>
        <p:nvSpPr>
          <p:cNvPr id="2" name="Shape 0"/>
          <p:cNvSpPr/>
          <p:nvPr/>
        </p:nvSpPr>
        <p:spPr>
          <a:xfrm>
            <a:off x="8869680" y="-1371600"/>
            <a:ext cx="4937760" cy="4937760"/>
          </a:xfrm>
          <a:prstGeom prst="ellipse">
            <a:avLst/>
          </a:prstGeom>
          <a:solidFill>
            <a:srgbClr val="22404A"/>
          </a:solidFill>
          <a:ln/>
        </p:spPr>
      </p:sp>
      <p:sp>
        <p:nvSpPr>
          <p:cNvPr id="3" name="Shape 1"/>
          <p:cNvSpPr/>
          <p:nvPr/>
        </p:nvSpPr>
        <p:spPr>
          <a:xfrm>
            <a:off x="10149840" y="2377440"/>
            <a:ext cx="2926080" cy="2926080"/>
          </a:xfrm>
          <a:prstGeom prst="ellipse">
            <a:avLst/>
          </a:prstGeom>
          <a:solidFill>
            <a:srgbClr val="A8324A"/>
          </a:solidFill>
          <a:ln/>
        </p:spPr>
      </p:sp>
      <p:sp>
        <p:nvSpPr>
          <p:cNvPr id="4" name="Text 2"/>
          <p:cNvSpPr txBox="1"/>
          <p:nvPr/>
        </p:nvSpPr>
        <p:spPr>
          <a:xfrm>
            <a:off x="640080" y="1371600"/>
            <a:ext cx="6400800" cy="274320"/>
          </a:xfrm>
          <a:prstGeom prst="rect">
            <a:avLst/>
          </a:prstGeom>
          <a:noFill/>
          <a:ln/>
        </p:spPr>
        <p:txBody>
          <a:bodyPr wrap="square" lIns="0" tIns="0" rIns="0" bIns="0" rtlCol="0" anchor="ctr"/>
          <a:lstStyle/>
          <a:p>
            <a:pPr indent="0" marL="0">
              <a:buNone/>
            </a:pPr>
            <a:r>
              <a:rPr lang="en-US" sz="1200" b="1" spc="240" kern="0" dirty="0">
                <a:solidFill>
                  <a:srgbClr val="7FA8B8"/>
                </a:solidFill>
                <a:latin typeface="Calibri" pitchFamily="34" charset="0"/>
                <a:ea typeface="Calibri" pitchFamily="34" charset="-122"/>
                <a:cs typeface="Calibri" pitchFamily="34" charset="-120"/>
              </a:rPr>
              <a:t>DR. GARG LEARNING</a:t>
            </a:r>
            <a:endParaRPr lang="en-US" sz="1200" dirty="0"/>
          </a:p>
        </p:txBody>
      </p:sp>
      <p:sp>
        <p:nvSpPr>
          <p:cNvPr id="5" name="Text 3"/>
          <p:cNvSpPr txBox="1"/>
          <p:nvPr/>
        </p:nvSpPr>
        <p:spPr>
          <a:xfrm>
            <a:off x="640080" y="1874520"/>
            <a:ext cx="7498080" cy="1920240"/>
          </a:xfrm>
          <a:prstGeom prst="rect">
            <a:avLst/>
          </a:prstGeom>
          <a:noFill/>
          <a:ln/>
        </p:spPr>
        <p:txBody>
          <a:bodyPr wrap="square" lIns="0" tIns="0" rIns="0" bIns="0" rtlCol="0" anchor="t"/>
          <a:lstStyle/>
          <a:p>
            <a:pPr indent="0" marL="0">
              <a:lnSpc>
                <a:spcPct val="105000"/>
              </a:lnSpc>
              <a:buNone/>
            </a:pPr>
            <a:r>
              <a:rPr lang="en-US" sz="4400" b="1" dirty="0">
                <a:solidFill>
                  <a:srgbClr val="FFFFFF"/>
                </a:solidFill>
                <a:latin typeface="Cambria" pitchFamily="34" charset="0"/>
                <a:ea typeface="Cambria" pitchFamily="34" charset="-122"/>
                <a:cs typeface="Cambria" pitchFamily="34" charset="-120"/>
              </a:rPr>
              <a:t>The Cranial</a:t>
            </a:r>
            <a:endParaRPr lang="en-US" sz="4400" dirty="0"/>
          </a:p>
          <a:p>
            <a:pPr indent="0" marL="0">
              <a:lnSpc>
                <a:spcPct val="105000"/>
              </a:lnSpc>
              <a:buNone/>
            </a:pPr>
            <a:r>
              <a:rPr lang="en-US" sz="4400" b="1" dirty="0">
                <a:solidFill>
                  <a:srgbClr val="FFFFFF"/>
                </a:solidFill>
                <a:latin typeface="Cambria" pitchFamily="34" charset="0"/>
                <a:ea typeface="Cambria" pitchFamily="34" charset="-122"/>
                <a:cs typeface="Cambria" pitchFamily="34" charset="-120"/>
              </a:rPr>
              <a:t>Nerve Exam</a:t>
            </a:r>
            <a:endParaRPr lang="en-US" sz="4400" dirty="0"/>
          </a:p>
        </p:txBody>
      </p:sp>
      <p:sp>
        <p:nvSpPr>
          <p:cNvPr id="6" name="Text 4"/>
          <p:cNvSpPr txBox="1"/>
          <p:nvPr/>
        </p:nvSpPr>
        <p:spPr>
          <a:xfrm>
            <a:off x="640080" y="3931920"/>
            <a:ext cx="7315200" cy="365760"/>
          </a:xfrm>
          <a:prstGeom prst="rect">
            <a:avLst/>
          </a:prstGeom>
          <a:noFill/>
          <a:ln/>
        </p:spPr>
        <p:txBody>
          <a:bodyPr wrap="square" lIns="0" tIns="0" rIns="0" bIns="0" rtlCol="0" anchor="ctr"/>
          <a:lstStyle/>
          <a:p>
            <a:pPr indent="0" marL="0">
              <a:buNone/>
            </a:pPr>
            <a:r>
              <a:rPr lang="en-US" sz="1700" dirty="0">
                <a:solidFill>
                  <a:srgbClr val="EDE8DD"/>
                </a:solidFill>
                <a:latin typeface="Calibri" pitchFamily="34" charset="0"/>
                <a:ea typeface="Calibri" pitchFamily="34" charset="-122"/>
                <a:cs typeface="Calibri" pitchFamily="34" charset="-120"/>
              </a:rPr>
              <a:t>Chapter 16 · Topic 3 of 6</a:t>
            </a:r>
            <a:endParaRPr lang="en-US" sz="1700" dirty="0"/>
          </a:p>
        </p:txBody>
      </p:sp>
      <p:sp>
        <p:nvSpPr>
          <p:cNvPr id="7" name="Text 5"/>
          <p:cNvSpPr txBox="1"/>
          <p:nvPr/>
        </p:nvSpPr>
        <p:spPr>
          <a:xfrm>
            <a:off x="640080" y="4434840"/>
            <a:ext cx="7132320" cy="640080"/>
          </a:xfrm>
          <a:prstGeom prst="rect">
            <a:avLst/>
          </a:prstGeom>
          <a:noFill/>
          <a:ln/>
        </p:spPr>
        <p:txBody>
          <a:bodyPr wrap="square" lIns="0" tIns="0" rIns="0" bIns="0" rtlCol="0" anchor="ctr"/>
          <a:lstStyle/>
          <a:p>
            <a:pPr indent="0" marL="0">
              <a:buNone/>
            </a:pPr>
            <a:r>
              <a:rPr lang="en-US" sz="1400" i="1" dirty="0">
                <a:solidFill>
                  <a:srgbClr val="7FA8B8"/>
                </a:solidFill>
                <a:latin typeface="Calibri" pitchFamily="34" charset="0"/>
                <a:ea typeface="Calibri" pitchFamily="34" charset="-122"/>
                <a:cs typeface="Calibri" pitchFamily="34" charset="-120"/>
              </a:rPr>
              <a:t>Twelve nerves, twelve maneuvers, and a survey of the brainstem.</a:t>
            </a:r>
            <a:endParaRPr lang="en-US" sz="1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1A2E35"/>
        </a:solidFill>
      </p:bgPr>
    </p:bg>
    <p:spTree>
      <p:nvGrpSpPr>
        <p:cNvPr id="1" name=""/>
        <p:cNvGrpSpPr/>
        <p:nvPr/>
      </p:nvGrpSpPr>
      <p:grpSpPr>
        <a:xfrm>
          <a:off x="0" y="0"/>
          <a:ext cx="0" cy="0"/>
          <a:chOff x="0" y="0"/>
          <a:chExt cx="0" cy="0"/>
        </a:xfrm>
      </p:grpSpPr>
      <p:sp>
        <p:nvSpPr>
          <p:cNvPr id="2" name="Shape 0"/>
          <p:cNvSpPr/>
          <p:nvPr/>
        </p:nvSpPr>
        <p:spPr>
          <a:xfrm>
            <a:off x="9326880" y="-1737360"/>
            <a:ext cx="4389120" cy="4389120"/>
          </a:xfrm>
          <a:prstGeom prst="ellipse">
            <a:avLst/>
          </a:prstGeom>
          <a:solidFill>
            <a:srgbClr val="22404A"/>
          </a:solidFill>
          <a:ln/>
        </p:spPr>
      </p:sp>
      <p:sp>
        <p:nvSpPr>
          <p:cNvPr id="3" name="Text 1"/>
          <p:cNvSpPr txBox="1"/>
          <p:nvPr/>
        </p:nvSpPr>
        <p:spPr>
          <a:xfrm>
            <a:off x="640080" y="1234440"/>
            <a:ext cx="10058400" cy="320040"/>
          </a:xfrm>
          <a:prstGeom prst="rect">
            <a:avLst/>
          </a:prstGeom>
          <a:noFill/>
          <a:ln/>
        </p:spPr>
        <p:txBody>
          <a:bodyPr wrap="square" lIns="0" tIns="0" rIns="0" bIns="0" rtlCol="0" anchor="ctr"/>
          <a:lstStyle/>
          <a:p>
            <a:pPr indent="0" marL="0">
              <a:buNone/>
            </a:pPr>
            <a:r>
              <a:rPr lang="en-US" sz="1200" b="1" spc="220" kern="0" dirty="0">
                <a:solidFill>
                  <a:srgbClr val="7FA8B8"/>
                </a:solidFill>
                <a:latin typeface="Calibri" pitchFamily="34" charset="0"/>
                <a:ea typeface="Calibri" pitchFamily="34" charset="-122"/>
                <a:cs typeface="Calibri" pitchFamily="34" charset="-120"/>
              </a:rPr>
              <a:t>TWELVE NERVES, TWELVE TESTS</a:t>
            </a:r>
            <a:endParaRPr lang="en-US" sz="1200" dirty="0"/>
          </a:p>
        </p:txBody>
      </p:sp>
      <p:sp>
        <p:nvSpPr>
          <p:cNvPr id="4" name="Text 2"/>
          <p:cNvSpPr txBox="1"/>
          <p:nvPr/>
        </p:nvSpPr>
        <p:spPr>
          <a:xfrm>
            <a:off x="640080" y="1691640"/>
            <a:ext cx="10607040" cy="1417320"/>
          </a:xfrm>
          <a:prstGeom prst="rect">
            <a:avLst/>
          </a:prstGeom>
          <a:noFill/>
          <a:ln/>
        </p:spPr>
        <p:txBody>
          <a:bodyPr wrap="square" lIns="0" tIns="0" rIns="0" bIns="0" rtlCol="0" anchor="t"/>
          <a:lstStyle/>
          <a:p>
            <a:pPr indent="0" marL="0">
              <a:buNone/>
            </a:pPr>
            <a:r>
              <a:rPr lang="en-US" sz="4400" b="1" dirty="0">
                <a:solidFill>
                  <a:srgbClr val="FFFFFF"/>
                </a:solidFill>
                <a:latin typeface="Cambria" pitchFamily="34" charset="0"/>
                <a:ea typeface="Cambria" pitchFamily="34" charset="-122"/>
                <a:cs typeface="Cambria" pitchFamily="34" charset="-120"/>
              </a:rPr>
              <a:t>A survey of the stem</a:t>
            </a:r>
            <a:endParaRPr lang="en-US" sz="4400" dirty="0"/>
          </a:p>
        </p:txBody>
      </p:sp>
      <p:sp>
        <p:nvSpPr>
          <p:cNvPr id="5" name="Text 3"/>
          <p:cNvSpPr txBox="1"/>
          <p:nvPr/>
        </p:nvSpPr>
        <p:spPr>
          <a:xfrm>
            <a:off x="640080" y="3310128"/>
            <a:ext cx="8778240" cy="1051560"/>
          </a:xfrm>
          <a:prstGeom prst="rect">
            <a:avLst/>
          </a:prstGeom>
          <a:noFill/>
          <a:ln/>
        </p:spPr>
        <p:txBody>
          <a:bodyPr wrap="square" lIns="0" tIns="0" rIns="0" bIns="0" rtlCol="0" anchor="t"/>
          <a:lstStyle/>
          <a:p>
            <a:pPr indent="0" marL="0">
              <a:buNone/>
            </a:pPr>
            <a:r>
              <a:rPr lang="en-US" sz="1700" dirty="0">
                <a:solidFill>
                  <a:srgbClr val="EDE8DD"/>
                </a:solidFill>
                <a:latin typeface="Calibri" pitchFamily="34" charset="0"/>
                <a:ea typeface="Calibri" pitchFamily="34" charset="-122"/>
                <a:cs typeface="Calibri" pitchFamily="34" charset="-120"/>
              </a:rPr>
              <a:t>Twelve pairs leave the underside of the brain to serve the head and neck. Most arise from the brainstem, so testing them one by one surveys the stem top to bottom.</a:t>
            </a:r>
            <a:endParaRPr lang="en-US" sz="1700" dirty="0"/>
          </a:p>
        </p:txBody>
      </p:sp>
      <p:sp>
        <p:nvSpPr>
          <p:cNvPr id="6" name="Text 4"/>
          <p:cNvSpPr txBox="1"/>
          <p:nvPr/>
        </p:nvSpPr>
        <p:spPr>
          <a:xfrm>
            <a:off x="640080" y="4498848"/>
            <a:ext cx="8778240" cy="548640"/>
          </a:xfrm>
          <a:prstGeom prst="rect">
            <a:avLst/>
          </a:prstGeom>
          <a:noFill/>
          <a:ln/>
        </p:spPr>
        <p:txBody>
          <a:bodyPr wrap="square" lIns="0" tIns="0" rIns="0" bIns="0" rtlCol="0" anchor="ctr"/>
          <a:lstStyle/>
          <a:p>
            <a:pPr indent="0" marL="0">
              <a:buNone/>
            </a:pPr>
            <a:r>
              <a:rPr lang="en-US" sz="2200" b="1" i="1" dirty="0">
                <a:solidFill>
                  <a:srgbClr val="A8324A"/>
                </a:solidFill>
                <a:latin typeface="Cambria" pitchFamily="34" charset="0"/>
                <a:ea typeface="Cambria" pitchFamily="34" charset="-122"/>
                <a:cs typeface="Cambria" pitchFamily="34" charset="-120"/>
              </a:rPr>
              <a:t>Each nerve has one quick maneuver.</a:t>
            </a:r>
            <a:endParaRPr lang="en-US" sz="2200" dirty="0"/>
          </a:p>
        </p:txBody>
      </p:sp>
      <p:sp>
        <p:nvSpPr>
          <p:cNvPr id="7" name="Text 5"/>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8FA9B0"/>
                </a:solidFill>
                <a:latin typeface="Calibri" pitchFamily="34" charset="0"/>
                <a:ea typeface="Calibri" pitchFamily="34" charset="-122"/>
                <a:cs typeface="Calibri" pitchFamily="34" charset="-120"/>
              </a:rPr>
              <a:t>DR. GARG LEARNING</a:t>
            </a:r>
            <a:endParaRPr lang="en-US" sz="900" dirty="0"/>
          </a:p>
        </p:txBody>
      </p:sp>
      <p:sp>
        <p:nvSpPr>
          <p:cNvPr id="8" name="Text 6"/>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8FA9B0"/>
                </a:solidFill>
                <a:latin typeface="Calibri" pitchFamily="34" charset="0"/>
                <a:ea typeface="Calibri" pitchFamily="34" charset="-122"/>
                <a:cs typeface="Calibri" pitchFamily="34" charset="-120"/>
              </a:rPr>
              <a:t>The Neurological Exam  ·  Chapter 16 · Topic 3  ·  2</a:t>
            </a:r>
            <a:endParaRPr 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What the twelve nerves do</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Sensing the world above the neck, and moving it.</a:t>
            </a:r>
            <a:endParaRPr lang="en-US" sz="1450" dirty="0"/>
          </a:p>
        </p:txBody>
      </p:sp>
      <p:sp>
        <p:nvSpPr>
          <p:cNvPr id="4" name="Shape 2"/>
          <p:cNvSpPr/>
          <p:nvPr/>
        </p:nvSpPr>
        <p:spPr>
          <a:xfrm>
            <a:off x="640080" y="1874520"/>
            <a:ext cx="5212080" cy="2926080"/>
          </a:xfrm>
          <a:prstGeom prst="roundRect">
            <a:avLst>
              <a:gd name="adj" fmla="val 2500"/>
            </a:avLst>
          </a:prstGeom>
          <a:solidFill>
            <a:srgbClr val="F4F6F6"/>
          </a:solidFill>
          <a:ln/>
        </p:spPr>
      </p:sp>
      <p:sp>
        <p:nvSpPr>
          <p:cNvPr id="5" name="Shape 3"/>
          <p:cNvSpPr/>
          <p:nvPr/>
        </p:nvSpPr>
        <p:spPr>
          <a:xfrm>
            <a:off x="914400" y="2221992"/>
            <a:ext cx="548640" cy="548640"/>
          </a:xfrm>
          <a:prstGeom prst="ellipse">
            <a:avLst/>
          </a:prstGeom>
          <a:solidFill>
            <a:srgbClr val="A8324A"/>
          </a:solidFill>
          <a:ln/>
        </p:spPr>
      </p:sp>
      <p:sp>
        <p:nvSpPr>
          <p:cNvPr id="6" name="Text 4"/>
          <p:cNvSpPr txBox="1"/>
          <p:nvPr/>
        </p:nvSpPr>
        <p:spPr>
          <a:xfrm>
            <a:off x="1627632" y="2258568"/>
            <a:ext cx="3840480" cy="365760"/>
          </a:xfrm>
          <a:prstGeom prst="rect">
            <a:avLst/>
          </a:prstGeom>
          <a:noFill/>
          <a:ln/>
        </p:spPr>
        <p:txBody>
          <a:bodyPr wrap="square" lIns="0" tIns="0" rIns="0" bIns="0" rtlCol="0" anchor="ctr"/>
          <a:lstStyle/>
          <a:p>
            <a:pPr indent="0" marL="0">
              <a:buNone/>
            </a:pPr>
            <a:r>
              <a:rPr lang="en-US" sz="1250" b="1" spc="180" kern="0" dirty="0">
                <a:solidFill>
                  <a:srgbClr val="A8324A"/>
                </a:solidFill>
                <a:latin typeface="Calibri" pitchFamily="34" charset="0"/>
                <a:ea typeface="Calibri" pitchFamily="34" charset="-122"/>
                <a:cs typeface="Calibri" pitchFamily="34" charset="-120"/>
              </a:rPr>
              <a:t>SENSE</a:t>
            </a:r>
            <a:endParaRPr lang="en-US" sz="1250" dirty="0"/>
          </a:p>
        </p:txBody>
      </p:sp>
      <p:sp>
        <p:nvSpPr>
          <p:cNvPr id="7" name="Text 5"/>
          <p:cNvSpPr txBox="1"/>
          <p:nvPr/>
        </p:nvSpPr>
        <p:spPr>
          <a:xfrm>
            <a:off x="914400" y="2880360"/>
            <a:ext cx="4663440" cy="1051560"/>
          </a:xfrm>
          <a:prstGeom prst="rect">
            <a:avLst/>
          </a:prstGeom>
          <a:noFill/>
          <a:ln/>
        </p:spPr>
        <p:txBody>
          <a:bodyPr wrap="square" lIns="0" tIns="0" rIns="0" bIns="0" rtlCol="0" anchor="t"/>
          <a:lstStyle/>
          <a:p>
            <a:pPr indent="0" marL="0">
              <a:buNone/>
            </a:pPr>
            <a:r>
              <a:rPr lang="en-US" sz="1900" b="1" dirty="0">
                <a:solidFill>
                  <a:srgbClr val="1A2E35"/>
                </a:solidFill>
                <a:latin typeface="Cambria" pitchFamily="34" charset="0"/>
                <a:ea typeface="Cambria" pitchFamily="34" charset="-122"/>
                <a:cs typeface="Cambria" pitchFamily="34" charset="-120"/>
              </a:rPr>
              <a:t>Smell, sight, hearing, face sensation</a:t>
            </a:r>
            <a:endParaRPr lang="en-US" sz="1900" dirty="0"/>
          </a:p>
        </p:txBody>
      </p:sp>
      <p:sp>
        <p:nvSpPr>
          <p:cNvPr id="8" name="Text 6"/>
          <p:cNvSpPr txBox="1"/>
          <p:nvPr/>
        </p:nvSpPr>
        <p:spPr>
          <a:xfrm>
            <a:off x="914400" y="4023360"/>
            <a:ext cx="4663440" cy="548640"/>
          </a:xfrm>
          <a:prstGeom prst="rect">
            <a:avLst/>
          </a:prstGeom>
          <a:noFill/>
          <a:ln/>
        </p:spPr>
        <p:txBody>
          <a:bodyPr wrap="square" lIns="0" tIns="0" rIns="0" bIns="0" rtlCol="0" anchor="t"/>
          <a:lstStyle/>
          <a:p>
            <a:pPr indent="0" marL="0">
              <a:buNone/>
            </a:pPr>
            <a:r>
              <a:rPr lang="en-US" sz="1300" dirty="0">
                <a:solidFill>
                  <a:srgbClr val="46585D"/>
                </a:solidFill>
                <a:latin typeface="Calibri" pitchFamily="34" charset="0"/>
                <a:ea typeface="Calibri" pitchFamily="34" charset="-122"/>
                <a:cs typeface="Calibri" pitchFamily="34" charset="-120"/>
              </a:rPr>
              <a:t>The cranial nerves carry smelling and seeing, hearing and balance, taste, and feeling from the face. A one-sided loss in any of these is a clue to a level in the stem.</a:t>
            </a:r>
            <a:endParaRPr lang="en-US" sz="1300" dirty="0"/>
          </a:p>
        </p:txBody>
      </p:sp>
      <p:sp>
        <p:nvSpPr>
          <p:cNvPr id="9" name="Shape 7"/>
          <p:cNvSpPr/>
          <p:nvPr/>
        </p:nvSpPr>
        <p:spPr>
          <a:xfrm>
            <a:off x="6309360" y="1874520"/>
            <a:ext cx="5212080" cy="2926080"/>
          </a:xfrm>
          <a:prstGeom prst="roundRect">
            <a:avLst>
              <a:gd name="adj" fmla="val 2500"/>
            </a:avLst>
          </a:prstGeom>
          <a:solidFill>
            <a:srgbClr val="F4F6F6"/>
          </a:solidFill>
          <a:ln/>
        </p:spPr>
      </p:sp>
      <p:sp>
        <p:nvSpPr>
          <p:cNvPr id="10" name="Shape 8"/>
          <p:cNvSpPr/>
          <p:nvPr/>
        </p:nvSpPr>
        <p:spPr>
          <a:xfrm>
            <a:off x="6583680" y="2221992"/>
            <a:ext cx="548640" cy="548640"/>
          </a:xfrm>
          <a:prstGeom prst="ellipse">
            <a:avLst/>
          </a:prstGeom>
          <a:solidFill>
            <a:srgbClr val="3F7286"/>
          </a:solidFill>
          <a:ln/>
        </p:spPr>
      </p:sp>
      <p:sp>
        <p:nvSpPr>
          <p:cNvPr id="11" name="Text 9"/>
          <p:cNvSpPr txBox="1"/>
          <p:nvPr/>
        </p:nvSpPr>
        <p:spPr>
          <a:xfrm>
            <a:off x="7296912" y="2258568"/>
            <a:ext cx="3840480" cy="365760"/>
          </a:xfrm>
          <a:prstGeom prst="rect">
            <a:avLst/>
          </a:prstGeom>
          <a:noFill/>
          <a:ln/>
        </p:spPr>
        <p:txBody>
          <a:bodyPr wrap="square" lIns="0" tIns="0" rIns="0" bIns="0" rtlCol="0" anchor="ctr"/>
          <a:lstStyle/>
          <a:p>
            <a:pPr indent="0" marL="0">
              <a:buNone/>
            </a:pPr>
            <a:r>
              <a:rPr lang="en-US" sz="1250" b="1" spc="180" kern="0" dirty="0">
                <a:solidFill>
                  <a:srgbClr val="3F7286"/>
                </a:solidFill>
                <a:latin typeface="Calibri" pitchFamily="34" charset="0"/>
                <a:ea typeface="Calibri" pitchFamily="34" charset="-122"/>
                <a:cs typeface="Calibri" pitchFamily="34" charset="-120"/>
              </a:rPr>
              <a:t>MOVE</a:t>
            </a:r>
            <a:endParaRPr lang="en-US" sz="1250" dirty="0"/>
          </a:p>
        </p:txBody>
      </p:sp>
      <p:sp>
        <p:nvSpPr>
          <p:cNvPr id="12" name="Text 10"/>
          <p:cNvSpPr txBox="1"/>
          <p:nvPr/>
        </p:nvSpPr>
        <p:spPr>
          <a:xfrm>
            <a:off x="6583680" y="2880360"/>
            <a:ext cx="4663440" cy="1051560"/>
          </a:xfrm>
          <a:prstGeom prst="rect">
            <a:avLst/>
          </a:prstGeom>
          <a:noFill/>
          <a:ln/>
        </p:spPr>
        <p:txBody>
          <a:bodyPr wrap="square" lIns="0" tIns="0" rIns="0" bIns="0" rtlCol="0" anchor="t"/>
          <a:lstStyle/>
          <a:p>
            <a:pPr indent="0" marL="0">
              <a:buNone/>
            </a:pPr>
            <a:r>
              <a:rPr lang="en-US" sz="1900" b="1" dirty="0">
                <a:solidFill>
                  <a:srgbClr val="1A2E35"/>
                </a:solidFill>
                <a:latin typeface="Cambria" pitchFamily="34" charset="0"/>
                <a:ea typeface="Cambria" pitchFamily="34" charset="-122"/>
                <a:cs typeface="Cambria" pitchFamily="34" charset="-120"/>
              </a:rPr>
              <a:t>Eyes, face, palate, shoulders, tongue</a:t>
            </a:r>
            <a:endParaRPr lang="en-US" sz="1900" dirty="0"/>
          </a:p>
        </p:txBody>
      </p:sp>
      <p:sp>
        <p:nvSpPr>
          <p:cNvPr id="13" name="Text 11"/>
          <p:cNvSpPr txBox="1"/>
          <p:nvPr/>
        </p:nvSpPr>
        <p:spPr>
          <a:xfrm>
            <a:off x="6583680" y="4023360"/>
            <a:ext cx="4663440" cy="548640"/>
          </a:xfrm>
          <a:prstGeom prst="rect">
            <a:avLst/>
          </a:prstGeom>
          <a:noFill/>
          <a:ln/>
        </p:spPr>
        <p:txBody>
          <a:bodyPr wrap="square" lIns="0" tIns="0" rIns="0" bIns="0" rtlCol="0" anchor="t"/>
          <a:lstStyle/>
          <a:p>
            <a:pPr indent="0" marL="0">
              <a:buNone/>
            </a:pPr>
            <a:r>
              <a:rPr lang="en-US" sz="1300" dirty="0">
                <a:solidFill>
                  <a:srgbClr val="46585D"/>
                </a:solidFill>
                <a:latin typeface="Calibri" pitchFamily="34" charset="0"/>
                <a:ea typeface="Calibri" pitchFamily="34" charset="-122"/>
                <a:cs typeface="Calibri" pitchFamily="34" charset="-120"/>
              </a:rPr>
              <a:t>They also move the eyes, the muscles of facial expression, the soft palate and vocal cords, the shoulders, and the tongue. Weakness on one side gives visible asymmetry.</a:t>
            </a:r>
            <a:endParaRPr lang="en-US" sz="1300" dirty="0"/>
          </a:p>
        </p:txBody>
      </p:sp>
      <p:sp>
        <p:nvSpPr>
          <p:cNvPr id="14" name="Text 12"/>
          <p:cNvSpPr txBox="1"/>
          <p:nvPr/>
        </p:nvSpPr>
        <p:spPr>
          <a:xfrm>
            <a:off x="640080" y="5120640"/>
            <a:ext cx="10881360" cy="457200"/>
          </a:xfrm>
          <a:prstGeom prst="rect">
            <a:avLst/>
          </a:prstGeom>
          <a:noFill/>
          <a:ln/>
        </p:spPr>
        <p:txBody>
          <a:bodyPr wrap="square" lIns="0" tIns="0" rIns="0" bIns="0" rtlCol="0" anchor="ctr"/>
          <a:lstStyle/>
          <a:p>
            <a:pPr algn="ctr" indent="0" marL="0">
              <a:buNone/>
            </a:pPr>
            <a:r>
              <a:rPr lang="en-US" sz="1650" i="1" dirty="0">
                <a:solidFill>
                  <a:srgbClr val="1A2E35"/>
                </a:solidFill>
                <a:latin typeface="Cambria" pitchFamily="34" charset="0"/>
                <a:ea typeface="Cambria" pitchFamily="34" charset="-122"/>
                <a:cs typeface="Cambria" pitchFamily="34" charset="-120"/>
              </a:rPr>
              <a:t>Test them in order and you walk down the brainstem.</a:t>
            </a:r>
            <a:endParaRPr lang="en-US" sz="1650" dirty="0"/>
          </a:p>
        </p:txBody>
      </p:sp>
      <p:sp>
        <p:nvSpPr>
          <p:cNvPr id="15" name="Text 13"/>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16" name="Text 14"/>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Neurological Exam  ·  Chapter 16 · Topic 3  ·  3</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Twelve nerves, twelve maneuvers</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The first six, and the bedside test for each.</a:t>
            </a:r>
            <a:endParaRPr lang="en-US" sz="1450" dirty="0"/>
          </a:p>
        </p:txBody>
      </p:sp>
      <p:graphicFrame>
        <p:nvGraphicFramePr>
          <p:cNvPr id="5" name="Table 0"/>
          <p:cNvGraphicFramePr>
            <a:graphicFrameLocks noGrp="1"/>
          </p:cNvGraphicFramePr>
          <p:nvPr>
            <p:extLst>
              <p:ext uri="{D42A27DB-BD31-4B8C-83A1-F6EECF244321}">
                <p14:modId xmlns:p14="http://schemas.microsoft.com/office/powerpoint/2010/main" val="1579011935"/>
              </p:ext>
            </p:extLst>
          </p:nvPr>
        </p:nvGraphicFramePr>
        <p:xfrm>
          <a:off x="640080" y="1965960"/>
          <a:ext cx="10881360" cy="914400"/>
        </p:xfrm>
        <a:graphic>
          <a:graphicData uri="http://schemas.openxmlformats.org/drawingml/2006/table">
            <a:tbl>
              <a:tblPr/>
              <a:tblGrid>
                <a:gridCol w="2011680"/>
                <a:gridCol w="3657600"/>
                <a:gridCol w="5212080"/>
              </a:tblGrid>
              <a:tr h="420624">
                <a:tc>
                  <a:txBody>
                    <a:bodyPr/>
                    <a:lstStyle/>
                    <a:p>
                      <a:pPr indent="0" marL="0">
                        <a:buNone/>
                      </a:pPr>
                      <a:r>
                        <a:rPr lang="en-US" sz="1250" b="1" dirty="0">
                          <a:solidFill>
                            <a:srgbClr val="FFFFFF"/>
                          </a:solidFill>
                          <a:latin typeface="Calibri" pitchFamily="34" charset="0"/>
                          <a:ea typeface="Calibri" pitchFamily="34" charset="-122"/>
                          <a:cs typeface="Calibri" pitchFamily="34" charset="-120"/>
                        </a:rPr>
                        <a:t>Nerve</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solidFill>
                      <a:srgbClr val="1A2E35"/>
                    </a:solidFill>
                  </a:tcPr>
                </a:tc>
                <a:tc>
                  <a:txBody>
                    <a:bodyPr/>
                    <a:lstStyle/>
                    <a:p>
                      <a:pPr indent="0" marL="0">
                        <a:buNone/>
                      </a:pPr>
                      <a:r>
                        <a:rPr lang="en-US" sz="1250" b="1" dirty="0">
                          <a:solidFill>
                            <a:srgbClr val="FFFFFF"/>
                          </a:solidFill>
                          <a:latin typeface="Calibri" pitchFamily="34" charset="0"/>
                          <a:ea typeface="Calibri" pitchFamily="34" charset="-122"/>
                          <a:cs typeface="Calibri" pitchFamily="34" charset="-120"/>
                        </a:rPr>
                        <a:t>Name</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solidFill>
                      <a:srgbClr val="1A2E35"/>
                    </a:solidFill>
                  </a:tcPr>
                </a:tc>
                <a:tc>
                  <a:txBody>
                    <a:bodyPr/>
                    <a:lstStyle/>
                    <a:p>
                      <a:pPr indent="0" marL="0">
                        <a:buNone/>
                      </a:pPr>
                      <a:r>
                        <a:rPr lang="en-US" sz="1250" b="1" dirty="0">
                          <a:solidFill>
                            <a:srgbClr val="FFFFFF"/>
                          </a:solidFill>
                          <a:latin typeface="Calibri" pitchFamily="34" charset="0"/>
                          <a:ea typeface="Calibri" pitchFamily="34" charset="-122"/>
                          <a:cs typeface="Calibri" pitchFamily="34" charset="-120"/>
                        </a:rPr>
                        <a:t>Bedside test</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solidFill>
                      <a:srgbClr val="1A2E35"/>
                    </a:solidFill>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I</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Olfactory</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Smell a familiar scent</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II</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Optic</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Eye chart and visual fields</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III, IV, VI</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Oculomotor, trochlear, abducens</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Follow a finger; pupil to light</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V</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Trigeminal</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Touch the face; clench the jaw</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VII</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Facial</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Smile, raise brows, shut the eyes</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bl>
          </a:graphicData>
        </a:graphic>
      </p:graphicFrame>
      <p:sp>
        <p:nvSpPr>
          <p:cNvPr id="5" name="Text 2"/>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6" name="Text 3"/>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Neurological Exam  ·  Chapter 16 · Topic 3  ·  4</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The second half of the list</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Nerves VIII to XII, and how each one is checked.</a:t>
            </a:r>
            <a:endParaRPr lang="en-US" sz="1450" dirty="0"/>
          </a:p>
        </p:txBody>
      </p:sp>
      <p:sp>
        <p:nvSpPr>
          <p:cNvPr id="4" name="Shape 2"/>
          <p:cNvSpPr/>
          <p:nvPr/>
        </p:nvSpPr>
        <p:spPr>
          <a:xfrm>
            <a:off x="640080" y="1965960"/>
            <a:ext cx="3505200" cy="896112"/>
          </a:xfrm>
          <a:prstGeom prst="roundRect">
            <a:avLst>
              <a:gd name="adj" fmla="val 7143"/>
            </a:avLst>
          </a:prstGeom>
          <a:solidFill>
            <a:srgbClr val="F4F6F6"/>
          </a:solidFill>
          <a:ln/>
        </p:spPr>
      </p:sp>
      <p:sp>
        <p:nvSpPr>
          <p:cNvPr id="5" name="Text 3"/>
          <p:cNvSpPr txBox="1"/>
          <p:nvPr/>
        </p:nvSpPr>
        <p:spPr>
          <a:xfrm>
            <a:off x="914400" y="2084832"/>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VIII · Vestibulocochlear</a:t>
            </a:r>
            <a:endParaRPr lang="en-US" sz="1350" dirty="0"/>
          </a:p>
        </p:txBody>
      </p:sp>
      <p:sp>
        <p:nvSpPr>
          <p:cNvPr id="6" name="Text 4"/>
          <p:cNvSpPr txBox="1"/>
          <p:nvPr/>
        </p:nvSpPr>
        <p:spPr>
          <a:xfrm>
            <a:off x="914400" y="2423160"/>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Hearing and balance. Rub fingers by each ear.</a:t>
            </a:r>
            <a:endParaRPr lang="en-US" sz="1100" dirty="0"/>
          </a:p>
        </p:txBody>
      </p:sp>
      <p:sp>
        <p:nvSpPr>
          <p:cNvPr id="7" name="Shape 5"/>
          <p:cNvSpPr/>
          <p:nvPr/>
        </p:nvSpPr>
        <p:spPr>
          <a:xfrm>
            <a:off x="4328160" y="1965960"/>
            <a:ext cx="3505200" cy="896112"/>
          </a:xfrm>
          <a:prstGeom prst="roundRect">
            <a:avLst>
              <a:gd name="adj" fmla="val 7143"/>
            </a:avLst>
          </a:prstGeom>
          <a:solidFill>
            <a:srgbClr val="F4F6F6"/>
          </a:solidFill>
          <a:ln/>
        </p:spPr>
      </p:sp>
      <p:sp>
        <p:nvSpPr>
          <p:cNvPr id="8" name="Text 6"/>
          <p:cNvSpPr txBox="1"/>
          <p:nvPr/>
        </p:nvSpPr>
        <p:spPr>
          <a:xfrm>
            <a:off x="4602480" y="2084832"/>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IX · Glossopharyngeal</a:t>
            </a:r>
            <a:endParaRPr lang="en-US" sz="1350" dirty="0"/>
          </a:p>
        </p:txBody>
      </p:sp>
      <p:sp>
        <p:nvSpPr>
          <p:cNvPr id="9" name="Text 7"/>
          <p:cNvSpPr txBox="1"/>
          <p:nvPr/>
        </p:nvSpPr>
        <p:spPr>
          <a:xfrm>
            <a:off x="4602480" y="2423160"/>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Taste at the back, gag reflex, swallowing.</a:t>
            </a:r>
            <a:endParaRPr lang="en-US" sz="1100" dirty="0"/>
          </a:p>
        </p:txBody>
      </p:sp>
      <p:sp>
        <p:nvSpPr>
          <p:cNvPr id="10" name="Shape 8"/>
          <p:cNvSpPr/>
          <p:nvPr/>
        </p:nvSpPr>
        <p:spPr>
          <a:xfrm>
            <a:off x="8016240" y="1965960"/>
            <a:ext cx="3505200" cy="896112"/>
          </a:xfrm>
          <a:prstGeom prst="roundRect">
            <a:avLst>
              <a:gd name="adj" fmla="val 7143"/>
            </a:avLst>
          </a:prstGeom>
          <a:solidFill>
            <a:srgbClr val="F4F6F6"/>
          </a:solidFill>
          <a:ln/>
        </p:spPr>
      </p:sp>
      <p:sp>
        <p:nvSpPr>
          <p:cNvPr id="11" name="Text 9"/>
          <p:cNvSpPr txBox="1"/>
          <p:nvPr/>
        </p:nvSpPr>
        <p:spPr>
          <a:xfrm>
            <a:off x="8290560" y="2084832"/>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X · Vagus</a:t>
            </a:r>
            <a:endParaRPr lang="en-US" sz="1350" dirty="0"/>
          </a:p>
        </p:txBody>
      </p:sp>
      <p:sp>
        <p:nvSpPr>
          <p:cNvPr id="12" name="Text 10"/>
          <p:cNvSpPr txBox="1"/>
          <p:nvPr/>
        </p:nvSpPr>
        <p:spPr>
          <a:xfrm>
            <a:off x="8290560" y="2423160"/>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Say “ahh” and watch the palate lift evenly.</a:t>
            </a:r>
            <a:endParaRPr lang="en-US" sz="1100" dirty="0"/>
          </a:p>
        </p:txBody>
      </p:sp>
      <p:sp>
        <p:nvSpPr>
          <p:cNvPr id="13" name="Shape 11"/>
          <p:cNvSpPr/>
          <p:nvPr/>
        </p:nvSpPr>
        <p:spPr>
          <a:xfrm>
            <a:off x="640080" y="2990088"/>
            <a:ext cx="3505200" cy="896112"/>
          </a:xfrm>
          <a:prstGeom prst="roundRect">
            <a:avLst>
              <a:gd name="adj" fmla="val 7143"/>
            </a:avLst>
          </a:prstGeom>
          <a:solidFill>
            <a:srgbClr val="F4F6F6"/>
          </a:solidFill>
          <a:ln/>
        </p:spPr>
      </p:sp>
      <p:sp>
        <p:nvSpPr>
          <p:cNvPr id="14" name="Text 12"/>
          <p:cNvSpPr txBox="1"/>
          <p:nvPr/>
        </p:nvSpPr>
        <p:spPr>
          <a:xfrm>
            <a:off x="914400" y="3108960"/>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XI · Accessory</a:t>
            </a:r>
            <a:endParaRPr lang="en-US" sz="1350" dirty="0"/>
          </a:p>
        </p:txBody>
      </p:sp>
      <p:sp>
        <p:nvSpPr>
          <p:cNvPr id="15" name="Text 13"/>
          <p:cNvSpPr txBox="1"/>
          <p:nvPr/>
        </p:nvSpPr>
        <p:spPr>
          <a:xfrm>
            <a:off x="914400" y="3447288"/>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Shrug the shoulders and turn the head.</a:t>
            </a:r>
            <a:endParaRPr lang="en-US" sz="1100" dirty="0"/>
          </a:p>
        </p:txBody>
      </p:sp>
      <p:sp>
        <p:nvSpPr>
          <p:cNvPr id="16" name="Shape 14"/>
          <p:cNvSpPr/>
          <p:nvPr/>
        </p:nvSpPr>
        <p:spPr>
          <a:xfrm>
            <a:off x="4328160" y="2990088"/>
            <a:ext cx="3505200" cy="896112"/>
          </a:xfrm>
          <a:prstGeom prst="roundRect">
            <a:avLst>
              <a:gd name="adj" fmla="val 7143"/>
            </a:avLst>
          </a:prstGeom>
          <a:solidFill>
            <a:srgbClr val="F4F6F6"/>
          </a:solidFill>
          <a:ln/>
        </p:spPr>
      </p:sp>
      <p:sp>
        <p:nvSpPr>
          <p:cNvPr id="17" name="Text 15"/>
          <p:cNvSpPr txBox="1"/>
          <p:nvPr/>
        </p:nvSpPr>
        <p:spPr>
          <a:xfrm>
            <a:off x="4602480" y="3108960"/>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XII · Hypoglossal</a:t>
            </a:r>
            <a:endParaRPr lang="en-US" sz="1350" dirty="0"/>
          </a:p>
        </p:txBody>
      </p:sp>
      <p:sp>
        <p:nvSpPr>
          <p:cNvPr id="18" name="Text 16"/>
          <p:cNvSpPr txBox="1"/>
          <p:nvPr/>
        </p:nvSpPr>
        <p:spPr>
          <a:xfrm>
            <a:off x="4602480" y="3447288"/>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Stick the tongue out and watch for drift.</a:t>
            </a:r>
            <a:endParaRPr lang="en-US" sz="1100" dirty="0"/>
          </a:p>
        </p:txBody>
      </p:sp>
      <p:sp>
        <p:nvSpPr>
          <p:cNvPr id="19" name="Shape 17"/>
          <p:cNvSpPr/>
          <p:nvPr/>
        </p:nvSpPr>
        <p:spPr>
          <a:xfrm>
            <a:off x="8016240" y="2990088"/>
            <a:ext cx="3505200" cy="896112"/>
          </a:xfrm>
          <a:prstGeom prst="roundRect">
            <a:avLst>
              <a:gd name="adj" fmla="val 7143"/>
            </a:avLst>
          </a:prstGeom>
          <a:solidFill>
            <a:srgbClr val="F4F6F6"/>
          </a:solidFill>
          <a:ln/>
        </p:spPr>
      </p:sp>
      <p:sp>
        <p:nvSpPr>
          <p:cNvPr id="20" name="Text 18"/>
          <p:cNvSpPr txBox="1"/>
          <p:nvPr/>
        </p:nvSpPr>
        <p:spPr>
          <a:xfrm>
            <a:off x="8290560" y="3108960"/>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The mnemonic</a:t>
            </a:r>
            <a:endParaRPr lang="en-US" sz="1350" dirty="0"/>
          </a:p>
        </p:txBody>
      </p:sp>
      <p:sp>
        <p:nvSpPr>
          <p:cNvPr id="21" name="Text 19"/>
          <p:cNvSpPr txBox="1"/>
          <p:nvPr/>
        </p:nvSpPr>
        <p:spPr>
          <a:xfrm>
            <a:off x="8290560" y="3447288"/>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On Old Olympus’ Towering Tops, A Finn And…</a:t>
            </a:r>
            <a:endParaRPr lang="en-US" sz="1100" dirty="0"/>
          </a:p>
        </p:txBody>
      </p:sp>
      <p:sp>
        <p:nvSpPr>
          <p:cNvPr id="22" name="Text 20"/>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23" name="Text 21"/>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Neurological Exam  ·  Chapter 16 · Topic 3  ·  5</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Worked example: a crooked tongue</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One small asymmetry, worked back to a nerve.</a:t>
            </a:r>
            <a:endParaRPr lang="en-US" sz="1450" dirty="0"/>
          </a:p>
        </p:txBody>
      </p:sp>
      <p:sp>
        <p:nvSpPr>
          <p:cNvPr id="4" name="Shape 2"/>
          <p:cNvSpPr/>
          <p:nvPr/>
        </p:nvSpPr>
        <p:spPr>
          <a:xfrm>
            <a:off x="640080" y="2103120"/>
            <a:ext cx="3048000" cy="1920240"/>
          </a:xfrm>
          <a:prstGeom prst="roundRect">
            <a:avLst>
              <a:gd name="adj" fmla="val 3810"/>
            </a:avLst>
          </a:prstGeom>
          <a:solidFill>
            <a:srgbClr val="F4F6F6"/>
          </a:solidFill>
          <a:ln/>
        </p:spPr>
      </p:sp>
      <p:sp>
        <p:nvSpPr>
          <p:cNvPr id="5" name="Shape 3"/>
          <p:cNvSpPr/>
          <p:nvPr/>
        </p:nvSpPr>
        <p:spPr>
          <a:xfrm>
            <a:off x="914400" y="2340864"/>
            <a:ext cx="438912" cy="438912"/>
          </a:xfrm>
          <a:prstGeom prst="ellipse">
            <a:avLst/>
          </a:prstGeom>
          <a:solidFill>
            <a:srgbClr val="A8324A"/>
          </a:solidFill>
          <a:ln/>
        </p:spPr>
      </p:sp>
      <p:sp>
        <p:nvSpPr>
          <p:cNvPr id="6" name="Text 4"/>
          <p:cNvSpPr txBox="1"/>
          <p:nvPr/>
        </p:nvSpPr>
        <p:spPr>
          <a:xfrm>
            <a:off x="914400" y="2340864"/>
            <a:ext cx="438912"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1</a:t>
            </a:r>
            <a:endParaRPr lang="en-US" sz="1500" dirty="0"/>
          </a:p>
        </p:txBody>
      </p:sp>
      <p:sp>
        <p:nvSpPr>
          <p:cNvPr id="7" name="Text 5"/>
          <p:cNvSpPr txBox="1"/>
          <p:nvPr/>
        </p:nvSpPr>
        <p:spPr>
          <a:xfrm>
            <a:off x="1481328" y="2359152"/>
            <a:ext cx="1932432" cy="411480"/>
          </a:xfrm>
          <a:prstGeom prst="rect">
            <a:avLst/>
          </a:prstGeom>
          <a:noFill/>
          <a:ln/>
        </p:spPr>
        <p:txBody>
          <a:bodyPr wrap="square" lIns="0" tIns="0" rIns="0" bIns="0" rtlCol="0" anchor="ctr"/>
          <a:lstStyle/>
          <a:p>
            <a:pPr indent="0" marL="0">
              <a:buNone/>
            </a:pPr>
            <a:r>
              <a:rPr lang="en-US" sz="1800" b="1" dirty="0">
                <a:solidFill>
                  <a:srgbClr val="1A2E35"/>
                </a:solidFill>
                <a:latin typeface="Cambria" pitchFamily="34" charset="0"/>
                <a:ea typeface="Cambria" pitchFamily="34" charset="-122"/>
                <a:cs typeface="Cambria" pitchFamily="34" charset="-120"/>
              </a:rPr>
              <a:t>See the sign</a:t>
            </a:r>
            <a:endParaRPr lang="en-US" sz="1800" dirty="0"/>
          </a:p>
        </p:txBody>
      </p:sp>
      <p:sp>
        <p:nvSpPr>
          <p:cNvPr id="8" name="Text 6"/>
          <p:cNvSpPr txBox="1"/>
          <p:nvPr/>
        </p:nvSpPr>
        <p:spPr>
          <a:xfrm>
            <a:off x="914400" y="2971800"/>
            <a:ext cx="2499360" cy="914400"/>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The patient sticks out the tongue and it pokes out crooked, drifting to one side.</a:t>
            </a:r>
            <a:endParaRPr lang="en-US" sz="1250" dirty="0"/>
          </a:p>
        </p:txBody>
      </p:sp>
      <p:sp>
        <p:nvSpPr>
          <p:cNvPr id="9" name="Shape 7"/>
          <p:cNvSpPr/>
          <p:nvPr/>
        </p:nvSpPr>
        <p:spPr>
          <a:xfrm>
            <a:off x="3939540" y="2907792"/>
            <a:ext cx="365760" cy="310896"/>
          </a:xfrm>
          <a:prstGeom prst="rightArrow">
            <a:avLst/>
          </a:prstGeom>
          <a:solidFill>
            <a:srgbClr val="A8324A"/>
          </a:solidFill>
          <a:ln/>
        </p:spPr>
      </p:sp>
      <p:sp>
        <p:nvSpPr>
          <p:cNvPr id="10" name="Shape 8"/>
          <p:cNvSpPr/>
          <p:nvPr/>
        </p:nvSpPr>
        <p:spPr>
          <a:xfrm>
            <a:off x="4556760" y="2103120"/>
            <a:ext cx="3048000" cy="1920240"/>
          </a:xfrm>
          <a:prstGeom prst="roundRect">
            <a:avLst>
              <a:gd name="adj" fmla="val 3810"/>
            </a:avLst>
          </a:prstGeom>
          <a:solidFill>
            <a:srgbClr val="F4F6F6"/>
          </a:solidFill>
          <a:ln/>
        </p:spPr>
      </p:sp>
      <p:sp>
        <p:nvSpPr>
          <p:cNvPr id="11" name="Shape 9"/>
          <p:cNvSpPr/>
          <p:nvPr/>
        </p:nvSpPr>
        <p:spPr>
          <a:xfrm>
            <a:off x="4831080" y="2340864"/>
            <a:ext cx="438912" cy="438912"/>
          </a:xfrm>
          <a:prstGeom prst="ellipse">
            <a:avLst/>
          </a:prstGeom>
          <a:solidFill>
            <a:srgbClr val="A8324A"/>
          </a:solidFill>
          <a:ln/>
        </p:spPr>
      </p:sp>
      <p:sp>
        <p:nvSpPr>
          <p:cNvPr id="12" name="Text 10"/>
          <p:cNvSpPr txBox="1"/>
          <p:nvPr/>
        </p:nvSpPr>
        <p:spPr>
          <a:xfrm>
            <a:off x="4831080" y="2340864"/>
            <a:ext cx="438912"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2</a:t>
            </a:r>
            <a:endParaRPr lang="en-US" sz="1500" dirty="0"/>
          </a:p>
        </p:txBody>
      </p:sp>
      <p:sp>
        <p:nvSpPr>
          <p:cNvPr id="13" name="Text 11"/>
          <p:cNvSpPr txBox="1"/>
          <p:nvPr/>
        </p:nvSpPr>
        <p:spPr>
          <a:xfrm>
            <a:off x="5398008" y="2359152"/>
            <a:ext cx="1932432" cy="411480"/>
          </a:xfrm>
          <a:prstGeom prst="rect">
            <a:avLst/>
          </a:prstGeom>
          <a:noFill/>
          <a:ln/>
        </p:spPr>
        <p:txBody>
          <a:bodyPr wrap="square" lIns="0" tIns="0" rIns="0" bIns="0" rtlCol="0" anchor="ctr"/>
          <a:lstStyle/>
          <a:p>
            <a:pPr indent="0" marL="0">
              <a:buNone/>
            </a:pPr>
            <a:r>
              <a:rPr lang="en-US" sz="1800" b="1" dirty="0">
                <a:solidFill>
                  <a:srgbClr val="1A2E35"/>
                </a:solidFill>
                <a:latin typeface="Cambria" pitchFamily="34" charset="0"/>
                <a:ea typeface="Cambria" pitchFamily="34" charset="-122"/>
                <a:cs typeface="Cambria" pitchFamily="34" charset="-120"/>
              </a:rPr>
              <a:t>Name the nerve</a:t>
            </a:r>
            <a:endParaRPr lang="en-US" sz="1800" dirty="0"/>
          </a:p>
        </p:txBody>
      </p:sp>
      <p:sp>
        <p:nvSpPr>
          <p:cNvPr id="14" name="Text 12"/>
          <p:cNvSpPr txBox="1"/>
          <p:nvPr/>
        </p:nvSpPr>
        <p:spPr>
          <a:xfrm>
            <a:off x="4831080" y="2971800"/>
            <a:ext cx="2499360" cy="914400"/>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Tongue movement is CN XII, the hypoglossal nerve. Nothing else moves the tongue.</a:t>
            </a:r>
            <a:endParaRPr lang="en-US" sz="1250" dirty="0"/>
          </a:p>
        </p:txBody>
      </p:sp>
      <p:sp>
        <p:nvSpPr>
          <p:cNvPr id="15" name="Shape 13"/>
          <p:cNvSpPr/>
          <p:nvPr/>
        </p:nvSpPr>
        <p:spPr>
          <a:xfrm>
            <a:off x="7856220" y="2907792"/>
            <a:ext cx="365760" cy="310896"/>
          </a:xfrm>
          <a:prstGeom prst="rightArrow">
            <a:avLst/>
          </a:prstGeom>
          <a:solidFill>
            <a:srgbClr val="A8324A"/>
          </a:solidFill>
          <a:ln/>
        </p:spPr>
      </p:sp>
      <p:sp>
        <p:nvSpPr>
          <p:cNvPr id="16" name="Shape 14"/>
          <p:cNvSpPr/>
          <p:nvPr/>
        </p:nvSpPr>
        <p:spPr>
          <a:xfrm>
            <a:off x="8473440" y="2103120"/>
            <a:ext cx="3048000" cy="1920240"/>
          </a:xfrm>
          <a:prstGeom prst="roundRect">
            <a:avLst>
              <a:gd name="adj" fmla="val 3810"/>
            </a:avLst>
          </a:prstGeom>
          <a:solidFill>
            <a:srgbClr val="F4F6F6"/>
          </a:solidFill>
          <a:ln/>
        </p:spPr>
      </p:sp>
      <p:sp>
        <p:nvSpPr>
          <p:cNvPr id="17" name="Shape 15"/>
          <p:cNvSpPr/>
          <p:nvPr/>
        </p:nvSpPr>
        <p:spPr>
          <a:xfrm>
            <a:off x="8747760" y="2340864"/>
            <a:ext cx="438912" cy="438912"/>
          </a:xfrm>
          <a:prstGeom prst="ellipse">
            <a:avLst/>
          </a:prstGeom>
          <a:solidFill>
            <a:srgbClr val="A8324A"/>
          </a:solidFill>
          <a:ln/>
        </p:spPr>
      </p:sp>
      <p:sp>
        <p:nvSpPr>
          <p:cNvPr id="18" name="Text 16"/>
          <p:cNvSpPr txBox="1"/>
          <p:nvPr/>
        </p:nvSpPr>
        <p:spPr>
          <a:xfrm>
            <a:off x="8747760" y="2340864"/>
            <a:ext cx="438912"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3</a:t>
            </a:r>
            <a:endParaRPr lang="en-US" sz="1500" dirty="0"/>
          </a:p>
        </p:txBody>
      </p:sp>
      <p:sp>
        <p:nvSpPr>
          <p:cNvPr id="19" name="Text 17"/>
          <p:cNvSpPr txBox="1"/>
          <p:nvPr/>
        </p:nvSpPr>
        <p:spPr>
          <a:xfrm>
            <a:off x="9314688" y="2359152"/>
            <a:ext cx="1932432" cy="411480"/>
          </a:xfrm>
          <a:prstGeom prst="rect">
            <a:avLst/>
          </a:prstGeom>
          <a:noFill/>
          <a:ln/>
        </p:spPr>
        <p:txBody>
          <a:bodyPr wrap="square" lIns="0" tIns="0" rIns="0" bIns="0" rtlCol="0" anchor="ctr"/>
          <a:lstStyle/>
          <a:p>
            <a:pPr indent="0" marL="0">
              <a:buNone/>
            </a:pPr>
            <a:r>
              <a:rPr lang="en-US" sz="1800" b="1" dirty="0">
                <a:solidFill>
                  <a:srgbClr val="1A2E35"/>
                </a:solidFill>
                <a:latin typeface="Cambria" pitchFamily="34" charset="0"/>
                <a:ea typeface="Cambria" pitchFamily="34" charset="-122"/>
                <a:cs typeface="Cambria" pitchFamily="34" charset="-120"/>
              </a:rPr>
              <a:t>Pick the side</a:t>
            </a:r>
            <a:endParaRPr lang="en-US" sz="1800" dirty="0"/>
          </a:p>
        </p:txBody>
      </p:sp>
      <p:sp>
        <p:nvSpPr>
          <p:cNvPr id="20" name="Text 18"/>
          <p:cNvSpPr txBox="1"/>
          <p:nvPr/>
        </p:nvSpPr>
        <p:spPr>
          <a:xfrm>
            <a:off x="8747760" y="2971800"/>
            <a:ext cx="2499360" cy="914400"/>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The tongue deviates toward the damaged side, so drift to the right means right XII.</a:t>
            </a:r>
            <a:endParaRPr lang="en-US" sz="1250" dirty="0"/>
          </a:p>
        </p:txBody>
      </p:sp>
      <p:sp>
        <p:nvSpPr>
          <p:cNvPr id="21" name="Shape 19"/>
          <p:cNvSpPr/>
          <p:nvPr/>
        </p:nvSpPr>
        <p:spPr>
          <a:xfrm>
            <a:off x="640080" y="4389120"/>
            <a:ext cx="10881360" cy="868680"/>
          </a:xfrm>
          <a:prstGeom prst="roundRect">
            <a:avLst>
              <a:gd name="adj" fmla="val 8421"/>
            </a:avLst>
          </a:prstGeom>
          <a:solidFill>
            <a:srgbClr val="1A2E35"/>
          </a:solidFill>
          <a:ln/>
        </p:spPr>
      </p:sp>
      <p:sp>
        <p:nvSpPr>
          <p:cNvPr id="22" name="Text 20"/>
          <p:cNvSpPr txBox="1"/>
          <p:nvPr/>
        </p:nvSpPr>
        <p:spPr>
          <a:xfrm>
            <a:off x="960120" y="4389120"/>
            <a:ext cx="10241280" cy="868680"/>
          </a:xfrm>
          <a:prstGeom prst="rect">
            <a:avLst/>
          </a:prstGeom>
          <a:noFill/>
          <a:ln/>
        </p:spPr>
        <p:txBody>
          <a:bodyPr wrap="square" lIns="0" tIns="0" rIns="0" bIns="0" rtlCol="0" anchor="ctr"/>
          <a:lstStyle/>
          <a:p>
            <a:pPr indent="0" marL="0">
              <a:buNone/>
            </a:pPr>
            <a:r>
              <a:rPr lang="en-US" sz="1400" b="1" dirty="0">
                <a:solidFill>
                  <a:srgbClr val="FFFFFF"/>
                </a:solidFill>
                <a:latin typeface="Calibri" pitchFamily="34" charset="0"/>
                <a:ea typeface="Calibri" pitchFamily="34" charset="-122"/>
                <a:cs typeface="Calibri" pitchFamily="34" charset="-120"/>
              </a:rPr>
              <a:t>Deviation points at the lesion. </a:t>
            </a:r>
            <a:pPr indent="0" marL="0">
              <a:buNone/>
            </a:pPr>
            <a:r>
              <a:rPr lang="en-US" sz="1400" dirty="0">
                <a:solidFill>
                  <a:srgbClr val="EDE8DD"/>
                </a:solidFill>
                <a:latin typeface="Calibri" pitchFamily="34" charset="0"/>
                <a:ea typeface="Calibri" pitchFamily="34" charset="-122"/>
                <a:cs typeface="Calibri" pitchFamily="34" charset="-120"/>
              </a:rPr>
              <a:t>The tongue and the facial droop both fall toward the damaged side, which makes naming the side the easy part.</a:t>
            </a:r>
            <a:endParaRPr lang="en-US" sz="1400" dirty="0"/>
          </a:p>
        </p:txBody>
      </p:sp>
      <p:sp>
        <p:nvSpPr>
          <p:cNvPr id="23" name="Text 21"/>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24" name="Text 22"/>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Neurological Exam  ·  Chapter 16 · Topic 3  ·  6</a:t>
            </a:r>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Twelve pairs, one survey</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One list, and most of a brainstem examined.</a:t>
            </a:r>
            <a:endParaRPr lang="en-US" sz="1450" dirty="0"/>
          </a:p>
        </p:txBody>
      </p:sp>
      <p:sp>
        <p:nvSpPr>
          <p:cNvPr id="4" name="Text 2"/>
          <p:cNvSpPr txBox="1"/>
          <p:nvPr/>
        </p:nvSpPr>
        <p:spPr>
          <a:xfrm>
            <a:off x="640080" y="1874520"/>
            <a:ext cx="2834640" cy="1554480"/>
          </a:xfrm>
          <a:prstGeom prst="rect">
            <a:avLst/>
          </a:prstGeom>
          <a:noFill/>
          <a:ln/>
        </p:spPr>
        <p:txBody>
          <a:bodyPr wrap="square" lIns="0" tIns="0" rIns="0" bIns="0" rtlCol="0" anchor="t"/>
          <a:lstStyle/>
          <a:p>
            <a:pPr indent="0" marL="0">
              <a:buNone/>
            </a:pPr>
            <a:r>
              <a:rPr lang="en-US" sz="8800" b="1" dirty="0">
                <a:solidFill>
                  <a:srgbClr val="A8324A"/>
                </a:solidFill>
                <a:latin typeface="Cambria" pitchFamily="34" charset="0"/>
                <a:ea typeface="Cambria" pitchFamily="34" charset="-122"/>
                <a:cs typeface="Cambria" pitchFamily="34" charset="-120"/>
              </a:rPr>
              <a:t>12</a:t>
            </a:r>
            <a:endParaRPr lang="en-US" sz="8800" dirty="0"/>
          </a:p>
        </p:txBody>
      </p:sp>
      <p:sp>
        <p:nvSpPr>
          <p:cNvPr id="5" name="Text 3"/>
          <p:cNvSpPr txBox="1"/>
          <p:nvPr/>
        </p:nvSpPr>
        <p:spPr>
          <a:xfrm>
            <a:off x="640080" y="3474720"/>
            <a:ext cx="2743200" cy="2011680"/>
          </a:xfrm>
          <a:prstGeom prst="rect">
            <a:avLst/>
          </a:prstGeom>
          <a:noFill/>
          <a:ln/>
        </p:spPr>
        <p:txBody>
          <a:bodyPr wrap="square" lIns="0" tIns="0" rIns="0" bIns="0" rtlCol="0" anchor="t"/>
          <a:lstStyle/>
          <a:p>
            <a:pPr indent="0" marL="0">
              <a:buNone/>
            </a:pPr>
            <a:r>
              <a:rPr lang="en-US" sz="1300" dirty="0">
                <a:solidFill>
                  <a:srgbClr val="46585D"/>
                </a:solidFill>
                <a:latin typeface="Calibri" pitchFamily="34" charset="0"/>
                <a:ea typeface="Calibri" pitchFamily="34" charset="-122"/>
                <a:cs typeface="Calibri" pitchFamily="34" charset="-120"/>
              </a:rPr>
              <a:t>pairs of cranial nerves leave the underside of the brain to serve the head and neck — smelling, seeing, moving the eyes, feeling the face, hearing, tasting, swallowing, speaking, and turning the head. Most arise from the brainstem.</a:t>
            </a:r>
            <a:endParaRPr lang="en-US" sz="1300" dirty="0"/>
          </a:p>
        </p:txBody>
      </p:sp>
      <p:sp>
        <p:nvSpPr>
          <p:cNvPr id="6" name="Shape 4"/>
          <p:cNvSpPr/>
          <p:nvPr/>
        </p:nvSpPr>
        <p:spPr>
          <a:xfrm>
            <a:off x="3977640" y="1874520"/>
            <a:ext cx="2423160" cy="713232"/>
          </a:xfrm>
          <a:prstGeom prst="roundRect">
            <a:avLst>
              <a:gd name="adj" fmla="val 7692"/>
            </a:avLst>
          </a:prstGeom>
          <a:solidFill>
            <a:srgbClr val="F4F6F6"/>
          </a:solidFill>
          <a:ln/>
        </p:spPr>
      </p:sp>
      <p:sp>
        <p:nvSpPr>
          <p:cNvPr id="7" name="Text 5"/>
          <p:cNvSpPr txBox="1"/>
          <p:nvPr/>
        </p:nvSpPr>
        <p:spPr>
          <a:xfrm>
            <a:off x="4251960" y="187452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I: smell</a:t>
            </a:r>
            <a:endParaRPr lang="en-US" sz="1300" dirty="0"/>
          </a:p>
        </p:txBody>
      </p:sp>
      <p:sp>
        <p:nvSpPr>
          <p:cNvPr id="8" name="Shape 6"/>
          <p:cNvSpPr/>
          <p:nvPr/>
        </p:nvSpPr>
        <p:spPr>
          <a:xfrm>
            <a:off x="6537960" y="1874520"/>
            <a:ext cx="2423160" cy="713232"/>
          </a:xfrm>
          <a:prstGeom prst="roundRect">
            <a:avLst>
              <a:gd name="adj" fmla="val 7692"/>
            </a:avLst>
          </a:prstGeom>
          <a:solidFill>
            <a:srgbClr val="F4F6F6"/>
          </a:solidFill>
          <a:ln/>
        </p:spPr>
      </p:sp>
      <p:sp>
        <p:nvSpPr>
          <p:cNvPr id="9" name="Text 7"/>
          <p:cNvSpPr txBox="1"/>
          <p:nvPr/>
        </p:nvSpPr>
        <p:spPr>
          <a:xfrm>
            <a:off x="6812280" y="187452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II: sight</a:t>
            </a:r>
            <a:endParaRPr lang="en-US" sz="1300" dirty="0"/>
          </a:p>
        </p:txBody>
      </p:sp>
      <p:sp>
        <p:nvSpPr>
          <p:cNvPr id="10" name="Shape 8"/>
          <p:cNvSpPr/>
          <p:nvPr/>
        </p:nvSpPr>
        <p:spPr>
          <a:xfrm>
            <a:off x="9098280" y="1874520"/>
            <a:ext cx="2423160" cy="713232"/>
          </a:xfrm>
          <a:prstGeom prst="roundRect">
            <a:avLst>
              <a:gd name="adj" fmla="val 7692"/>
            </a:avLst>
          </a:prstGeom>
          <a:solidFill>
            <a:srgbClr val="F4F6F6"/>
          </a:solidFill>
          <a:ln/>
        </p:spPr>
      </p:sp>
      <p:sp>
        <p:nvSpPr>
          <p:cNvPr id="11" name="Text 9"/>
          <p:cNvSpPr txBox="1"/>
          <p:nvPr/>
        </p:nvSpPr>
        <p:spPr>
          <a:xfrm>
            <a:off x="9372600" y="187452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III, IV, VI: eyes</a:t>
            </a:r>
            <a:endParaRPr lang="en-US" sz="1300" dirty="0"/>
          </a:p>
        </p:txBody>
      </p:sp>
      <p:sp>
        <p:nvSpPr>
          <p:cNvPr id="12" name="Shape 10"/>
          <p:cNvSpPr/>
          <p:nvPr/>
        </p:nvSpPr>
        <p:spPr>
          <a:xfrm>
            <a:off x="3977640" y="2743200"/>
            <a:ext cx="2423160" cy="713232"/>
          </a:xfrm>
          <a:prstGeom prst="roundRect">
            <a:avLst>
              <a:gd name="adj" fmla="val 7692"/>
            </a:avLst>
          </a:prstGeom>
          <a:solidFill>
            <a:srgbClr val="F4F6F6"/>
          </a:solidFill>
          <a:ln/>
        </p:spPr>
      </p:sp>
      <p:sp>
        <p:nvSpPr>
          <p:cNvPr id="13" name="Text 11"/>
          <p:cNvSpPr txBox="1"/>
          <p:nvPr/>
        </p:nvSpPr>
        <p:spPr>
          <a:xfrm>
            <a:off x="4251960" y="274320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V: face sensation</a:t>
            </a:r>
            <a:endParaRPr lang="en-US" sz="1300" dirty="0"/>
          </a:p>
        </p:txBody>
      </p:sp>
      <p:sp>
        <p:nvSpPr>
          <p:cNvPr id="14" name="Shape 12"/>
          <p:cNvSpPr/>
          <p:nvPr/>
        </p:nvSpPr>
        <p:spPr>
          <a:xfrm>
            <a:off x="6537960" y="2743200"/>
            <a:ext cx="2423160" cy="713232"/>
          </a:xfrm>
          <a:prstGeom prst="roundRect">
            <a:avLst>
              <a:gd name="adj" fmla="val 7692"/>
            </a:avLst>
          </a:prstGeom>
          <a:solidFill>
            <a:srgbClr val="F4F6F6"/>
          </a:solidFill>
          <a:ln/>
        </p:spPr>
      </p:sp>
      <p:sp>
        <p:nvSpPr>
          <p:cNvPr id="15" name="Text 13"/>
          <p:cNvSpPr txBox="1"/>
          <p:nvPr/>
        </p:nvSpPr>
        <p:spPr>
          <a:xfrm>
            <a:off x="6812280" y="274320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VII: facial movement</a:t>
            </a:r>
            <a:endParaRPr lang="en-US" sz="1300" dirty="0"/>
          </a:p>
        </p:txBody>
      </p:sp>
      <p:sp>
        <p:nvSpPr>
          <p:cNvPr id="16" name="Shape 14"/>
          <p:cNvSpPr/>
          <p:nvPr/>
        </p:nvSpPr>
        <p:spPr>
          <a:xfrm>
            <a:off x="9098280" y="2743200"/>
            <a:ext cx="2423160" cy="713232"/>
          </a:xfrm>
          <a:prstGeom prst="roundRect">
            <a:avLst>
              <a:gd name="adj" fmla="val 7692"/>
            </a:avLst>
          </a:prstGeom>
          <a:solidFill>
            <a:srgbClr val="F4F6F6"/>
          </a:solidFill>
          <a:ln/>
        </p:spPr>
      </p:sp>
      <p:sp>
        <p:nvSpPr>
          <p:cNvPr id="17" name="Text 15"/>
          <p:cNvSpPr txBox="1"/>
          <p:nvPr/>
        </p:nvSpPr>
        <p:spPr>
          <a:xfrm>
            <a:off x="9372600" y="274320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VIII: hearing, balance</a:t>
            </a:r>
            <a:endParaRPr lang="en-US" sz="1300" dirty="0"/>
          </a:p>
        </p:txBody>
      </p:sp>
      <p:sp>
        <p:nvSpPr>
          <p:cNvPr id="18" name="Text 16"/>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19" name="Text 17"/>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Neurological Exam  ·  Chapter 16 · Topic 3  ·  7</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Small signs, precise meaning</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Five tiny asymmetries, and what each one names.</a:t>
            </a:r>
            <a:endParaRPr lang="en-US" sz="1450" dirty="0"/>
          </a:p>
        </p:txBody>
      </p:sp>
      <p:sp>
        <p:nvSpPr>
          <p:cNvPr id="4" name="Text 2"/>
          <p:cNvSpPr txBox="1"/>
          <p:nvPr/>
        </p:nvSpPr>
        <p:spPr>
          <a:xfrm>
            <a:off x="640080" y="1874520"/>
            <a:ext cx="7498080" cy="3840480"/>
          </a:xfrm>
          <a:prstGeom prst="rect">
            <a:avLst/>
          </a:prstGeom>
          <a:noFill/>
          <a:ln/>
        </p:spPr>
        <p:txBody>
          <a:bodyPr wrap="square" lIns="0" tIns="0" rIns="0" bIns="0" rtlCol="0" anchor="t"/>
          <a:lstStyle/>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A tongue that pokes out crooked, drifting toward the bad side, localizes to CN XII on that side.</a:t>
            </a:r>
            <a:endParaRPr lang="en-US" sz="1550" dirty="0"/>
          </a:p>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A soft palate that lifts unevenly when the patient says “ahh” points straight to CN X.</a:t>
            </a:r>
            <a:endParaRPr lang="en-US" sz="1550" dirty="0"/>
          </a:p>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A pupil that will not shrink to light, with a droopy lid, whispers CN III — sometimes an emergency.</a:t>
            </a:r>
            <a:endParaRPr lang="en-US" sz="1550" dirty="0"/>
          </a:p>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A facial droop falls toward the damaged side, the same rule the tongue follows.</a:t>
            </a:r>
            <a:endParaRPr lang="en-US" sz="1550" dirty="0"/>
          </a:p>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A shoulder that will not shrug against your hand points to CN XI on that side.</a:t>
            </a:r>
            <a:endParaRPr lang="en-US" sz="1550" dirty="0"/>
          </a:p>
        </p:txBody>
      </p:sp>
      <p:sp>
        <p:nvSpPr>
          <p:cNvPr id="5" name="Shape 3"/>
          <p:cNvSpPr/>
          <p:nvPr/>
        </p:nvSpPr>
        <p:spPr>
          <a:xfrm>
            <a:off x="8595360" y="1874520"/>
            <a:ext cx="2926080" cy="1618488"/>
          </a:xfrm>
          <a:prstGeom prst="roundRect">
            <a:avLst>
              <a:gd name="adj" fmla="val 4520"/>
            </a:avLst>
          </a:prstGeom>
          <a:solidFill>
            <a:srgbClr val="F4F6F6"/>
          </a:solidFill>
          <a:ln/>
        </p:spPr>
      </p:sp>
      <p:sp>
        <p:nvSpPr>
          <p:cNvPr id="6" name="Text 4"/>
          <p:cNvSpPr txBox="1"/>
          <p:nvPr/>
        </p:nvSpPr>
        <p:spPr>
          <a:xfrm>
            <a:off x="8869680" y="2093976"/>
            <a:ext cx="2377440" cy="274320"/>
          </a:xfrm>
          <a:prstGeom prst="rect">
            <a:avLst/>
          </a:prstGeom>
          <a:noFill/>
          <a:ln/>
        </p:spPr>
        <p:txBody>
          <a:bodyPr wrap="square" lIns="0" tIns="0" rIns="0" bIns="0" rtlCol="0" anchor="ctr"/>
          <a:lstStyle/>
          <a:p>
            <a:pPr indent="0" marL="0">
              <a:buNone/>
            </a:pPr>
            <a:r>
              <a:rPr lang="en-US" sz="1100" b="1" spc="140" kern="0" dirty="0">
                <a:solidFill>
                  <a:srgbClr val="A8324A"/>
                </a:solidFill>
                <a:latin typeface="Calibri" pitchFamily="34" charset="0"/>
                <a:ea typeface="Calibri" pitchFamily="34" charset="-122"/>
                <a:cs typeface="Calibri" pitchFamily="34" charset="-120"/>
              </a:rPr>
              <a:t>Keeping the order</a:t>
            </a:r>
            <a:endParaRPr lang="en-US" sz="1100" dirty="0"/>
          </a:p>
        </p:txBody>
      </p:sp>
      <p:sp>
        <p:nvSpPr>
          <p:cNvPr id="7" name="Text 5"/>
          <p:cNvSpPr txBox="1"/>
          <p:nvPr/>
        </p:nvSpPr>
        <p:spPr>
          <a:xfrm>
            <a:off x="8869680" y="2441448"/>
            <a:ext cx="2377440" cy="841248"/>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On Old Olympus’ Towering Tops, A Finn And German Viewed Some Hops — one letter per nerve, I to XII.</a:t>
            </a:r>
            <a:endParaRPr lang="en-US" sz="1250" dirty="0"/>
          </a:p>
        </p:txBody>
      </p:sp>
      <p:sp>
        <p:nvSpPr>
          <p:cNvPr id="8" name="Text 6"/>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9" name="Text 7"/>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Neurological Exam  ·  Chapter 16 · Topic 3  ·  8</a:t>
            </a:r>
            <a:endParaRPr lang="en-US" sz="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Pairing the nerves to their tests</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Five quick pairings worth holding in your head.</a:t>
            </a:r>
            <a:endParaRPr lang="en-US" sz="1450" dirty="0"/>
          </a:p>
        </p:txBody>
      </p:sp>
      <p:sp>
        <p:nvSpPr>
          <p:cNvPr id="4" name="Shape 2"/>
          <p:cNvSpPr/>
          <p:nvPr/>
        </p:nvSpPr>
        <p:spPr>
          <a:xfrm>
            <a:off x="640080" y="1965960"/>
            <a:ext cx="3200400" cy="3200400"/>
          </a:xfrm>
          <a:prstGeom prst="roundRect">
            <a:avLst>
              <a:gd name="adj" fmla="val 2286"/>
            </a:avLst>
          </a:prstGeom>
          <a:solidFill>
            <a:srgbClr val="1A2E35"/>
          </a:solidFill>
          <a:ln/>
        </p:spPr>
      </p:sp>
      <p:sp>
        <p:nvSpPr>
          <p:cNvPr id="5" name="Text 3"/>
          <p:cNvSpPr txBox="1"/>
          <p:nvPr/>
        </p:nvSpPr>
        <p:spPr>
          <a:xfrm>
            <a:off x="914400" y="2203704"/>
            <a:ext cx="2651760" cy="685800"/>
          </a:xfrm>
          <a:prstGeom prst="rect">
            <a:avLst/>
          </a:prstGeom>
          <a:noFill/>
          <a:ln/>
        </p:spPr>
        <p:txBody>
          <a:bodyPr wrap="square" lIns="0" tIns="0" rIns="0" bIns="0" rtlCol="0" anchor="t"/>
          <a:lstStyle/>
          <a:p>
            <a:pPr indent="0" marL="0">
              <a:buNone/>
            </a:pPr>
            <a:r>
              <a:rPr lang="en-US" sz="1800" b="1" dirty="0">
                <a:solidFill>
                  <a:srgbClr val="FFFFFF"/>
                </a:solidFill>
                <a:latin typeface="Cambria" pitchFamily="34" charset="0"/>
                <a:ea typeface="Cambria" pitchFamily="34" charset="-122"/>
                <a:cs typeface="Cambria" pitchFamily="34" charset="-120"/>
              </a:rPr>
              <a:t>From the stem</a:t>
            </a:r>
            <a:endParaRPr lang="en-US" sz="1800" dirty="0"/>
          </a:p>
        </p:txBody>
      </p:sp>
      <p:sp>
        <p:nvSpPr>
          <p:cNvPr id="6" name="Text 4"/>
          <p:cNvSpPr txBox="1"/>
          <p:nvPr/>
        </p:nvSpPr>
        <p:spPr>
          <a:xfrm>
            <a:off x="914400" y="2898648"/>
            <a:ext cx="2651760" cy="2057400"/>
          </a:xfrm>
          <a:prstGeom prst="rect">
            <a:avLst/>
          </a:prstGeom>
          <a:noFill/>
          <a:ln/>
        </p:spPr>
        <p:txBody>
          <a:bodyPr wrap="square" lIns="0" tIns="0" rIns="0" bIns="0" rtlCol="0" anchor="t"/>
          <a:lstStyle/>
          <a:p>
            <a:pPr indent="0" marL="0">
              <a:buNone/>
            </a:pPr>
            <a:r>
              <a:rPr lang="en-US" sz="1250" dirty="0">
                <a:solidFill>
                  <a:srgbClr val="EDE8DD"/>
                </a:solidFill>
                <a:latin typeface="Calibri" pitchFamily="34" charset="0"/>
                <a:ea typeface="Calibri" pitchFamily="34" charset="-122"/>
                <a:cs typeface="Calibri" pitchFamily="34" charset="-120"/>
              </a:rPr>
              <a:t>Because most of the twelve arise from the brainstem, running the list in order is a way of surveying the stem from top to bottom.</a:t>
            </a:r>
            <a:endParaRPr lang="en-US" sz="1250" dirty="0"/>
          </a:p>
        </p:txBody>
      </p:sp>
      <p:sp>
        <p:nvSpPr>
          <p:cNvPr id="7" name="Text 5"/>
          <p:cNvSpPr txBox="1"/>
          <p:nvPr/>
        </p:nvSpPr>
        <p:spPr>
          <a:xfrm>
            <a:off x="4069080" y="196596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CN II</a:t>
            </a:r>
            <a:endParaRPr lang="en-US" sz="1500" dirty="0"/>
          </a:p>
        </p:txBody>
      </p:sp>
      <p:sp>
        <p:nvSpPr>
          <p:cNvPr id="8" name="Text 6"/>
          <p:cNvSpPr txBox="1"/>
          <p:nvPr/>
        </p:nvSpPr>
        <p:spPr>
          <a:xfrm>
            <a:off x="6537960" y="196596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9" name="Text 7"/>
          <p:cNvSpPr txBox="1"/>
          <p:nvPr/>
        </p:nvSpPr>
        <p:spPr>
          <a:xfrm>
            <a:off x="7086600" y="196596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Eye chart</a:t>
            </a:r>
            <a:endParaRPr lang="en-US" sz="1500" dirty="0"/>
          </a:p>
        </p:txBody>
      </p:sp>
      <p:sp>
        <p:nvSpPr>
          <p:cNvPr id="10" name="Text 8"/>
          <p:cNvSpPr txBox="1"/>
          <p:nvPr/>
        </p:nvSpPr>
        <p:spPr>
          <a:xfrm>
            <a:off x="9555480" y="196596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vision</a:t>
            </a:r>
            <a:endParaRPr lang="en-US" sz="1150" dirty="0"/>
          </a:p>
        </p:txBody>
      </p:sp>
      <p:sp>
        <p:nvSpPr>
          <p:cNvPr id="11" name="Text 9"/>
          <p:cNvSpPr txBox="1"/>
          <p:nvPr/>
        </p:nvSpPr>
        <p:spPr>
          <a:xfrm>
            <a:off x="4069080" y="260604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CN V</a:t>
            </a:r>
            <a:endParaRPr lang="en-US" sz="1500" dirty="0"/>
          </a:p>
        </p:txBody>
      </p:sp>
      <p:sp>
        <p:nvSpPr>
          <p:cNvPr id="12" name="Text 10"/>
          <p:cNvSpPr txBox="1"/>
          <p:nvPr/>
        </p:nvSpPr>
        <p:spPr>
          <a:xfrm>
            <a:off x="6537960" y="260604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13" name="Text 11"/>
          <p:cNvSpPr txBox="1"/>
          <p:nvPr/>
        </p:nvSpPr>
        <p:spPr>
          <a:xfrm>
            <a:off x="7086600" y="260604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Jaw clench</a:t>
            </a:r>
            <a:endParaRPr lang="en-US" sz="1500" dirty="0"/>
          </a:p>
        </p:txBody>
      </p:sp>
      <p:sp>
        <p:nvSpPr>
          <p:cNvPr id="14" name="Text 12"/>
          <p:cNvSpPr txBox="1"/>
          <p:nvPr/>
        </p:nvSpPr>
        <p:spPr>
          <a:xfrm>
            <a:off x="9555480" y="260604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face and jaw</a:t>
            </a:r>
            <a:endParaRPr lang="en-US" sz="1150" dirty="0"/>
          </a:p>
        </p:txBody>
      </p:sp>
      <p:sp>
        <p:nvSpPr>
          <p:cNvPr id="15" name="Text 13"/>
          <p:cNvSpPr txBox="1"/>
          <p:nvPr/>
        </p:nvSpPr>
        <p:spPr>
          <a:xfrm>
            <a:off x="4069080" y="324612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CN VII</a:t>
            </a:r>
            <a:endParaRPr lang="en-US" sz="1500" dirty="0"/>
          </a:p>
        </p:txBody>
      </p:sp>
      <p:sp>
        <p:nvSpPr>
          <p:cNvPr id="16" name="Text 14"/>
          <p:cNvSpPr txBox="1"/>
          <p:nvPr/>
        </p:nvSpPr>
        <p:spPr>
          <a:xfrm>
            <a:off x="6537960" y="324612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17" name="Text 15"/>
          <p:cNvSpPr txBox="1"/>
          <p:nvPr/>
        </p:nvSpPr>
        <p:spPr>
          <a:xfrm>
            <a:off x="7086600" y="324612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Smile, shut eyes</a:t>
            </a:r>
            <a:endParaRPr lang="en-US" sz="1500" dirty="0"/>
          </a:p>
        </p:txBody>
      </p:sp>
      <p:sp>
        <p:nvSpPr>
          <p:cNvPr id="18" name="Text 16"/>
          <p:cNvSpPr txBox="1"/>
          <p:nvPr/>
        </p:nvSpPr>
        <p:spPr>
          <a:xfrm>
            <a:off x="9555480" y="324612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facial movement</a:t>
            </a:r>
            <a:endParaRPr lang="en-US" sz="1150" dirty="0"/>
          </a:p>
        </p:txBody>
      </p:sp>
      <p:sp>
        <p:nvSpPr>
          <p:cNvPr id="19" name="Text 17"/>
          <p:cNvSpPr txBox="1"/>
          <p:nvPr/>
        </p:nvSpPr>
        <p:spPr>
          <a:xfrm>
            <a:off x="4069080" y="388620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CN X</a:t>
            </a:r>
            <a:endParaRPr lang="en-US" sz="1500" dirty="0"/>
          </a:p>
        </p:txBody>
      </p:sp>
      <p:sp>
        <p:nvSpPr>
          <p:cNvPr id="20" name="Text 18"/>
          <p:cNvSpPr txBox="1"/>
          <p:nvPr/>
        </p:nvSpPr>
        <p:spPr>
          <a:xfrm>
            <a:off x="6537960" y="388620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21" name="Text 19"/>
          <p:cNvSpPr txBox="1"/>
          <p:nvPr/>
        </p:nvSpPr>
        <p:spPr>
          <a:xfrm>
            <a:off x="7086600" y="388620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Say “ahh”</a:t>
            </a:r>
            <a:endParaRPr lang="en-US" sz="1500" dirty="0"/>
          </a:p>
        </p:txBody>
      </p:sp>
      <p:sp>
        <p:nvSpPr>
          <p:cNvPr id="22" name="Text 20"/>
          <p:cNvSpPr txBox="1"/>
          <p:nvPr/>
        </p:nvSpPr>
        <p:spPr>
          <a:xfrm>
            <a:off x="9555480" y="388620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the palate lift</a:t>
            </a:r>
            <a:endParaRPr lang="en-US" sz="1150" dirty="0"/>
          </a:p>
        </p:txBody>
      </p:sp>
      <p:sp>
        <p:nvSpPr>
          <p:cNvPr id="23" name="Text 21"/>
          <p:cNvSpPr txBox="1"/>
          <p:nvPr/>
        </p:nvSpPr>
        <p:spPr>
          <a:xfrm>
            <a:off x="4069080" y="452628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CN XII</a:t>
            </a:r>
            <a:endParaRPr lang="en-US" sz="1500" dirty="0"/>
          </a:p>
        </p:txBody>
      </p:sp>
      <p:sp>
        <p:nvSpPr>
          <p:cNvPr id="24" name="Text 22"/>
          <p:cNvSpPr txBox="1"/>
          <p:nvPr/>
        </p:nvSpPr>
        <p:spPr>
          <a:xfrm>
            <a:off x="6537960" y="452628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25" name="Text 23"/>
          <p:cNvSpPr txBox="1"/>
          <p:nvPr/>
        </p:nvSpPr>
        <p:spPr>
          <a:xfrm>
            <a:off x="7086600" y="452628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Tongue out</a:t>
            </a:r>
            <a:endParaRPr lang="en-US" sz="1500" dirty="0"/>
          </a:p>
        </p:txBody>
      </p:sp>
      <p:sp>
        <p:nvSpPr>
          <p:cNvPr id="26" name="Text 24"/>
          <p:cNvSpPr txBox="1"/>
          <p:nvPr/>
        </p:nvSpPr>
        <p:spPr>
          <a:xfrm>
            <a:off x="9555480" y="452628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watch the drift</a:t>
            </a:r>
            <a:endParaRPr lang="en-US" sz="1150" dirty="0"/>
          </a:p>
        </p:txBody>
      </p:sp>
      <p:sp>
        <p:nvSpPr>
          <p:cNvPr id="27" name="Text 25"/>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28" name="Text 26"/>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Neurological Exam  ·  Chapter 16 · Topic 3  ·  9</a:t>
            </a:r>
            <a:endParaRPr lang="en-US" sz="9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Check yourself</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Answer these before the next session.</a:t>
            </a:r>
            <a:endParaRPr lang="en-US" sz="1450" dirty="0"/>
          </a:p>
        </p:txBody>
      </p:sp>
      <p:sp>
        <p:nvSpPr>
          <p:cNvPr id="4" name="Shape 2"/>
          <p:cNvSpPr/>
          <p:nvPr/>
        </p:nvSpPr>
        <p:spPr>
          <a:xfrm>
            <a:off x="640080" y="1920240"/>
            <a:ext cx="420624" cy="420624"/>
          </a:xfrm>
          <a:prstGeom prst="ellipse">
            <a:avLst/>
          </a:prstGeom>
          <a:solidFill>
            <a:srgbClr val="A8324A"/>
          </a:solidFill>
          <a:ln/>
        </p:spPr>
      </p:sp>
      <p:sp>
        <p:nvSpPr>
          <p:cNvPr id="5" name="Text 3"/>
          <p:cNvSpPr txBox="1"/>
          <p:nvPr/>
        </p:nvSpPr>
        <p:spPr>
          <a:xfrm>
            <a:off x="640080" y="1920240"/>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6" name="Text 4"/>
          <p:cNvSpPr txBox="1"/>
          <p:nvPr/>
        </p:nvSpPr>
        <p:spPr>
          <a:xfrm>
            <a:off x="1261872" y="1920240"/>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A patient’s tongue deviates to the left. Name the nerve and the side involved.</a:t>
            </a:r>
            <a:endParaRPr lang="en-US" sz="1450" dirty="0"/>
          </a:p>
        </p:txBody>
      </p:sp>
      <p:sp>
        <p:nvSpPr>
          <p:cNvPr id="7" name="Shape 5"/>
          <p:cNvSpPr/>
          <p:nvPr/>
        </p:nvSpPr>
        <p:spPr>
          <a:xfrm>
            <a:off x="640080" y="2670048"/>
            <a:ext cx="420624" cy="420624"/>
          </a:xfrm>
          <a:prstGeom prst="ellipse">
            <a:avLst/>
          </a:prstGeom>
          <a:solidFill>
            <a:srgbClr val="A8324A"/>
          </a:solidFill>
          <a:ln/>
        </p:spPr>
      </p:sp>
      <p:sp>
        <p:nvSpPr>
          <p:cNvPr id="8" name="Text 6"/>
          <p:cNvSpPr txBox="1"/>
          <p:nvPr/>
        </p:nvSpPr>
        <p:spPr>
          <a:xfrm>
            <a:off x="640080" y="2670048"/>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9" name="Text 7"/>
          <p:cNvSpPr txBox="1"/>
          <p:nvPr/>
        </p:nvSpPr>
        <p:spPr>
          <a:xfrm>
            <a:off x="1261872" y="2670048"/>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Explain why testing the twelve nerves amounts to surveying the brainstem.</a:t>
            </a:r>
            <a:endParaRPr lang="en-US" sz="1450" dirty="0"/>
          </a:p>
        </p:txBody>
      </p:sp>
      <p:sp>
        <p:nvSpPr>
          <p:cNvPr id="10" name="Shape 8"/>
          <p:cNvSpPr/>
          <p:nvPr/>
        </p:nvSpPr>
        <p:spPr>
          <a:xfrm>
            <a:off x="640080" y="3419856"/>
            <a:ext cx="420624" cy="420624"/>
          </a:xfrm>
          <a:prstGeom prst="ellipse">
            <a:avLst/>
          </a:prstGeom>
          <a:solidFill>
            <a:srgbClr val="A8324A"/>
          </a:solidFill>
          <a:ln/>
        </p:spPr>
      </p:sp>
      <p:sp>
        <p:nvSpPr>
          <p:cNvPr id="11" name="Text 9"/>
          <p:cNvSpPr txBox="1"/>
          <p:nvPr/>
        </p:nvSpPr>
        <p:spPr>
          <a:xfrm>
            <a:off x="640080" y="3419856"/>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2" name="Text 10"/>
          <p:cNvSpPr txBox="1"/>
          <p:nvPr/>
        </p:nvSpPr>
        <p:spPr>
          <a:xfrm>
            <a:off x="1261872" y="3419856"/>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Say which nerve you test with “ahh,” and exactly what you are watching.</a:t>
            </a:r>
            <a:endParaRPr lang="en-US" sz="1450" dirty="0"/>
          </a:p>
        </p:txBody>
      </p:sp>
      <p:sp>
        <p:nvSpPr>
          <p:cNvPr id="13" name="Shape 11"/>
          <p:cNvSpPr/>
          <p:nvPr/>
        </p:nvSpPr>
        <p:spPr>
          <a:xfrm>
            <a:off x="640080" y="4169664"/>
            <a:ext cx="420624" cy="420624"/>
          </a:xfrm>
          <a:prstGeom prst="ellipse">
            <a:avLst/>
          </a:prstGeom>
          <a:solidFill>
            <a:srgbClr val="A8324A"/>
          </a:solidFill>
          <a:ln/>
        </p:spPr>
      </p:sp>
      <p:sp>
        <p:nvSpPr>
          <p:cNvPr id="14" name="Text 12"/>
          <p:cNvSpPr txBox="1"/>
          <p:nvPr/>
        </p:nvSpPr>
        <p:spPr>
          <a:xfrm>
            <a:off x="640080" y="4169664"/>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4</a:t>
            </a:r>
            <a:endParaRPr lang="en-US" sz="1300" dirty="0"/>
          </a:p>
        </p:txBody>
      </p:sp>
      <p:sp>
        <p:nvSpPr>
          <p:cNvPr id="15" name="Text 13"/>
          <p:cNvSpPr txBox="1"/>
          <p:nvPr/>
        </p:nvSpPr>
        <p:spPr>
          <a:xfrm>
            <a:off x="1261872" y="4169664"/>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A dilated pupil and a droopy lid appear together. Name the nerve involved.</a:t>
            </a:r>
            <a:endParaRPr lang="en-US" sz="1450" dirty="0"/>
          </a:p>
        </p:txBody>
      </p:sp>
      <p:sp>
        <p:nvSpPr>
          <p:cNvPr id="16" name="Shape 14"/>
          <p:cNvSpPr/>
          <p:nvPr/>
        </p:nvSpPr>
        <p:spPr>
          <a:xfrm>
            <a:off x="640080" y="4919472"/>
            <a:ext cx="420624" cy="420624"/>
          </a:xfrm>
          <a:prstGeom prst="ellipse">
            <a:avLst/>
          </a:prstGeom>
          <a:solidFill>
            <a:srgbClr val="A8324A"/>
          </a:solidFill>
          <a:ln/>
        </p:spPr>
      </p:sp>
      <p:sp>
        <p:nvSpPr>
          <p:cNvPr id="17" name="Text 15"/>
          <p:cNvSpPr txBox="1"/>
          <p:nvPr/>
        </p:nvSpPr>
        <p:spPr>
          <a:xfrm>
            <a:off x="640080" y="4919472"/>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5</a:t>
            </a:r>
            <a:endParaRPr lang="en-US" sz="1300" dirty="0"/>
          </a:p>
        </p:txBody>
      </p:sp>
      <p:sp>
        <p:nvSpPr>
          <p:cNvPr id="18" name="Text 16"/>
          <p:cNvSpPr txBox="1"/>
          <p:nvPr/>
        </p:nvSpPr>
        <p:spPr>
          <a:xfrm>
            <a:off x="1261872" y="4919472"/>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Give the bedside maneuver for CN XI and say what a failure looks like.</a:t>
            </a:r>
            <a:endParaRPr lang="en-US" sz="1450" dirty="0"/>
          </a:p>
        </p:txBody>
      </p:sp>
      <p:sp>
        <p:nvSpPr>
          <p:cNvPr id="19" name="Text 17"/>
          <p:cNvSpPr txBox="1"/>
          <p:nvPr/>
        </p:nvSpPr>
        <p:spPr>
          <a:xfrm>
            <a:off x="640080" y="5715000"/>
            <a:ext cx="9144000" cy="365760"/>
          </a:xfrm>
          <a:prstGeom prst="rect">
            <a:avLst/>
          </a:prstGeom>
          <a:noFill/>
          <a:ln/>
        </p:spPr>
        <p:txBody>
          <a:bodyPr wrap="square" lIns="0" tIns="0" rIns="0" bIns="0" rtlCol="0" anchor="ctr"/>
          <a:lstStyle/>
          <a:p>
            <a:pPr indent="0" marL="0">
              <a:buNone/>
            </a:pPr>
            <a:r>
              <a:rPr lang="en-US" sz="1250" i="1" dirty="0">
                <a:solidFill>
                  <a:srgbClr val="667A80"/>
                </a:solidFill>
                <a:latin typeface="Calibri" pitchFamily="34" charset="0"/>
                <a:ea typeface="Calibri" pitchFamily="34" charset="-122"/>
                <a:cs typeface="Calibri" pitchFamily="34" charset="-120"/>
              </a:rPr>
              <a:t>Full glossary and the chapter quiz are in the chapter itself.</a:t>
            </a:r>
            <a:endParaRPr lang="en-US" sz="1250" dirty="0"/>
          </a:p>
        </p:txBody>
      </p:sp>
      <p:sp>
        <p:nvSpPr>
          <p:cNvPr id="20" name="Text 18"/>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21" name="Text 19"/>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Neurological Exam  ·  Chapter 16 · Topic 3  ·  10</a:t>
            </a:r>
            <a:endParaRPr lang="en-US" sz="9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1A2E35"/>
        </a:solidFill>
      </p:bgPr>
    </p:bg>
    <p:spTree>
      <p:nvGrpSpPr>
        <p:cNvPr id="1" name=""/>
        <p:cNvGrpSpPr/>
        <p:nvPr/>
      </p:nvGrpSpPr>
      <p:grpSpPr>
        <a:xfrm>
          <a:off x="0" y="0"/>
          <a:ext cx="0" cy="0"/>
          <a:chOff x="0" y="0"/>
          <a:chExt cx="0" cy="0"/>
        </a:xfrm>
      </p:grpSpPr>
      <p:sp>
        <p:nvSpPr>
          <p:cNvPr id="2" name="Shape 0"/>
          <p:cNvSpPr/>
          <p:nvPr/>
        </p:nvSpPr>
        <p:spPr>
          <a:xfrm>
            <a:off x="9692640" y="-1554480"/>
            <a:ext cx="4023360" cy="4023360"/>
          </a:xfrm>
          <a:prstGeom prst="ellipse">
            <a:avLst/>
          </a:prstGeom>
          <a:solidFill>
            <a:srgbClr val="22404A"/>
          </a:solidFill>
          <a:ln/>
        </p:spPr>
      </p:sp>
      <p:sp>
        <p:nvSpPr>
          <p:cNvPr id="3" name="Text 1"/>
          <p:cNvSpPr txBox="1"/>
          <p:nvPr/>
        </p:nvSpPr>
        <p:spPr>
          <a:xfrm>
            <a:off x="640080" y="822960"/>
            <a:ext cx="8229600" cy="320040"/>
          </a:xfrm>
          <a:prstGeom prst="rect">
            <a:avLst/>
          </a:prstGeom>
          <a:noFill/>
          <a:ln/>
        </p:spPr>
        <p:txBody>
          <a:bodyPr wrap="square" lIns="0" tIns="0" rIns="0" bIns="0" rtlCol="0" anchor="ctr"/>
          <a:lstStyle/>
          <a:p>
            <a:pPr indent="0" marL="0">
              <a:buNone/>
            </a:pPr>
            <a:r>
              <a:rPr lang="en-US" sz="1200" b="1" spc="220" kern="0" dirty="0">
                <a:solidFill>
                  <a:srgbClr val="7FA8B8"/>
                </a:solidFill>
                <a:latin typeface="Calibri" pitchFamily="34" charset="0"/>
                <a:ea typeface="Calibri" pitchFamily="34" charset="-122"/>
                <a:cs typeface="Calibri" pitchFamily="34" charset="-120"/>
              </a:rPr>
              <a:t>IN ONE BREATH</a:t>
            </a:r>
            <a:endParaRPr lang="en-US" sz="1200" dirty="0"/>
          </a:p>
        </p:txBody>
      </p:sp>
      <p:sp>
        <p:nvSpPr>
          <p:cNvPr id="4" name="Text 2"/>
          <p:cNvSpPr txBox="1"/>
          <p:nvPr/>
        </p:nvSpPr>
        <p:spPr>
          <a:xfrm>
            <a:off x="640080" y="1371600"/>
            <a:ext cx="8412480" cy="3566160"/>
          </a:xfrm>
          <a:prstGeom prst="rect">
            <a:avLst/>
          </a:prstGeom>
          <a:noFill/>
          <a:ln/>
        </p:spPr>
        <p:txBody>
          <a:bodyPr wrap="square" lIns="0" tIns="0" rIns="0" bIns="0" rtlCol="0" anchor="ctr"/>
          <a:lstStyle/>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Twelve pairs of cranial nerves serve the head and neck.</a:t>
            </a:r>
            <a:endParaRPr lang="en-US" sz="1550" dirty="0"/>
          </a:p>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Most arise from the brainstem, so testing them surveys the brainstem.</a:t>
            </a:r>
            <a:endParaRPr lang="en-US" sz="1550" dirty="0"/>
          </a:p>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Each nerve has one quick maneuver: smell, eye chart, jaw clench, “ahh,” shrug.</a:t>
            </a:r>
            <a:endParaRPr lang="en-US" sz="1550" dirty="0"/>
          </a:p>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The tongue (XII) and a facial droop (VII) deviate toward the damaged side.</a:t>
            </a:r>
            <a:endParaRPr lang="en-US" sz="1550" dirty="0"/>
          </a:p>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A fixed pupil with a droopy lid whispers CN III, and can be an emergency.</a:t>
            </a:r>
            <a:endParaRPr lang="en-US" sz="1550" dirty="0"/>
          </a:p>
        </p:txBody>
      </p:sp>
      <p:sp>
        <p:nvSpPr>
          <p:cNvPr id="5" name="Text 3"/>
          <p:cNvSpPr txBox="1"/>
          <p:nvPr/>
        </p:nvSpPr>
        <p:spPr>
          <a:xfrm>
            <a:off x="640080" y="5120640"/>
            <a:ext cx="8229600" cy="457200"/>
          </a:xfrm>
          <a:prstGeom prst="rect">
            <a:avLst/>
          </a:prstGeom>
          <a:noFill/>
          <a:ln/>
        </p:spPr>
        <p:txBody>
          <a:bodyPr wrap="square" lIns="0" tIns="0" rIns="0" bIns="0" rtlCol="0" anchor="ctr"/>
          <a:lstStyle/>
          <a:p>
            <a:pPr indent="0" marL="0">
              <a:buNone/>
            </a:pPr>
            <a:r>
              <a:rPr lang="en-US" sz="1600" i="1" dirty="0">
                <a:solidFill>
                  <a:srgbClr val="A8324A"/>
                </a:solidFill>
                <a:latin typeface="Cambria" pitchFamily="34" charset="0"/>
                <a:ea typeface="Cambria" pitchFamily="34" charset="-122"/>
                <a:cs typeface="Cambria" pitchFamily="34" charset="-120"/>
              </a:rPr>
              <a:t>Next topic: dermatomes, and the two ways sensation climbs.</a:t>
            </a:r>
            <a:endParaRPr lang="en-US" sz="1600" dirty="0"/>
          </a:p>
        </p:txBody>
      </p:sp>
      <p:sp>
        <p:nvSpPr>
          <p:cNvPr id="6" name="Text 4"/>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8FA9B0"/>
                </a:solidFill>
                <a:latin typeface="Calibri" pitchFamily="34" charset="0"/>
                <a:ea typeface="Calibri" pitchFamily="34" charset="-122"/>
                <a:cs typeface="Calibri" pitchFamily="34" charset="-120"/>
              </a:rPr>
              <a:t>DR. GARG LEARNING</a:t>
            </a:r>
            <a:endParaRPr lang="en-US" sz="900" dirty="0"/>
          </a:p>
        </p:txBody>
      </p:sp>
      <p:sp>
        <p:nvSpPr>
          <p:cNvPr id="7" name="Text 5"/>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8FA9B0"/>
                </a:solidFill>
                <a:latin typeface="Calibri" pitchFamily="34" charset="0"/>
                <a:ea typeface="Calibri" pitchFamily="34" charset="-122"/>
                <a:cs typeface="Calibri" pitchFamily="34" charset="-120"/>
              </a:rPr>
              <a:t>The Neurological Exam  ·  Chapter 16 · Topic 3  ·  11</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11</Slides>
  <Notes>11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vector>
  </TitlesOfParts>
  <Company>Dr. Garg Learning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Cranial
Nerve Exam</dc:title>
  <dc:subject>PptxGenJS Presentation</dc:subject>
  <dc:creator>Dr. Akash Garg</dc:creator>
  <cp:lastModifiedBy>Dr. Akash Garg</cp:lastModifiedBy>
  <cp:revision>1</cp:revision>
  <dcterms:created xsi:type="dcterms:W3CDTF">2026-09-12T21:04:44Z</dcterms:created>
  <dcterms:modified xsi:type="dcterms:W3CDTF">2026-09-12T21:04:44Z</dcterms:modified>
</cp:coreProperties>
</file>