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Name the three parts before any anatomy. Students who recognize the Chapter 1 skeleton spend this session filling in slots rather than learning a new loop.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them say which way the correction runs at step four. Opposing the disturbance is the definition, and it should come from them, not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carotid sinus location is not decorative. Sensing pressure where blood turns toward the brain is why this reflex is the one that protects consciousness.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the two cards as a mirror. Students who can generate the second card from the first have understood negative feedback rather than memorized a case.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them stand up during this slide. Feeling nothing is the demonstration, and naming why they felt nothing is the learning.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three is the one they invert. Rising pressure recruiting the vagus feels backward until they remember the correction opposes the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row is a diagnosis, not another cause. Say so plainly, because students file the whole column as a list of equivalent items otherwise.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four costs marks because students answer with half the loop. Both effectors move, in opposite directions, on every correction.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by asking what a somatic neuron could do here. Nothing, and that gap is the question the final session is built to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The Baroreceptor</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Reflex</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15 · Topic 5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A sensor, a control center, and effectors, defending pressure every second.</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NEGATIVE FEEDBACK, FROM CHAPTER 1</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Pressure has a guard</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The autonomic system does more than answer emergencies. It runs silent reflexes that hold vital numbers steady, and the fastest of them defends your blood pressure.</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Sensor, control center, effectors.</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Autonomic Nervous System  ·  Chapter 15 · Topic 5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loop in four moves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The same three parts you met in the first chapter.</a:t>
            </a:r>
            <a:endParaRPr lang="en-US" sz="1450" dirty="0"/>
          </a:p>
        </p:txBody>
      </p:sp>
      <p:sp>
        <p:nvSpPr>
          <p:cNvPr id="4" name="Shape 2"/>
          <p:cNvSpPr/>
          <p:nvPr/>
        </p:nvSpPr>
        <p:spPr>
          <a:xfrm>
            <a:off x="640080" y="2103120"/>
            <a:ext cx="206883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Sense stretch</a:t>
            </a:r>
            <a:endParaRPr lang="en-US" sz="1800" dirty="0"/>
          </a:p>
        </p:txBody>
      </p:sp>
      <p:sp>
        <p:nvSpPr>
          <p:cNvPr id="8" name="Text 6"/>
          <p:cNvSpPr txBox="1"/>
          <p:nvPr/>
        </p:nvSpPr>
        <p:spPr>
          <a:xfrm>
            <a:off x="91440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Baroreceptors in the carotid sinus and aortic arch fire faster as walls stretch.</a:t>
            </a:r>
            <a:endParaRPr lang="en-US" sz="1250" dirty="0"/>
          </a:p>
        </p:txBody>
      </p:sp>
      <p:sp>
        <p:nvSpPr>
          <p:cNvPr id="9" name="Shape 7"/>
          <p:cNvSpPr/>
          <p:nvPr/>
        </p:nvSpPr>
        <p:spPr>
          <a:xfrm>
            <a:off x="2960370" y="2907792"/>
            <a:ext cx="365760" cy="310896"/>
          </a:xfrm>
          <a:prstGeom prst="rightArrow">
            <a:avLst/>
          </a:prstGeom>
          <a:solidFill>
            <a:srgbClr val="A8324A"/>
          </a:solidFill>
          <a:ln/>
        </p:spPr>
      </p:sp>
      <p:sp>
        <p:nvSpPr>
          <p:cNvPr id="10" name="Shape 8"/>
          <p:cNvSpPr/>
          <p:nvPr/>
        </p:nvSpPr>
        <p:spPr>
          <a:xfrm>
            <a:off x="3577590" y="2103120"/>
            <a:ext cx="2068830" cy="1920240"/>
          </a:xfrm>
          <a:prstGeom prst="roundRect">
            <a:avLst>
              <a:gd name="adj" fmla="val 3810"/>
            </a:avLst>
          </a:prstGeom>
          <a:solidFill>
            <a:srgbClr val="F4F6F6"/>
          </a:solidFill>
          <a:ln/>
        </p:spPr>
      </p:sp>
      <p:sp>
        <p:nvSpPr>
          <p:cNvPr id="11" name="Shape 9"/>
          <p:cNvSpPr/>
          <p:nvPr/>
        </p:nvSpPr>
        <p:spPr>
          <a:xfrm>
            <a:off x="3851910" y="2340864"/>
            <a:ext cx="438912" cy="438912"/>
          </a:xfrm>
          <a:prstGeom prst="ellipse">
            <a:avLst/>
          </a:prstGeom>
          <a:solidFill>
            <a:srgbClr val="A8324A"/>
          </a:solidFill>
          <a:ln/>
        </p:spPr>
      </p:sp>
      <p:sp>
        <p:nvSpPr>
          <p:cNvPr id="12" name="Text 10"/>
          <p:cNvSpPr txBox="1"/>
          <p:nvPr/>
        </p:nvSpPr>
        <p:spPr>
          <a:xfrm>
            <a:off x="385191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441883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Report in</a:t>
            </a:r>
            <a:endParaRPr lang="en-US" sz="1800" dirty="0"/>
          </a:p>
        </p:txBody>
      </p:sp>
      <p:sp>
        <p:nvSpPr>
          <p:cNvPr id="14" name="Text 12"/>
          <p:cNvSpPr txBox="1"/>
          <p:nvPr/>
        </p:nvSpPr>
        <p:spPr>
          <a:xfrm>
            <a:off x="385191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Signals run along cranial nerves IX and X to the medulla of the brainstem.</a:t>
            </a:r>
            <a:endParaRPr lang="en-US" sz="1250" dirty="0"/>
          </a:p>
        </p:txBody>
      </p:sp>
      <p:sp>
        <p:nvSpPr>
          <p:cNvPr id="15" name="Shape 13"/>
          <p:cNvSpPr/>
          <p:nvPr/>
        </p:nvSpPr>
        <p:spPr>
          <a:xfrm>
            <a:off x="5897880" y="2907792"/>
            <a:ext cx="365760" cy="310896"/>
          </a:xfrm>
          <a:prstGeom prst="rightArrow">
            <a:avLst/>
          </a:prstGeom>
          <a:solidFill>
            <a:srgbClr val="A8324A"/>
          </a:solidFill>
          <a:ln/>
        </p:spPr>
      </p:sp>
      <p:sp>
        <p:nvSpPr>
          <p:cNvPr id="16" name="Shape 14"/>
          <p:cNvSpPr/>
          <p:nvPr/>
        </p:nvSpPr>
        <p:spPr>
          <a:xfrm>
            <a:off x="6515100" y="2103120"/>
            <a:ext cx="2068830" cy="1920240"/>
          </a:xfrm>
          <a:prstGeom prst="roundRect">
            <a:avLst>
              <a:gd name="adj" fmla="val 3810"/>
            </a:avLst>
          </a:prstGeom>
          <a:solidFill>
            <a:srgbClr val="F4F6F6"/>
          </a:solidFill>
          <a:ln/>
        </p:spPr>
      </p:sp>
      <p:sp>
        <p:nvSpPr>
          <p:cNvPr id="17" name="Shape 15"/>
          <p:cNvSpPr/>
          <p:nvPr/>
        </p:nvSpPr>
        <p:spPr>
          <a:xfrm>
            <a:off x="6789420" y="2340864"/>
            <a:ext cx="438912" cy="438912"/>
          </a:xfrm>
          <a:prstGeom prst="ellipse">
            <a:avLst/>
          </a:prstGeom>
          <a:solidFill>
            <a:srgbClr val="A8324A"/>
          </a:solidFill>
          <a:ln/>
        </p:spPr>
      </p:sp>
      <p:sp>
        <p:nvSpPr>
          <p:cNvPr id="18" name="Text 16"/>
          <p:cNvSpPr txBox="1"/>
          <p:nvPr/>
        </p:nvSpPr>
        <p:spPr>
          <a:xfrm>
            <a:off x="678942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735634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Compare</a:t>
            </a:r>
            <a:endParaRPr lang="en-US" sz="1800" dirty="0"/>
          </a:p>
        </p:txBody>
      </p:sp>
      <p:sp>
        <p:nvSpPr>
          <p:cNvPr id="20" name="Text 18"/>
          <p:cNvSpPr txBox="1"/>
          <p:nvPr/>
        </p:nvSpPr>
        <p:spPr>
          <a:xfrm>
            <a:off x="678942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cardiovascular center weighs that signal against the pressure it defends.</a:t>
            </a:r>
            <a:endParaRPr lang="en-US" sz="1250" dirty="0"/>
          </a:p>
        </p:txBody>
      </p:sp>
      <p:sp>
        <p:nvSpPr>
          <p:cNvPr id="21" name="Shape 19"/>
          <p:cNvSpPr/>
          <p:nvPr/>
        </p:nvSpPr>
        <p:spPr>
          <a:xfrm>
            <a:off x="8835390" y="2907792"/>
            <a:ext cx="365760" cy="310896"/>
          </a:xfrm>
          <a:prstGeom prst="rightArrow">
            <a:avLst/>
          </a:prstGeom>
          <a:solidFill>
            <a:srgbClr val="A8324A"/>
          </a:solidFill>
          <a:ln/>
        </p:spPr>
      </p:sp>
      <p:sp>
        <p:nvSpPr>
          <p:cNvPr id="22" name="Shape 20"/>
          <p:cNvSpPr/>
          <p:nvPr/>
        </p:nvSpPr>
        <p:spPr>
          <a:xfrm>
            <a:off x="9452610" y="2103120"/>
            <a:ext cx="2068830" cy="1920240"/>
          </a:xfrm>
          <a:prstGeom prst="roundRect">
            <a:avLst>
              <a:gd name="adj" fmla="val 3810"/>
            </a:avLst>
          </a:prstGeom>
          <a:solidFill>
            <a:srgbClr val="F4F6F6"/>
          </a:solidFill>
          <a:ln/>
        </p:spPr>
      </p:sp>
      <p:sp>
        <p:nvSpPr>
          <p:cNvPr id="23" name="Shape 21"/>
          <p:cNvSpPr/>
          <p:nvPr/>
        </p:nvSpPr>
        <p:spPr>
          <a:xfrm>
            <a:off x="9726930" y="2340864"/>
            <a:ext cx="438912" cy="438912"/>
          </a:xfrm>
          <a:prstGeom prst="ellipse">
            <a:avLst/>
          </a:prstGeom>
          <a:solidFill>
            <a:srgbClr val="A8324A"/>
          </a:solidFill>
          <a:ln/>
        </p:spPr>
      </p:sp>
      <p:sp>
        <p:nvSpPr>
          <p:cNvPr id="24" name="Text 22"/>
          <p:cNvSpPr txBox="1"/>
          <p:nvPr/>
        </p:nvSpPr>
        <p:spPr>
          <a:xfrm>
            <a:off x="972693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5" name="Text 23"/>
          <p:cNvSpPr txBox="1"/>
          <p:nvPr/>
        </p:nvSpPr>
        <p:spPr>
          <a:xfrm>
            <a:off x="1029385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Correct it</a:t>
            </a:r>
            <a:endParaRPr lang="en-US" sz="1800" dirty="0"/>
          </a:p>
        </p:txBody>
      </p:sp>
      <p:sp>
        <p:nvSpPr>
          <p:cNvPr id="26" name="Text 24"/>
          <p:cNvSpPr txBox="1"/>
          <p:nvPr/>
        </p:nvSpPr>
        <p:spPr>
          <a:xfrm>
            <a:off x="972693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Sympathetic and vagal output are dialed up or down to move pressure back.</a:t>
            </a:r>
            <a:endParaRPr lang="en-US" sz="1250" dirty="0"/>
          </a:p>
        </p:txBody>
      </p:sp>
      <p:sp>
        <p:nvSpPr>
          <p:cNvPr id="27" name="Shape 25"/>
          <p:cNvSpPr/>
          <p:nvPr/>
        </p:nvSpPr>
        <p:spPr>
          <a:xfrm>
            <a:off x="640080" y="4389120"/>
            <a:ext cx="10881360" cy="868680"/>
          </a:xfrm>
          <a:prstGeom prst="roundRect">
            <a:avLst>
              <a:gd name="adj" fmla="val 8421"/>
            </a:avLst>
          </a:prstGeom>
          <a:solidFill>
            <a:srgbClr val="1A2E35"/>
          </a:solidFill>
          <a:ln/>
        </p:spPr>
      </p:sp>
      <p:sp>
        <p:nvSpPr>
          <p:cNvPr id="28" name="Text 26"/>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The response opposes the disturbance. </a:t>
            </a:r>
            <a:pPr indent="0" marL="0">
              <a:buNone/>
            </a:pPr>
            <a:r>
              <a:rPr lang="en-US" sz="1400" dirty="0">
                <a:solidFill>
                  <a:srgbClr val="EDE8DD"/>
                </a:solidFill>
                <a:latin typeface="Calibri" pitchFamily="34" charset="0"/>
                <a:ea typeface="Calibri" pitchFamily="34" charset="-122"/>
                <a:cs typeface="Calibri" pitchFamily="34" charset="-120"/>
              </a:rPr>
              <a:t>Because the correction always runs against whatever knocked pressure off target, this loop is negative feedback in its clearest form.</a:t>
            </a:r>
            <a:endParaRPr lang="en-US" sz="1400" dirty="0"/>
          </a:p>
        </p:txBody>
      </p:sp>
      <p:sp>
        <p:nvSpPr>
          <p:cNvPr id="29" name="Text 27"/>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30" name="Text 28"/>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Autonomic Nervous System  ·  Chapter 15 · Topic 5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three parts, named</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Sensor, control center, and the effectors it commands.</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Carotid sinus</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Stretch receptors where blood heads for the brain.</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Aortic arch</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second baroreceptor field, right at the heart.</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CN IX and CN X</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Glossopharyngeal and vagus carry the report inward.</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Medulla</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cardiovascular center: this loop control center.</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Heart</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Rate and contractility are the first effectors.</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Blood vessels</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Diameter is adjusted to change resistance.</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Autonomic Nervous System  ·  Chapter 15 · Topic 5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Pressure up or pressure down</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One loop, run in both directions.</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PRESSURE RISES</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Receptors fire faster</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The medulla reads the surge, raises vagal output, and cuts sympathetic drive. The heart slows and softens, vessels widen, and pressure falls back toward its set point.</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PRESSURE FALLS</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Receptors fire less</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The medulla reads the drop, cuts vagal output, and raises sympathetic drive. The heart quickens and tightens, vessels narrow, and pressure climbs back to its set point.</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The response always opposes the disturbance.</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Autonomic Nervous System  ·  Chapter 15 · Topic 5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Standing up without fainting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The correction you depend on several times a day.</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1–2</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heartbeats is all the reflex needs. Standing pools blood in your legs and pressure at the head dips. Baroreceptors sense the fall, the medulla ramps up sympathetic drive, the heart quickens, vessels tighten, and the brain is never short-changed.</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Gravity pools leg blood</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Head pressure dips</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Receptors fire less</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Sympathetic drive rises</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Heart rate climbs</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Vessels tighten</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Autonomic Nervous System  ·  Chapter 15 · Topic 5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Up against down</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and the loop read both ways.</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One question first</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Ask which way pressure moved.</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Everything else in the loop follows from that, because the answer is always the opposite.</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Pressure rises</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Pressure falls</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the disturbance</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Fire faster</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Fire slower</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baroreceptors</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Vagal up</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Sympathetic up</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the correction</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Heart slows</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Heart quickens</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net on rate</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Vessels widen</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Vessels narrow</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net on caliber</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Autonomic Nervous System  ·  Chapter 15 · Topic 5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When the reflex runs slow</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What a lagging correction feels like, and why it lags.</a:t>
            </a:r>
            <a:endParaRPr lang="en-US" sz="145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3108960"/>
                <a:gridCol w="4206240"/>
                <a:gridCol w="356616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Cause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it does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Result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Aging</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Blunts the reflex response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Correction lags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Dehydration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Less blood to redistribute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 deeper dip</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Certain drugs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Damp the autonomic reply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Slower recovery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Standing fast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More pooling in the legs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 bigger drop</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Slow correction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Orthostatic hypotension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Lightheaded on standing</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Autonomic Nervous System  ·  Chapter 15 · Topic 5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in the chapter clearest clinical loop.</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Calling it positive feedback. The correction always opposes the disturbance, which is what negative feedback means.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Putting the control center in the heart. The cardiovascular center sits in the medulla of the brainstem.</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Forgetting the afferent limb. Baroreceptors report inward along cranial nerves IX and X.</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Reading it as a sympathetic reflex only. The medulla shifts sympathetic and vagal output together.</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Treating orthostatic hypotension as heart failure. It is a reflex that corrects too slowly on standing.</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Two sensor fields</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Baroreceptors sit in the carotid sinus, where blood heads for the brain, and in the aortic arch. Both are stretch receptors.</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Autonomic Nervous System  ·  Chapter 15 · Topic 5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sensor, the control center, and the effectors of this reflex.</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Blood pressure rises. Trace the loop and predict the change in heart rate.</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why the correction always opposes the disturbance that caused it.</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You stand and feel lightheaded. Name the condition and explain the lag.</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which cranial nerves carry baroreceptor signals, and where they end.</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Autonomic Nervous System  ·  Chapter 15 · Topic 5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baroreceptor reflex is negative feedback defending pressure moment to moment.</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Baroreceptors in the carotid sinus and aortic arch sense stretch in the vessel wall.</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They report through CN IX and X to the cardiovascular center in the medulla.</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medulla shifts sympathetic and vagal output to rate, force, and vessel diameter.</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A sluggish reflex causes orthostatic hypotension: lightheadedness on standing.</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the autonomic system set beside its voluntary sibling.</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Autonomic Nervous System  ·  Chapter 15 · Topic 5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Baroreceptor
Reflex</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