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order three times in the first minute and then never let it out of order again. Every clinical point in this session depends on students knowing which layer is where.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Peel three sheets of different material off a model as you speak. Tactile order beats recited order when the question comes back weeks later on a practical.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falx cerebri is worth a finger drawn down the midline of a skull. A fold that stops the brain sliding sideways is easier to accept once it has been located.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that the subarachnoid space is the same space from last session. Linking the fluid topic to the membrane topic saves them learning the anatomy twice.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Lens against crescent is the image that sticks. Draw both shapes on the board and make them say which vessel each one implies before you confirm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them count on three fingers outward-in and then name the matching space on each finger. Layer and space learned as one object is worth twice as much as two lists.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four looks like a spelling difference and is not. A membrane and the gap beneath it are different structures, and exams exploit the similarity of the words.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three is the clinical payoff of the whole topic. Make them justify each bleed from the vessel type rather than memorizing which shape goes with which word.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noting the membranes do not stop at the foramen magnum. Carrying them down the cord is the bridge into the next session and one sentence long.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The</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Meninges</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13 · Topic 4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Three membranes, and the spaces between them where the emergencies happen.</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TOO PRECIOUS TO LEAVE BARE</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Three coats, outside in</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The brain and spinal cord are wrapped in three connective-tissue membranes: dura mater, arachnoid mater, pia mater. The order matters because the gaps between them are clinical.</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The spaces define the bleeds.</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Anatomy of the Nervous System  ·  Chapter 13 · Topic 4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Worked example: peel the layers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From the skull inward, one membrane at a time.</a:t>
            </a:r>
            <a:endParaRPr lang="en-US" sz="1450" dirty="0"/>
          </a:p>
        </p:txBody>
      </p:sp>
      <p:sp>
        <p:nvSpPr>
          <p:cNvPr id="4" name="Shape 2"/>
          <p:cNvSpPr/>
          <p:nvPr/>
        </p:nvSpPr>
        <p:spPr>
          <a:xfrm>
            <a:off x="640080" y="2103120"/>
            <a:ext cx="304800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Tough mother</a:t>
            </a:r>
            <a:endParaRPr lang="en-US" sz="1800" dirty="0"/>
          </a:p>
        </p:txBody>
      </p:sp>
      <p:sp>
        <p:nvSpPr>
          <p:cNvPr id="8" name="Text 6"/>
          <p:cNvSpPr txBox="1"/>
          <p:nvPr/>
        </p:nvSpPr>
        <p:spPr>
          <a:xfrm>
            <a:off x="91440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Dura mater: thick, leathery, outermost. Its name means tough mother.</a:t>
            </a:r>
            <a:endParaRPr lang="en-US" sz="1250" dirty="0"/>
          </a:p>
        </p:txBody>
      </p:sp>
      <p:sp>
        <p:nvSpPr>
          <p:cNvPr id="9" name="Shape 7"/>
          <p:cNvSpPr/>
          <p:nvPr/>
        </p:nvSpPr>
        <p:spPr>
          <a:xfrm>
            <a:off x="3939540" y="2907792"/>
            <a:ext cx="365760" cy="310896"/>
          </a:xfrm>
          <a:prstGeom prst="rightArrow">
            <a:avLst/>
          </a:prstGeom>
          <a:solidFill>
            <a:srgbClr val="A8324A"/>
          </a:solidFill>
          <a:ln/>
        </p:spPr>
      </p:sp>
      <p:sp>
        <p:nvSpPr>
          <p:cNvPr id="10" name="Shape 8"/>
          <p:cNvSpPr/>
          <p:nvPr/>
        </p:nvSpPr>
        <p:spPr>
          <a:xfrm>
            <a:off x="4556760" y="2103120"/>
            <a:ext cx="3048000" cy="1920240"/>
          </a:xfrm>
          <a:prstGeom prst="roundRect">
            <a:avLst>
              <a:gd name="adj" fmla="val 3810"/>
            </a:avLst>
          </a:prstGeom>
          <a:solidFill>
            <a:srgbClr val="F4F6F6"/>
          </a:solidFill>
          <a:ln/>
        </p:spPr>
      </p:sp>
      <p:sp>
        <p:nvSpPr>
          <p:cNvPr id="11" name="Shape 9"/>
          <p:cNvSpPr/>
          <p:nvPr/>
        </p:nvSpPr>
        <p:spPr>
          <a:xfrm>
            <a:off x="4831080" y="2340864"/>
            <a:ext cx="438912" cy="438912"/>
          </a:xfrm>
          <a:prstGeom prst="ellipse">
            <a:avLst/>
          </a:prstGeom>
          <a:solidFill>
            <a:srgbClr val="A8324A"/>
          </a:solidFill>
          <a:ln/>
        </p:spPr>
      </p:sp>
      <p:sp>
        <p:nvSpPr>
          <p:cNvPr id="12" name="Text 10"/>
          <p:cNvSpPr txBox="1"/>
          <p:nvPr/>
        </p:nvSpPr>
        <p:spPr>
          <a:xfrm>
            <a:off x="483108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539800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The spider web</a:t>
            </a:r>
            <a:endParaRPr lang="en-US" sz="1800" dirty="0"/>
          </a:p>
        </p:txBody>
      </p:sp>
      <p:sp>
        <p:nvSpPr>
          <p:cNvPr id="14" name="Text 12"/>
          <p:cNvSpPr txBox="1"/>
          <p:nvPr/>
        </p:nvSpPr>
        <p:spPr>
          <a:xfrm>
            <a:off x="483108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Arachnoid mater: delicate, web-like, with fine threads slung beneath it.</a:t>
            </a:r>
            <a:endParaRPr lang="en-US" sz="1250" dirty="0"/>
          </a:p>
        </p:txBody>
      </p:sp>
      <p:sp>
        <p:nvSpPr>
          <p:cNvPr id="15" name="Shape 13"/>
          <p:cNvSpPr/>
          <p:nvPr/>
        </p:nvSpPr>
        <p:spPr>
          <a:xfrm>
            <a:off x="7856220" y="2907792"/>
            <a:ext cx="365760" cy="310896"/>
          </a:xfrm>
          <a:prstGeom prst="rightArrow">
            <a:avLst/>
          </a:prstGeom>
          <a:solidFill>
            <a:srgbClr val="A8324A"/>
          </a:solidFill>
          <a:ln/>
        </p:spPr>
      </p:sp>
      <p:sp>
        <p:nvSpPr>
          <p:cNvPr id="16" name="Shape 14"/>
          <p:cNvSpPr/>
          <p:nvPr/>
        </p:nvSpPr>
        <p:spPr>
          <a:xfrm>
            <a:off x="8473440" y="2103120"/>
            <a:ext cx="3048000" cy="1920240"/>
          </a:xfrm>
          <a:prstGeom prst="roundRect">
            <a:avLst>
              <a:gd name="adj" fmla="val 3810"/>
            </a:avLst>
          </a:prstGeom>
          <a:solidFill>
            <a:srgbClr val="F4F6F6"/>
          </a:solidFill>
          <a:ln/>
        </p:spPr>
      </p:sp>
      <p:sp>
        <p:nvSpPr>
          <p:cNvPr id="17" name="Shape 15"/>
          <p:cNvSpPr/>
          <p:nvPr/>
        </p:nvSpPr>
        <p:spPr>
          <a:xfrm>
            <a:off x="8747760" y="2340864"/>
            <a:ext cx="438912" cy="438912"/>
          </a:xfrm>
          <a:prstGeom prst="ellipse">
            <a:avLst/>
          </a:prstGeom>
          <a:solidFill>
            <a:srgbClr val="A8324A"/>
          </a:solidFill>
          <a:ln/>
        </p:spPr>
      </p:sp>
      <p:sp>
        <p:nvSpPr>
          <p:cNvPr id="18" name="Text 16"/>
          <p:cNvSpPr txBox="1"/>
          <p:nvPr/>
        </p:nvSpPr>
        <p:spPr>
          <a:xfrm>
            <a:off x="874776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931468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Tender mother</a:t>
            </a:r>
            <a:endParaRPr lang="en-US" sz="1800" dirty="0"/>
          </a:p>
        </p:txBody>
      </p:sp>
      <p:sp>
        <p:nvSpPr>
          <p:cNvPr id="20" name="Text 18"/>
          <p:cNvSpPr txBox="1"/>
          <p:nvPr/>
        </p:nvSpPr>
        <p:spPr>
          <a:xfrm>
            <a:off x="874776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Pia mater: a thin, vascular film clinging to every gyrus and sulcus.</a:t>
            </a:r>
            <a:endParaRPr lang="en-US" sz="1250" dirty="0"/>
          </a:p>
        </p:txBody>
      </p:sp>
      <p:sp>
        <p:nvSpPr>
          <p:cNvPr id="21" name="Shape 19"/>
          <p:cNvSpPr/>
          <p:nvPr/>
        </p:nvSpPr>
        <p:spPr>
          <a:xfrm>
            <a:off x="640080" y="4389120"/>
            <a:ext cx="10881360" cy="868680"/>
          </a:xfrm>
          <a:prstGeom prst="roundRect">
            <a:avLst>
              <a:gd name="adj" fmla="val 8421"/>
            </a:avLst>
          </a:prstGeom>
          <a:solidFill>
            <a:srgbClr val="1A2E35"/>
          </a:solidFill>
          <a:ln/>
        </p:spPr>
      </p:sp>
      <p:sp>
        <p:nvSpPr>
          <p:cNvPr id="22" name="Text 20"/>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Tough, webbed, tender. </a:t>
            </a:r>
            <a:pPr indent="0" marL="0">
              <a:buNone/>
            </a:pPr>
            <a:r>
              <a:rPr lang="en-US" sz="1400" dirty="0">
                <a:solidFill>
                  <a:srgbClr val="EDE8DD"/>
                </a:solidFill>
                <a:latin typeface="Calibri" pitchFamily="34" charset="0"/>
                <a:ea typeface="Calibri" pitchFamily="34" charset="-122"/>
                <a:cs typeface="Calibri" pitchFamily="34" charset="-120"/>
              </a:rPr>
              <a:t>The Latin names are the mnemonic: dura means tough mother and pia means tender mother, and that is the order from outside in.</a:t>
            </a:r>
            <a:endParaRPr lang="en-US" sz="1400" dirty="0"/>
          </a:p>
        </p:txBody>
      </p:sp>
      <p:sp>
        <p:nvSpPr>
          <p:cNvPr id="23" name="Text 21"/>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4" name="Text 22"/>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Anatomy of the Nervous System  ·  Chapter 13 · Topic 4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outer coat and the inner film</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Two membranes that could hardly be less alike.</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DURA MATER</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Thick, leathery, and structural</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Around the brain it has two sublayers. Where they separate they form dural venous sinuses that drain blood, and inward folds like the falx cerebri that hold the brain steady.</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PIA MATER</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Microscopically thin shrink-wrap</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A richly vascular film that clings to the surface of the brain and follows it into every fold, down each sulcus and over each gyrus, never bridging across the gaps.</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One holds the brain in place; one traces its every fold.</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Anatomy of the Nervous System  ·  Chapter 13 · Topic 4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spaces in between</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Layers matter because of what sits between them.</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Epidural space</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Outside the dura, against the bone.</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Subdural space</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Between dura and arachnoid mater.</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Subarachnoid space</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Under the arachnoid, filled with CSF.</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Arachnoid trabeculae</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Fine threads spanning that CSF gap.</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Dural venous sinuses</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Channels draining blood from the brain.</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Falx cerebri</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A dural fold dipping between hemispheres.</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Anatomy of the Nervous System  ·  Chapter 13 · Topic 4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spaces define the bleeds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Where blood collects tells you which vessel tore.</a:t>
            </a:r>
            <a:endParaRPr lang="en-US" sz="145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2377440"/>
                <a:gridCol w="3383280"/>
                <a:gridCol w="512064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Bleed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Where it sits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Vessel and shape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Epidural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Outside the dura</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Arterial; lens-shaped on a scan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Subdural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Dura to arachnoid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Venous; crescent-shaped on a scan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Subarachnoid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Under the arachnoid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Into circulating CSF</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Meningitis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The membranes themselves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Infection, not a bleed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The rule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Name the space first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The space names the emergency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Anatomy of the Nervous System  ·  Chapter 13 · Topic 4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Three layers, three emergencies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Count the membranes and you have counted the spaces.</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3</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membranes wrap the central nervous system: dura mater outside, arachnoid mater in the middle, pia mater against the tissue. Each boundary creates a space, and each space names an emergency, from an arterial epidural bleed to meningitis.</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Dura: tough mother</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Arachnoid: web-like</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Pia: tender mother</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Epidural: arterial bleed</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Subdural: venous bleed</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Meningitis: infection</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Anatomy of the Nervous System  ·  Chapter 13 · Topic 4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Sorting the membranes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contrasts worth carrying into the exam.</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One question first</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Ask which side of the dura you are on.</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Outside it is arterial and lens-shaped; inside it is venous and crescent-shaped.</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Dura</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Pia</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tough / tender</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Epidural</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Subdural</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arterial / venous</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Lens-shaped</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Crescent</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on the scan</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Arachnoid</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Subarachnoid</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layer / space</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Falx cerebri</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Venous sinus</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steadies / drains</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Anatomy of the Nervous System  ·  Chapter 13 · Topic 4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in a topic where order is everything.</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Reversing the order. From the outside in it is dura, then arachnoid, then pia, and that never changes.</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Putting CSF under the pia. The fluid sits in the subarachnoid space, between the arachnoid and the pia.</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Swapping the two bleeds. Epidural is arterial and lens-shaped; subdural is venous and crescent-shaped.</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Missing what the dura builds. Its two sublayers separate to form venous sinuses and folds like the falx cerebri.</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Calling meningitis a bleed. It is infection of the membranes themselves, not blood collecting in a space.</a:t>
            </a:r>
            <a:endParaRPr lang="en-US" sz="1550" dirty="0"/>
          </a:p>
        </p:txBody>
      </p:sp>
      <p:sp>
        <p:nvSpPr>
          <p:cNvPr id="5" name="Shape 3"/>
          <p:cNvSpPr/>
          <p:nvPr/>
        </p:nvSpPr>
        <p:spPr>
          <a:xfrm>
            <a:off x="8595360" y="1874520"/>
            <a:ext cx="2926080" cy="1837944"/>
          </a:xfrm>
          <a:prstGeom prst="roundRect">
            <a:avLst>
              <a:gd name="adj" fmla="val 398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Follow or bridge</a:t>
            </a:r>
            <a:endParaRPr lang="en-US" sz="1100" dirty="0"/>
          </a:p>
        </p:txBody>
      </p:sp>
      <p:sp>
        <p:nvSpPr>
          <p:cNvPr id="7" name="Text 5"/>
          <p:cNvSpPr txBox="1"/>
          <p:nvPr/>
        </p:nvSpPr>
        <p:spPr>
          <a:xfrm>
            <a:off x="8869680" y="2441448"/>
            <a:ext cx="2377440" cy="1060704"/>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Pia mater follows the brain into every fold; the arachnoid bridges over the grooves rather than dipping in.</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Anatomy of the Nervous System  ·  Chapter 13 · Topic 4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Name the three meninges in order from the skull inward.</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A scan shows a lens-shaped bleed. Name the space and the vessel type.</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Say which space holds circulating CSF, and which membranes bound it.</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what the dura builds where its two sublayers separate.</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Distinguish the arachnoid mater from the subarachnoid space.</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Anatomy of the Nervous System  ·  Chapter 13 · Topic 4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Three meninges, outside in: dura mater, arachnoid mater, pia mater.</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Dura is tough and structural, forming venous sinuses and folds like the falx.</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subarachnoid space, under the arachnoid, carries the circulating CSF.</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Pia mater is a thin vascular film following every gyrus and sulcus.</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spaces name the emergencies: epidural, subdural, and meningitis.</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Next topic: follow the membranes down and read the spinal cord.</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Anatomy of the Nervous System  ·  Chapter 13 · Topic 4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Meninges</dc:title>
  <dc:subject>PptxGenJS Presentation</dc:subject>
  <dc:creator>Dr. Akash Garg</dc:creator>
  <cp:lastModifiedBy>Dr. Akash Garg</cp:lastModifiedBy>
  <cp:revision>1</cp:revision>
  <dcterms:created xsi:type="dcterms:W3CDTF">2026-09-12T21:04:44Z</dcterms:created>
  <dcterms:modified xsi:type="dcterms:W3CDTF">2026-09-12T21:04:44Z</dcterms:modified>
</cp:coreProperties>
</file>