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 the stroke contrast slowly. Students who feel the asymmetry between a lost lobe and a lost medulla stop treating the brainstem as a cable and start treating it as an organ.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them place a hand on their own head and then at the base of the skull as you name each region. Orientation on a real head survives longer than orientation on a diagram.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which sense skips the thalamus before you reveal it. Smell being the exception is a favorite exam item precisely because it breaks an otherwise clean 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the same walk backwards for a motor command and let them narrate it. Traffic in both directions through one stack is the mental model the rest of the chapter assumes.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medulla row twice. Three reflex centers in one small block of tissue is the single fact that explains why brainstem injuries are the ones that end lives.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Flag this number now because Topic 6 depends on it. Students who learn ten-of-twelve here get the cranial nerve origins free two sessions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three is the one worth arguing over. A cerebellar patient is clumsy rather than paralyzed, and that clinical picture is the proof that editing is not commanding.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one is the one that changes their reading of every later case. Clumsy but not paralyzed is the sentence to leave on the board when you move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on the third ventricle you kept mentioning without explaining. Naming a hollow you have already circled twice makes the next session feel like an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The Major</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Brain Regions</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13 · Topic 2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Four regions stacked from deliberate thought down to automatic survival.</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CUT IT DOWN THE MIDLINE</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Higher is more human</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A midsagittal section shows four regions stacked from thinking machinery on top to life-support wiring below. You can lose cerebrum and live; a tiny brainstem stroke can kill.</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Lower is older, and automatic.</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Anatomy of the Nervous System  ·  Chapter 13 · Topic 2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four regions, top to bottom</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One stack, and the rule that runs down it.</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Cerebrum</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Thought, movement, sensation, memory. The top layer.</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Diencephalon</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Thalamus and hypothalamus, around ventricle three.</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Brainstem</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Midbrain, pons, medulla. The vital wiring.</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Cerebellum</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Behind the stem, tucked under the occipital lobe.</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The rule</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Higher is deliberate; lower is ancient and automatic.</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Why it matters</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Lose cerebrum and live. Lose medulla and you do not.</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Anatomy of the Nervous System  ·  Chapter 13 · Topic 2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two stars of the diencephalon</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 hub the size of a walnut, doing two very different jobs.</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THALAMUS</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Grand central station</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Nearly every sensory signal on its way to the cortex stops here first to be sorted and forwarded: sight, sound, touch, taste. Smell is the one sense that skips it entirely.</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HYPOTHALAMUS</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The homeostasis desk</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About the size of an almond, it runs body temperature, hunger and thirst, and the sleep-wake cycle, and it controls the pituitary gland hanging beneath it.</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The hypothalamus is where nerves and hormones meet.</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Anatomy of the Nervous System  ·  Chapter 13 · Topic 2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Worked example: a touch reaches you</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Follow one signal from skin to conscious feeling.</a:t>
            </a:r>
            <a:endParaRPr lang="en-US" sz="1450" dirty="0"/>
          </a:p>
        </p:txBody>
      </p:sp>
      <p:sp>
        <p:nvSpPr>
          <p:cNvPr id="4" name="Shape 2"/>
          <p:cNvSpPr/>
          <p:nvPr/>
        </p:nvSpPr>
        <p:spPr>
          <a:xfrm>
            <a:off x="640080" y="2103120"/>
            <a:ext cx="206883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Enter the cord</a:t>
            </a:r>
            <a:endParaRPr lang="en-US" sz="1800" dirty="0"/>
          </a:p>
        </p:txBody>
      </p:sp>
      <p:sp>
        <p:nvSpPr>
          <p:cNvPr id="8" name="Text 6"/>
          <p:cNvSpPr txBox="1"/>
          <p:nvPr/>
        </p:nvSpPr>
        <p:spPr>
          <a:xfrm>
            <a:off x="91440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A sensory signal from the hand travels up the spinal cord toward the brain.</a:t>
            </a:r>
            <a:endParaRPr lang="en-US" sz="1250" dirty="0"/>
          </a:p>
        </p:txBody>
      </p:sp>
      <p:sp>
        <p:nvSpPr>
          <p:cNvPr id="9" name="Shape 7"/>
          <p:cNvSpPr/>
          <p:nvPr/>
        </p:nvSpPr>
        <p:spPr>
          <a:xfrm>
            <a:off x="2960370" y="2907792"/>
            <a:ext cx="365760" cy="310896"/>
          </a:xfrm>
          <a:prstGeom prst="rightArrow">
            <a:avLst/>
          </a:prstGeom>
          <a:solidFill>
            <a:srgbClr val="A8324A"/>
          </a:solidFill>
          <a:ln/>
        </p:spPr>
      </p:sp>
      <p:sp>
        <p:nvSpPr>
          <p:cNvPr id="10" name="Shape 8"/>
          <p:cNvSpPr/>
          <p:nvPr/>
        </p:nvSpPr>
        <p:spPr>
          <a:xfrm>
            <a:off x="3577590" y="2103120"/>
            <a:ext cx="2068830" cy="1920240"/>
          </a:xfrm>
          <a:prstGeom prst="roundRect">
            <a:avLst>
              <a:gd name="adj" fmla="val 3810"/>
            </a:avLst>
          </a:prstGeom>
          <a:solidFill>
            <a:srgbClr val="F4F6F6"/>
          </a:solidFill>
          <a:ln/>
        </p:spPr>
      </p:sp>
      <p:sp>
        <p:nvSpPr>
          <p:cNvPr id="11" name="Shape 9"/>
          <p:cNvSpPr/>
          <p:nvPr/>
        </p:nvSpPr>
        <p:spPr>
          <a:xfrm>
            <a:off x="3851910" y="2340864"/>
            <a:ext cx="438912" cy="438912"/>
          </a:xfrm>
          <a:prstGeom prst="ellipse">
            <a:avLst/>
          </a:prstGeom>
          <a:solidFill>
            <a:srgbClr val="A8324A"/>
          </a:solidFill>
          <a:ln/>
        </p:spPr>
      </p:sp>
      <p:sp>
        <p:nvSpPr>
          <p:cNvPr id="12" name="Text 10"/>
          <p:cNvSpPr txBox="1"/>
          <p:nvPr/>
        </p:nvSpPr>
        <p:spPr>
          <a:xfrm>
            <a:off x="385191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441883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Pass the stem</a:t>
            </a:r>
            <a:endParaRPr lang="en-US" sz="1800" dirty="0"/>
          </a:p>
        </p:txBody>
      </p:sp>
      <p:sp>
        <p:nvSpPr>
          <p:cNvPr id="14" name="Text 12"/>
          <p:cNvSpPr txBox="1"/>
          <p:nvPr/>
        </p:nvSpPr>
        <p:spPr>
          <a:xfrm>
            <a:off x="385191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It runs through the brainstem, which anchors most cranial nerves as well.</a:t>
            </a:r>
            <a:endParaRPr lang="en-US" sz="1250" dirty="0"/>
          </a:p>
        </p:txBody>
      </p:sp>
      <p:sp>
        <p:nvSpPr>
          <p:cNvPr id="15" name="Shape 13"/>
          <p:cNvSpPr/>
          <p:nvPr/>
        </p:nvSpPr>
        <p:spPr>
          <a:xfrm>
            <a:off x="5897880" y="2907792"/>
            <a:ext cx="365760" cy="310896"/>
          </a:xfrm>
          <a:prstGeom prst="rightArrow">
            <a:avLst/>
          </a:prstGeom>
          <a:solidFill>
            <a:srgbClr val="A8324A"/>
          </a:solidFill>
          <a:ln/>
        </p:spPr>
      </p:sp>
      <p:sp>
        <p:nvSpPr>
          <p:cNvPr id="16" name="Shape 14"/>
          <p:cNvSpPr/>
          <p:nvPr/>
        </p:nvSpPr>
        <p:spPr>
          <a:xfrm>
            <a:off x="6515100" y="2103120"/>
            <a:ext cx="2068830" cy="1920240"/>
          </a:xfrm>
          <a:prstGeom prst="roundRect">
            <a:avLst>
              <a:gd name="adj" fmla="val 3810"/>
            </a:avLst>
          </a:prstGeom>
          <a:solidFill>
            <a:srgbClr val="F4F6F6"/>
          </a:solidFill>
          <a:ln/>
        </p:spPr>
      </p:sp>
      <p:sp>
        <p:nvSpPr>
          <p:cNvPr id="17" name="Shape 15"/>
          <p:cNvSpPr/>
          <p:nvPr/>
        </p:nvSpPr>
        <p:spPr>
          <a:xfrm>
            <a:off x="6789420" y="2340864"/>
            <a:ext cx="438912" cy="438912"/>
          </a:xfrm>
          <a:prstGeom prst="ellipse">
            <a:avLst/>
          </a:prstGeom>
          <a:solidFill>
            <a:srgbClr val="A8324A"/>
          </a:solidFill>
          <a:ln/>
        </p:spPr>
      </p:sp>
      <p:sp>
        <p:nvSpPr>
          <p:cNvPr id="18" name="Text 16"/>
          <p:cNvSpPr txBox="1"/>
          <p:nvPr/>
        </p:nvSpPr>
        <p:spPr>
          <a:xfrm>
            <a:off x="678942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735634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Stop and sort</a:t>
            </a:r>
            <a:endParaRPr lang="en-US" sz="1800" dirty="0"/>
          </a:p>
        </p:txBody>
      </p:sp>
      <p:sp>
        <p:nvSpPr>
          <p:cNvPr id="20" name="Text 18"/>
          <p:cNvSpPr txBox="1"/>
          <p:nvPr/>
        </p:nvSpPr>
        <p:spPr>
          <a:xfrm>
            <a:off x="678942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thalamus receives it, sorts it, and forwards it to the right cortex.</a:t>
            </a:r>
            <a:endParaRPr lang="en-US" sz="1250" dirty="0"/>
          </a:p>
        </p:txBody>
      </p:sp>
      <p:sp>
        <p:nvSpPr>
          <p:cNvPr id="21" name="Shape 19"/>
          <p:cNvSpPr/>
          <p:nvPr/>
        </p:nvSpPr>
        <p:spPr>
          <a:xfrm>
            <a:off x="8835390" y="2907792"/>
            <a:ext cx="365760" cy="310896"/>
          </a:xfrm>
          <a:prstGeom prst="rightArrow">
            <a:avLst/>
          </a:prstGeom>
          <a:solidFill>
            <a:srgbClr val="A8324A"/>
          </a:solidFill>
          <a:ln/>
        </p:spPr>
      </p:sp>
      <p:sp>
        <p:nvSpPr>
          <p:cNvPr id="22" name="Shape 20"/>
          <p:cNvSpPr/>
          <p:nvPr/>
        </p:nvSpPr>
        <p:spPr>
          <a:xfrm>
            <a:off x="9452610" y="2103120"/>
            <a:ext cx="2068830" cy="1920240"/>
          </a:xfrm>
          <a:prstGeom prst="roundRect">
            <a:avLst>
              <a:gd name="adj" fmla="val 3810"/>
            </a:avLst>
          </a:prstGeom>
          <a:solidFill>
            <a:srgbClr val="F4F6F6"/>
          </a:solidFill>
          <a:ln/>
        </p:spPr>
      </p:sp>
      <p:sp>
        <p:nvSpPr>
          <p:cNvPr id="23" name="Shape 21"/>
          <p:cNvSpPr/>
          <p:nvPr/>
        </p:nvSpPr>
        <p:spPr>
          <a:xfrm>
            <a:off x="9726930" y="2340864"/>
            <a:ext cx="438912" cy="438912"/>
          </a:xfrm>
          <a:prstGeom prst="ellipse">
            <a:avLst/>
          </a:prstGeom>
          <a:solidFill>
            <a:srgbClr val="A8324A"/>
          </a:solidFill>
          <a:ln/>
        </p:spPr>
      </p:sp>
      <p:sp>
        <p:nvSpPr>
          <p:cNvPr id="24" name="Text 22"/>
          <p:cNvSpPr txBox="1"/>
          <p:nvPr/>
        </p:nvSpPr>
        <p:spPr>
          <a:xfrm>
            <a:off x="972693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25" name="Text 23"/>
          <p:cNvSpPr txBox="1"/>
          <p:nvPr/>
        </p:nvSpPr>
        <p:spPr>
          <a:xfrm>
            <a:off x="1029385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Reach cortex</a:t>
            </a:r>
            <a:endParaRPr lang="en-US" sz="1800" dirty="0"/>
          </a:p>
        </p:txBody>
      </p:sp>
      <p:sp>
        <p:nvSpPr>
          <p:cNvPr id="26" name="Text 24"/>
          <p:cNvSpPr txBox="1"/>
          <p:nvPr/>
        </p:nvSpPr>
        <p:spPr>
          <a:xfrm>
            <a:off x="972693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postcentral gyrus receives it and you finally feel the touch.</a:t>
            </a:r>
            <a:endParaRPr lang="en-US" sz="1250" dirty="0"/>
          </a:p>
        </p:txBody>
      </p:sp>
      <p:sp>
        <p:nvSpPr>
          <p:cNvPr id="27" name="Shape 25"/>
          <p:cNvSpPr/>
          <p:nvPr/>
        </p:nvSpPr>
        <p:spPr>
          <a:xfrm>
            <a:off x="640080" y="4389120"/>
            <a:ext cx="10881360" cy="868680"/>
          </a:xfrm>
          <a:prstGeom prst="roundRect">
            <a:avLst>
              <a:gd name="adj" fmla="val 8421"/>
            </a:avLst>
          </a:prstGeom>
          <a:solidFill>
            <a:srgbClr val="1A2E35"/>
          </a:solidFill>
          <a:ln/>
        </p:spPr>
      </p:sp>
      <p:sp>
        <p:nvSpPr>
          <p:cNvPr id="28" name="Text 26"/>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Everything stops at the thalamus. </a:t>
            </a:r>
            <a:pPr indent="0" marL="0">
              <a:buNone/>
            </a:pPr>
            <a:r>
              <a:rPr lang="en-US" sz="1400" dirty="0">
                <a:solidFill>
                  <a:srgbClr val="EDE8DD"/>
                </a:solidFill>
                <a:latin typeface="Calibri" pitchFamily="34" charset="0"/>
                <a:ea typeface="Calibri" pitchFamily="34" charset="-122"/>
                <a:cs typeface="Calibri" pitchFamily="34" charset="-120"/>
              </a:rPr>
              <a:t>Everything except smell, which is why a relay station is a better picture of the thalamus than a simple junction box.</a:t>
            </a:r>
            <a:endParaRPr lang="en-US" sz="1400" dirty="0"/>
          </a:p>
        </p:txBody>
      </p:sp>
      <p:sp>
        <p:nvSpPr>
          <p:cNvPr id="29" name="Text 27"/>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30" name="Text 28"/>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Anatomy of the Nervous System  ·  Chapter 13 · Topic 2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Inside the brainstem</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Three parts, top to bottom, plus the structure behind them.</a:t>
            </a:r>
            <a:endParaRPr lang="en-US" sz="145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2743200"/>
                <a:gridCol w="3017520"/>
                <a:gridCol w="512064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Structure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Where it sits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What it does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Midbrain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Top of the stem</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Links cerebrum to lower stem</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Pons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Middle of the stem</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Bridge between stem and cerebellum</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Medulla oblongata</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Bottom, meets the cord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Heart rate, blood pressure, breathing</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Cranial nerves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Attached to the stem</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All twelve except the first two</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Cerebellum</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Behind the stem</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Smooths movement, keeps balance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Anatomy of the Nervous System  ·  Chapter 13 · Topic 2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Nearly all of them hang off the stem</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The brainstem is the anchor point for the cranial nerves.</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10</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of the twelve cranial nerves attach to the brainstem. Only the first two, the olfactory and the optic, arise higher up, from the cerebrum and diencephalon. That single fact is why so much of the head stops working when the brainstem is injured.</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Ten attach to the stem</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Nerve I is olfactory</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Nerve II is optic</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Those two arise higher</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Vital reflexes sit here</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Small area, huge stakes</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Anatomy of the Nervous System  ·  Chapter 13 · Topic 2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Editing against commanding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contrasts across the four regions.</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One question first</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Ask how high in the stack the structure sits.</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High means deliberate and survivable; low means automatic and vital.</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Cerebrum</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Brainstem</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thinking / vital</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Thalamus</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Hypothalamus</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relay / homeostasis</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Cerebellum</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Motor cortex</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edits / commands</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Higher up</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Lower down</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deliberate / automatic</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Medulla</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Pons</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reflexes / bridge</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Anatomy of the Nervous System  ·  Chapter 13 · Topic 2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in a topic that looks like simple stacking.</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Making the cerebellum a mover. It edits and smooths movement; it never issues the command to move in the first place.</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Sending smell through the thalamus. Almost every sense relays there, but olfaction is the one that goes straight on.</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Swapping the thalamus and hypothalamus. One relays sensation; the other runs homeostasis and the pituitary.</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Calling the brainstem a cable. The medulla holds the reflex centers for heart rate, blood pressure, and breathing.</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Placing the cerebellum inside the brainstem. It sits behind the stem, tucked underneath the occipital lobe.</a:t>
            </a:r>
            <a:endParaRPr lang="en-US" sz="1550" dirty="0"/>
          </a:p>
        </p:txBody>
      </p:sp>
      <p:sp>
        <p:nvSpPr>
          <p:cNvPr id="5" name="Shape 3"/>
          <p:cNvSpPr/>
          <p:nvPr/>
        </p:nvSpPr>
        <p:spPr>
          <a:xfrm>
            <a:off x="8595360" y="1874520"/>
            <a:ext cx="2926080" cy="1837944"/>
          </a:xfrm>
          <a:prstGeom prst="roundRect">
            <a:avLst>
              <a:gd name="adj" fmla="val 398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Two systems meet</a:t>
            </a:r>
            <a:endParaRPr lang="en-US" sz="1100" dirty="0"/>
          </a:p>
        </p:txBody>
      </p:sp>
      <p:sp>
        <p:nvSpPr>
          <p:cNvPr id="7" name="Text 5"/>
          <p:cNvSpPr txBox="1"/>
          <p:nvPr/>
        </p:nvSpPr>
        <p:spPr>
          <a:xfrm>
            <a:off x="8869680" y="2441448"/>
            <a:ext cx="2377440" cy="1060704"/>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hypothalamus is where the nervous system and the endocrine system shake hands, through the pituitary below it.</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Anatomy of the Nervous System  ·  Chapter 13 · Topic 2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Name the four major brain regions in order from the top down.</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A patient is unsteady and clumsy but not paralyzed. Say which region is hurt.</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why a small brainstem stroke can be fatal when a lobe injury is not.</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Which sense skips the thalamus, and what does that exception tell you?</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Name three homeostatic jobs run by the hypothalamus.</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Anatomy of the Nervous System  ·  Chapter 13 · Topic 2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Four regions stack up: cerebrum, diencephalon, brainstem, cerebellum.</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Higher structures are deliberate; lower ones are ancient and automatic.</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thalamus relays nearly all sensation to the cortex; smell alone skips it.</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hypothalamus runs homeostasis and controls the pituitary gland below it.</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medulla sets heart rate, blood pressure, and breathing; the cerebellum edits.</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the hollow chambers and the fluid the brain floats in.</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Anatomy of the Nervous System  ·  Chapter 13 · Topic 2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Major
Brain Regions</dc:title>
  <dc:subject>PptxGenJS Presentation</dc:subject>
  <dc:creator>Dr. Akash Garg</dc:creator>
  <cp:lastModifiedBy>Dr. Akash Garg</cp:lastModifiedBy>
  <cp:revision>1</cp:revision>
  <dcterms:created xsi:type="dcterms:W3CDTF">2026-09-12T21:04:44Z</dcterms:created>
  <dcterms:modified xsi:type="dcterms:W3CDTF">2026-09-12T21:04:44Z</dcterms:modified>
</cp:coreProperties>
</file>