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Crumple a sheet of paper and push it into a cup before you say a word. The demonstration does the whole argument, and the term gyrus then lands as a label rather than a fact.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them say gyrus and sulcus while tracing a ridge and a groove on their own knuckles. Two words that are only ever confused on paper stop being confused once a hand is involved.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them draw a side view of a brain and put in only these two lines. Everything else on the slide can be reconstructed from those two strokes, which is exactly the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middle column and ask them to fill it from the first. The naming rule feels trivial until it saves them on a practical where only the bone is labeled.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pre-motor, post-sensory as a chant and then ask for it cold at the end of the session. The pairing is worth two marks on nearly every exam that touches this chapter.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which lobe they would expect to be damaged in a blow to the back of the head. Reasoning from bone to lobe to deficit is the habit this whole topic is training.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right column and have them produce it. Generating the opposite is a harder task than recognizing it, and it is the task the exam actually sets.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two costs marks every year because pre and post sound interchangeable under pressure. Fix it by anchoring both to the groove rather than to each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holding up the outer shell and saying the lobes are only the surface. Promising a cut down the midline makes the next session feel owed rather than scheduled.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The Cerebral</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Lobes</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13 · Topic 1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A folded sheet of gray matter, four lobes, and two landmark grooves.</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WHY THE BRAIN IS WRINKLED</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Folding buys surface</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The cortex is only a few millimeters thick, but folding packs an enormous sheet into a closed skull. About two-thirds of it hides down inside the grooves.</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More cortex means more processing.</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Anatomy of the Nervous System  ·  Chapter 13 · Topic 1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vocabulary of a folded cortex</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Six words you need before any lobe can be named.</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Gyrus</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A ridge on the folded surface of the cortex.</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Sulcus</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A groove between ridges; a deep one is a fissure.</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Gray matter</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outer shell: billions of neuron cell bodies.</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White matter</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Myelinated axons beneath, wiring region to region.</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Two-thirds hidden</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That much cortex lies buried inside the sulci.</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Corpus callosum</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white-matter bridge between hemispheres.</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Anatomy of the Nervous System  ·  Chapter 13 · Topic 1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Two grooves draw the map</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Find these landmarks and the lobes fall out on their own.</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CENTRAL SULCUS</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It divides front from back</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This groove runs across the top of each hemisphere, separating the frontal lobe in front from the parietal lobe behind. The motor and sensory strips sit on either side of it.</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LATERAL SULCUS</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It marks off the temporal lobe</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Also called the Sylvian fissure, it runs deep along the side of the brain and sets off the temporal lobe below. Buried inside it is the insula, often called a fifth lobe.</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Two grooves, four lobes, and one hidden extra.</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Anatomy of the Nervous System  ·  Chapter 13 · Topic 1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Four lobes, four skull bones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Nature named them for whatever bone sits directly over them.</a:t>
            </a:r>
            <a:endParaRPr lang="en-US" sz="145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2377440"/>
                <a:gridCol w="2560320"/>
                <a:gridCol w="594360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Lobe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Skull bone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What it mainly handles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Frontal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Frontal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Voluntary movement, planning, speech</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Parietal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Parietal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Touch, pressure, temperature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Temporal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Temporal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Hearing and memory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Occipital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Occipital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Vision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Insula</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Deep in lateral sulcus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The hidden fifth region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Anatomy of the Nervous System  ·  Chapter 13 · Topic 1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name the strip</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Two strips of cortex, told apart in three moves.</a:t>
            </a:r>
            <a:endParaRPr lang="en-US" sz="1450" dirty="0"/>
          </a:p>
        </p:txBody>
      </p:sp>
      <p:sp>
        <p:nvSpPr>
          <p:cNvPr id="4" name="Shape 2"/>
          <p:cNvSpPr/>
          <p:nvPr/>
        </p:nvSpPr>
        <p:spPr>
          <a:xfrm>
            <a:off x="640080" y="2103120"/>
            <a:ext cx="304800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Find the groove</a:t>
            </a:r>
            <a:endParaRPr lang="en-US" sz="1800" dirty="0"/>
          </a:p>
        </p:txBody>
      </p:sp>
      <p:sp>
        <p:nvSpPr>
          <p:cNvPr id="8" name="Text 6"/>
          <p:cNvSpPr txBox="1"/>
          <p:nvPr/>
        </p:nvSpPr>
        <p:spPr>
          <a:xfrm>
            <a:off x="91440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Locate the central sulcus running across the top of the hemisphere.</a:t>
            </a:r>
            <a:endParaRPr lang="en-US" sz="1250" dirty="0"/>
          </a:p>
        </p:txBody>
      </p:sp>
      <p:sp>
        <p:nvSpPr>
          <p:cNvPr id="9" name="Shape 7"/>
          <p:cNvSpPr/>
          <p:nvPr/>
        </p:nvSpPr>
        <p:spPr>
          <a:xfrm>
            <a:off x="3939540" y="2907792"/>
            <a:ext cx="365760" cy="310896"/>
          </a:xfrm>
          <a:prstGeom prst="rightArrow">
            <a:avLst/>
          </a:prstGeom>
          <a:solidFill>
            <a:srgbClr val="A8324A"/>
          </a:solidFill>
          <a:ln/>
        </p:spPr>
      </p:sp>
      <p:sp>
        <p:nvSpPr>
          <p:cNvPr id="10" name="Shape 8"/>
          <p:cNvSpPr/>
          <p:nvPr/>
        </p:nvSpPr>
        <p:spPr>
          <a:xfrm>
            <a:off x="4556760" y="2103120"/>
            <a:ext cx="3048000" cy="1920240"/>
          </a:xfrm>
          <a:prstGeom prst="roundRect">
            <a:avLst>
              <a:gd name="adj" fmla="val 3810"/>
            </a:avLst>
          </a:prstGeom>
          <a:solidFill>
            <a:srgbClr val="F4F6F6"/>
          </a:solidFill>
          <a:ln/>
        </p:spPr>
      </p:sp>
      <p:sp>
        <p:nvSpPr>
          <p:cNvPr id="11" name="Shape 9"/>
          <p:cNvSpPr/>
          <p:nvPr/>
        </p:nvSpPr>
        <p:spPr>
          <a:xfrm>
            <a:off x="4831080" y="2340864"/>
            <a:ext cx="438912" cy="438912"/>
          </a:xfrm>
          <a:prstGeom prst="ellipse">
            <a:avLst/>
          </a:prstGeom>
          <a:solidFill>
            <a:srgbClr val="A8324A"/>
          </a:solidFill>
          <a:ln/>
        </p:spPr>
      </p:sp>
      <p:sp>
        <p:nvSpPr>
          <p:cNvPr id="12" name="Text 10"/>
          <p:cNvSpPr txBox="1"/>
          <p:nvPr/>
        </p:nvSpPr>
        <p:spPr>
          <a:xfrm>
            <a:off x="483108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539800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Step in front</a:t>
            </a:r>
            <a:endParaRPr lang="en-US" sz="1800" dirty="0"/>
          </a:p>
        </p:txBody>
      </p:sp>
      <p:sp>
        <p:nvSpPr>
          <p:cNvPr id="14" name="Text 12"/>
          <p:cNvSpPr txBox="1"/>
          <p:nvPr/>
        </p:nvSpPr>
        <p:spPr>
          <a:xfrm>
            <a:off x="483108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precentral gyrus is primary motor cortex: it orders voluntary movement.</a:t>
            </a:r>
            <a:endParaRPr lang="en-US" sz="1250" dirty="0"/>
          </a:p>
        </p:txBody>
      </p:sp>
      <p:sp>
        <p:nvSpPr>
          <p:cNvPr id="15" name="Shape 13"/>
          <p:cNvSpPr/>
          <p:nvPr/>
        </p:nvSpPr>
        <p:spPr>
          <a:xfrm>
            <a:off x="7856220" y="2907792"/>
            <a:ext cx="365760" cy="310896"/>
          </a:xfrm>
          <a:prstGeom prst="rightArrow">
            <a:avLst/>
          </a:prstGeom>
          <a:solidFill>
            <a:srgbClr val="A8324A"/>
          </a:solidFill>
          <a:ln/>
        </p:spPr>
      </p:sp>
      <p:sp>
        <p:nvSpPr>
          <p:cNvPr id="16" name="Shape 14"/>
          <p:cNvSpPr/>
          <p:nvPr/>
        </p:nvSpPr>
        <p:spPr>
          <a:xfrm>
            <a:off x="8473440" y="2103120"/>
            <a:ext cx="3048000" cy="1920240"/>
          </a:xfrm>
          <a:prstGeom prst="roundRect">
            <a:avLst>
              <a:gd name="adj" fmla="val 3810"/>
            </a:avLst>
          </a:prstGeom>
          <a:solidFill>
            <a:srgbClr val="F4F6F6"/>
          </a:solidFill>
          <a:ln/>
        </p:spPr>
      </p:sp>
      <p:sp>
        <p:nvSpPr>
          <p:cNvPr id="17" name="Shape 15"/>
          <p:cNvSpPr/>
          <p:nvPr/>
        </p:nvSpPr>
        <p:spPr>
          <a:xfrm>
            <a:off x="8747760" y="2340864"/>
            <a:ext cx="438912" cy="438912"/>
          </a:xfrm>
          <a:prstGeom prst="ellipse">
            <a:avLst/>
          </a:prstGeom>
          <a:solidFill>
            <a:srgbClr val="A8324A"/>
          </a:solidFill>
          <a:ln/>
        </p:spPr>
      </p:sp>
      <p:sp>
        <p:nvSpPr>
          <p:cNvPr id="18" name="Text 16"/>
          <p:cNvSpPr txBox="1"/>
          <p:nvPr/>
        </p:nvSpPr>
        <p:spPr>
          <a:xfrm>
            <a:off x="874776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931468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Step behind</a:t>
            </a:r>
            <a:endParaRPr lang="en-US" sz="1800" dirty="0"/>
          </a:p>
        </p:txBody>
      </p:sp>
      <p:sp>
        <p:nvSpPr>
          <p:cNvPr id="20" name="Text 18"/>
          <p:cNvSpPr txBox="1"/>
          <p:nvPr/>
        </p:nvSpPr>
        <p:spPr>
          <a:xfrm>
            <a:off x="874776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postcentral gyrus is primary somatosensory cortex: it receives touch.</a:t>
            </a:r>
            <a:endParaRPr lang="en-US" sz="1250" dirty="0"/>
          </a:p>
        </p:txBody>
      </p:sp>
      <p:sp>
        <p:nvSpPr>
          <p:cNvPr id="21" name="Shape 19"/>
          <p:cNvSpPr/>
          <p:nvPr/>
        </p:nvSpPr>
        <p:spPr>
          <a:xfrm>
            <a:off x="640080" y="4389120"/>
            <a:ext cx="10881360" cy="868680"/>
          </a:xfrm>
          <a:prstGeom prst="roundRect">
            <a:avLst>
              <a:gd name="adj" fmla="val 8421"/>
            </a:avLst>
          </a:prstGeom>
          <a:solidFill>
            <a:srgbClr val="1A2E35"/>
          </a:solidFill>
          <a:ln/>
        </p:spPr>
      </p:sp>
      <p:sp>
        <p:nvSpPr>
          <p:cNvPr id="22" name="Text 20"/>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Pre is motor, post is sensory. </a:t>
            </a:r>
            <a:pPr indent="0" marL="0">
              <a:buNone/>
            </a:pPr>
            <a:r>
              <a:rPr lang="en-US" sz="1400" dirty="0">
                <a:solidFill>
                  <a:srgbClr val="EDE8DD"/>
                </a:solidFill>
                <a:latin typeface="Calibri" pitchFamily="34" charset="0"/>
                <a:ea typeface="Calibri" pitchFamily="34" charset="-122"/>
                <a:cs typeface="Calibri" pitchFamily="34" charset="-120"/>
              </a:rPr>
              <a:t>Both strips map the body upside-down and out of proportion, with huge territory handed to the hands and the face.</a:t>
            </a:r>
            <a:endParaRPr lang="en-US" sz="1400" dirty="0"/>
          </a:p>
        </p:txBody>
      </p:sp>
      <p:sp>
        <p:nvSpPr>
          <p:cNvPr id="23" name="Text 21"/>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4" name="Text 22"/>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Anatomy of the Nervous System  ·  Chapter 13 · Topic 1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Four lobes, one hidden fifth</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Name the lobe and you have already named the bone above it.</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4</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lobes make up the cortex of each hemisphere, each named for the skull bone lying over it: frontal, parietal, temporal, occipital. A fifth region, the insula, is buried inside the lateral sulcus and is often counted as a hidden fifth lobe.</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Frontal: movement, plans</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Parietal: body touch</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Temporal: hearing</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Occipital: vision</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Insula: the fifth</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Named for skull bones</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Anatomy of the Nervous System  ·  Chapter 13 · Topic 1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Sorting the cortex</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that settle most questions in this topic.</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One question first</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Ask where you are relative to the central sulcus.</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In front is motor and frontal; behind is sensory and parietal.</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Precentral</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Postcentral</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in front / behind</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Motor out</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Sensory in</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the traffic</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Frontal lobe</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Parietal lobe</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which lobe</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Gyrus</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Sulcus</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ridge / groove</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Gray matter</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White matter</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bodies / axons</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Anatomy of the Nervous System  ·  Chapter 13 · Topic 1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this topic sets every single year.</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Naming lobes from the brain instead of the skull. Each lobe takes the name of the bone lying directly over it.</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Putting motor behind the central sulcus. Precentral is motor, in front; postcentral is somatosensory, behind.</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Calling the cortex white matter. The outer sheet is gray matter cell bodies; white matter is the wiring beneath.</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Treating a sulcus as a gyrus. A gyrus is a ridge, a sulcus is a groove, and a deep sulcus is a fissure.</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Reading lateralization as two separate brains. The hemispheres divide labor but talk across the corpus callosum.</a:t>
            </a:r>
            <a:endParaRPr lang="en-US" sz="1550" dirty="0"/>
          </a:p>
        </p:txBody>
      </p:sp>
      <p:sp>
        <p:nvSpPr>
          <p:cNvPr id="5" name="Shape 3"/>
          <p:cNvSpPr/>
          <p:nvPr/>
        </p:nvSpPr>
        <p:spPr>
          <a:xfrm>
            <a:off x="8595360" y="1874520"/>
            <a:ext cx="2926080" cy="1618488"/>
          </a:xfrm>
          <a:prstGeom prst="roundRect">
            <a:avLst>
              <a:gd name="adj" fmla="val 452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Hidden surface</a:t>
            </a:r>
            <a:endParaRPr lang="en-US" sz="1100" dirty="0"/>
          </a:p>
        </p:txBody>
      </p:sp>
      <p:sp>
        <p:nvSpPr>
          <p:cNvPr id="7" name="Text 5"/>
          <p:cNvSpPr txBox="1"/>
          <p:nvPr/>
        </p:nvSpPr>
        <p:spPr>
          <a:xfrm>
            <a:off x="8869680" y="2441448"/>
            <a:ext cx="2377440" cy="841248"/>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Roughly two-thirds of the cortex is hidden down inside the sulci rather than on the visible surface.</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Anatomy of the Nervous System  ·  Chapter 13 · Topic 1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A patient loses voluntary movement. Name the gyrus and the lobe involved.</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why folding the cortex matters rather than smoothing it out.</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which groove separates the frontal lobe from the parietal lobe.</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The insula is called a fifth lobe. Say where it hides, and why.</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bridge between the hemispheres and say what it carries.</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Anatomy of the Nervous System  ·  Chapter 13 · Topic 1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cerebral cortex is a folded sheet of gray matter over white matter.</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Gyri are ridges, sulci are grooves; folding packs more cortex into the skull.</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Four lobes — frontal, parietal, temporal, occipital — named for skull bones.</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central sulcus splits motor cortex in front from somatosensory behind.</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corpus callosum links two hemispheres that show lateralization of work.</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cut the brain in half and name the four regions.</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Anatomy of the Nervous System  ·  Chapter 13 · Topic 1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Cerebral
Lobes</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