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Sketch the cell as an arrow, not a blob. Shape carries the function here, and a drawing that points one way makes the direction of travel obvious.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Make them sort four and two before you reveal the labels. Filing each glial cell by address first is what stops the six names from blurring together.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Mime both with your hands: fingers spread for the oligodendrocyte, a fist wrapped in the other hand for Schwann. Students keep the gesture long after the words.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Pause on the soma. Students who hear only receive and transmit miss that the decision to fire is made at the cell body, and that matters at the synapse later.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Cover the middle column and ask for the address from the job. Naming where a cell must live from what it does is the harder, more useful direction.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Say the last line of the caption twice. Glia that do not fire is the fact that keeps them from being mistaken for a second kind of neuron.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panel is the clinical payoff of the whole topic. Amitotic is not trivia; it is the reason a cord injury behaves nothing like a cut.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Trap three is the one that costs marks. Ask what would happen to a neuron with no glia around it and let them build the list themselves.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on the axon. Saying that the next three sessions all happen along that one fiber turns a parts list into the start of a story.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69680" y="-1371600"/>
            <a:ext cx="4937760" cy="49377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Shape 1"/>
          <p:cNvSpPr/>
          <p:nvPr/>
        </p:nvSpPr>
        <p:spPr>
          <a:xfrm>
            <a:off x="10149840" y="2377440"/>
            <a:ext cx="2926080" cy="292608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40080" y="13716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4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874520"/>
            <a:ext cx="74980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Neurons and</a:t>
            </a:r>
            <a:endParaRPr lang="en-US" sz="44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Their Support Crew</a:t>
            </a:r>
            <a:endParaRPr lang="en-US" sz="44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12 · Topic 2 of 6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4434840"/>
            <a:ext cx="7132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excitable cell, three parts, and six kinds of glia around it.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737360"/>
            <a:ext cx="4389120" cy="438912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123444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CELL BUILT TO SIGNAL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91640"/>
            <a:ext cx="106070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Receive here, send from there</a:t>
            </a:r>
            <a:endParaRPr lang="en-US" sz="44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310128"/>
            <a:ext cx="8778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neuron takes a signal in at one end and passes it on from the other. Dendrites receive, the cell body adds the signals up, and the axon carries the answer away.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4498848"/>
            <a:ext cx="877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Most neurons never divide again.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Nervous System &amp; Nervous Tissue  ·  Chapter 12 · Topic 2  ·  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six neuroglia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of them live in the CNS; two live in the PNS.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Astrocyte · CNS</a:t>
            </a:r>
            <a:endParaRPr lang="en-US" sz="13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abundant glia; helps form the blood–brain barrier.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432816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460248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Oligodendrocyte · CNS</a:t>
            </a:r>
            <a:endParaRPr lang="en-US" sz="1350" dirty="0"/>
          </a:p>
        </p:txBody>
      </p:sp>
      <p:sp>
        <p:nvSpPr>
          <p:cNvPr id="9" name="Text 7"/>
          <p:cNvSpPr txBox="1"/>
          <p:nvPr/>
        </p:nvSpPr>
        <p:spPr>
          <a:xfrm>
            <a:off x="460248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Myelinates many CNS axons at once, with several arms.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801624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829056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Microglia · CNS</a:t>
            </a:r>
            <a:endParaRPr lang="en-US" sz="1350" dirty="0"/>
          </a:p>
        </p:txBody>
      </p:sp>
      <p:sp>
        <p:nvSpPr>
          <p:cNvPr id="12" name="Text 10"/>
          <p:cNvSpPr txBox="1"/>
          <p:nvPr/>
        </p:nvSpPr>
        <p:spPr>
          <a:xfrm>
            <a:off x="829056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immune cell of the CNS; clears debris and invaders.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4008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91440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Ependymal · CNS</a:t>
            </a:r>
            <a:endParaRPr lang="en-US" sz="1350" dirty="0"/>
          </a:p>
        </p:txBody>
      </p:sp>
      <p:sp>
        <p:nvSpPr>
          <p:cNvPr id="15" name="Text 13"/>
          <p:cNvSpPr txBox="1"/>
          <p:nvPr/>
        </p:nvSpPr>
        <p:spPr>
          <a:xfrm>
            <a:off x="91440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Lines the fluid-filled cavities of brain and cord.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32816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460248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Satellite · PNS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460248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Surrounds and supports cell bodies inside ganglia.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801624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829056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Schwann · PNS</a:t>
            </a:r>
            <a:endParaRPr lang="en-US" sz="1350" dirty="0"/>
          </a:p>
        </p:txBody>
      </p:sp>
      <p:sp>
        <p:nvSpPr>
          <p:cNvPr id="21" name="Text 19"/>
          <p:cNvSpPr txBox="1"/>
          <p:nvPr/>
        </p:nvSpPr>
        <p:spPr>
          <a:xfrm>
            <a:off x="829056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Wraps one segment of one PNS axon in myelin.</a:t>
            </a:r>
            <a:endParaRPr lang="en-US" sz="1100" dirty="0"/>
          </a:p>
        </p:txBody>
      </p:sp>
      <p:sp>
        <p:nvSpPr>
          <p:cNvPr id="22" name="Text 20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Nervous System &amp; Nervous Tissue  ·  Chapter 12 · Topic 2  ·  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Two cells make myelin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insulation, different cells, different diseases.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221992"/>
            <a:ext cx="548640" cy="54864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62763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OLIGODENDROCYTE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Many axons at once, in the CNS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reaches out several arms and myelinates segments of many different axons at the same time. When this myelin is attacked, the disease is multiple sclerosis.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30936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10" name="Shape 8"/>
          <p:cNvSpPr/>
          <p:nvPr/>
        </p:nvSpPr>
        <p:spPr>
          <a:xfrm>
            <a:off x="6583680" y="2221992"/>
            <a:ext cx="548640" cy="548640"/>
          </a:xfrm>
          <a:prstGeom prst="ellipse">
            <a:avLst/>
          </a:prstGeom>
          <a:solidFill>
            <a:srgbClr val="3F728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729691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SCHWANN CELL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658368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segment of one axon, in the PNS</a:t>
            </a:r>
            <a:endParaRPr lang="en-US" sz="1900" dirty="0"/>
          </a:p>
        </p:txBody>
      </p:sp>
      <p:sp>
        <p:nvSpPr>
          <p:cNvPr id="13" name="Text 11"/>
          <p:cNvSpPr txBox="1"/>
          <p:nvPr/>
        </p:nvSpPr>
        <p:spPr>
          <a:xfrm>
            <a:off x="658368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wraps itself around a single segment of one peripheral axon, like a jelly roll. When this myelin is attacked, the disease is Guillain–Barré syndrome.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640080" y="512064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50" i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Same fat, different cell, entirely separate diseases.</a:t>
            </a:r>
            <a:endParaRPr lang="en-US" sz="1650" dirty="0"/>
          </a:p>
        </p:txBody>
      </p:sp>
      <p:sp>
        <p:nvSpPr>
          <p:cNvPr id="15" name="Text 13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Nervous System &amp; Nervous Tissue  ·  Chapter 12 · Topic 2  ·  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Worked example: a signal through one neuron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Follow one message from antenna to handoff.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1440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48132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Dendrites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Branching antennae receive incoming signals from other cells.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296037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0" name="Shape 8"/>
          <p:cNvSpPr/>
          <p:nvPr/>
        </p:nvSpPr>
        <p:spPr>
          <a:xfrm>
            <a:off x="357759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1" name="Shape 9"/>
          <p:cNvSpPr/>
          <p:nvPr/>
        </p:nvSpPr>
        <p:spPr>
          <a:xfrm>
            <a:off x="385191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385191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441883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Cell body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385191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soma holds the nucleus, keeps the cell alive, and sums arriving signals.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589788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6" name="Shape 14"/>
          <p:cNvSpPr/>
          <p:nvPr/>
        </p:nvSpPr>
        <p:spPr>
          <a:xfrm>
            <a:off x="651510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7" name="Shape 15"/>
          <p:cNvSpPr/>
          <p:nvPr/>
        </p:nvSpPr>
        <p:spPr>
          <a:xfrm>
            <a:off x="678942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678942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735634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Axon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678942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single long fiber carries the outgoing signal away, often wrapped in myelin.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883539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22" name="Shape 20"/>
          <p:cNvSpPr/>
          <p:nvPr/>
        </p:nvSpPr>
        <p:spPr>
          <a:xfrm>
            <a:off x="945261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23" name="Shape 21"/>
          <p:cNvSpPr/>
          <p:nvPr/>
        </p:nvSpPr>
        <p:spPr>
          <a:xfrm>
            <a:off x="972693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972693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1029385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Axon terminals</a:t>
            </a:r>
            <a:endParaRPr lang="en-US" sz="1800" dirty="0"/>
          </a:p>
        </p:txBody>
      </p:sp>
      <p:sp>
        <p:nvSpPr>
          <p:cNvPr id="26" name="Text 24"/>
          <p:cNvSpPr txBox="1"/>
          <p:nvPr/>
        </p:nvSpPr>
        <p:spPr>
          <a:xfrm>
            <a:off x="972693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endings hand the message across to the next cell in line.</a:t>
            </a:r>
            <a:endParaRPr lang="en-US" sz="1250" dirty="0"/>
          </a:p>
        </p:txBody>
      </p:sp>
      <p:sp>
        <p:nvSpPr>
          <p:cNvPr id="27" name="Shape 25"/>
          <p:cNvSpPr/>
          <p:nvPr/>
        </p:nvSpPr>
        <p:spPr>
          <a:xfrm>
            <a:off x="640080" y="4389120"/>
            <a:ext cx="10881360" cy="868680"/>
          </a:xfrm>
          <a:prstGeom prst="roundRect">
            <a:avLst>
              <a:gd name="adj" fmla="val 8421"/>
            </a:avLst>
          </a:prstGeom>
          <a:solidFill>
            <a:srgbClr val="1A2E35"/>
          </a:solidFill>
          <a:ln/>
        </p:spPr>
      </p:sp>
      <p:sp>
        <p:nvSpPr>
          <p:cNvPr id="28" name="Text 26"/>
          <p:cNvSpPr txBox="1"/>
          <p:nvPr/>
        </p:nvSpPr>
        <p:spPr>
          <a:xfrm>
            <a:off x="960120" y="4389120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Receive, sum, send. </a:t>
            </a:r>
            <a:pPr indent="0" marL="0">
              <a:buNone/>
            </a:pPr>
            <a:r>
              <a:rPr lang="en-US" sz="14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parts and one direction of travel — which is why nervous pathways can be drawn as arrows at all.</a:t>
            </a:r>
            <a:endParaRPr lang="en-US" sz="1400" dirty="0"/>
          </a:p>
        </p:txBody>
      </p:sp>
      <p:sp>
        <p:nvSpPr>
          <p:cNvPr id="29" name="Text 27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30" name="Text 28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Nervous System &amp; Nervous Tissue  ·  Chapter 12 · Topic 2  ·  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Glia at a glance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each support cell lives and what it is for.</a:t>
            </a:r>
            <a:endParaRPr lang="en-US" sz="145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965960"/>
          <a:ext cx="10881360" cy="914400"/>
        </p:xfrm>
        <a:graphic>
          <a:graphicData uri="http://schemas.openxmlformats.org/drawingml/2006/table">
            <a:tbl>
              <a:tblPr/>
              <a:tblGrid>
                <a:gridCol w="3291840"/>
                <a:gridCol w="2011680"/>
                <a:gridCol w="5577840"/>
              </a:tblGrid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Glial cell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Where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Job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Astrocyte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CNS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Most abundant; blood–brain barrier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Oligodendrocyte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CNS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Myelinates many CNS axons at once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Microglia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CNS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Immune defense; clears debris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Ependymal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CNS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Lines the fluid-filled cavities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Satellite, Schwann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PNS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Support cell bodies; make myelin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Nervous System &amp; Nervous Tissue  ·  Chapter 12 · Topic 2  ·  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Six glia, four and two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count, and the split that goes with it.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2834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800" b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88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474720"/>
            <a:ext cx="27432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kinds of neuroglia surround the neurons. Four live in the central nervous system — astrocyte, oligodendrocyte, microglia, and ependymal — and two live in the peripheral nervous system: satellite and Schwann. None of them fire action potentials.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397764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25196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Astrocyte · CNS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53796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81228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Oligodendrocyte · CNS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909828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937260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Microglia · CNS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397764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25196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Ependymal · CNS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53796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81228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Satellite · PNS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909828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37260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Schwann · PNS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Nervous System &amp; Nervous Tissue  ·  Chapter 12 · Topic 2  ·  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Neuron against glia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contrasts worth holding on to.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200400" cy="3200400"/>
          </a:xfrm>
          <a:prstGeom prst="roundRect">
            <a:avLst>
              <a:gd name="adj" fmla="val 2286"/>
            </a:avLst>
          </a:prstGeom>
          <a:solidFill>
            <a:srgbClr val="1A2E35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203704"/>
            <a:ext cx="2651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repair is hard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898648"/>
            <a:ext cx="26517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Neurons are amitotic — most cannot divide to replace themselves.</a:t>
            </a:r>
            <a:endParaRPr lang="en-US" sz="1250" dirty="0"/>
          </a:p>
          <a:p>
            <a:pPr indent="0" marL="0">
              <a:buNone/>
            </a:pP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That is exactly why damage to the brain and spinal cord is so hard to undo.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406908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Dendrite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6537960" y="196596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708660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Axon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9555480" y="196596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receives / sends</a:t>
            </a:r>
            <a:endParaRPr lang="en-US" sz="1150" dirty="0"/>
          </a:p>
        </p:txBody>
      </p:sp>
      <p:sp>
        <p:nvSpPr>
          <p:cNvPr id="11" name="Text 9"/>
          <p:cNvSpPr txBox="1"/>
          <p:nvPr/>
        </p:nvSpPr>
        <p:spPr>
          <a:xfrm>
            <a:off x="406908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Neuron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6537960" y="260604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708660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Neuroglia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9555480" y="260604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fires / supports</a:t>
            </a:r>
            <a:endParaRPr lang="en-US" sz="1150" dirty="0"/>
          </a:p>
        </p:txBody>
      </p:sp>
      <p:sp>
        <p:nvSpPr>
          <p:cNvPr id="15" name="Text 13"/>
          <p:cNvSpPr txBox="1"/>
          <p:nvPr/>
        </p:nvSpPr>
        <p:spPr>
          <a:xfrm>
            <a:off x="406908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Oligodendrocyte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537960" y="324612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708660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Schwann cell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9555480" y="324612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CNS / PNS myelin</a:t>
            </a:r>
            <a:endParaRPr lang="en-US" sz="1150" dirty="0"/>
          </a:p>
        </p:txBody>
      </p:sp>
      <p:sp>
        <p:nvSpPr>
          <p:cNvPr id="19" name="Text 17"/>
          <p:cNvSpPr txBox="1"/>
          <p:nvPr/>
        </p:nvSpPr>
        <p:spPr>
          <a:xfrm>
            <a:off x="406908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Many axons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6537960" y="388620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708660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segment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9555480" y="388620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much each wraps</a:t>
            </a:r>
            <a:endParaRPr lang="en-US" sz="1150" dirty="0"/>
          </a:p>
        </p:txBody>
      </p:sp>
      <p:sp>
        <p:nvSpPr>
          <p:cNvPr id="23" name="Text 21"/>
          <p:cNvSpPr txBox="1"/>
          <p:nvPr/>
        </p:nvSpPr>
        <p:spPr>
          <a:xfrm>
            <a:off x="406908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Astrocyte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6537960" y="452628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708660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Microglia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9555480" y="452628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barrier / defense</a:t>
            </a:r>
            <a:endParaRPr lang="en-US" sz="1150" dirty="0"/>
          </a:p>
        </p:txBody>
      </p:sp>
      <p:sp>
        <p:nvSpPr>
          <p:cNvPr id="27" name="Text 2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8" name="Text 2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Nervous System &amp; Nervous Tissue  ·  Chapter 12 · Topic 2  ·  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students go wrong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traps in a topic that looks like pure naming.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749808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Mixing the myelin makers. Oligodendrocytes serve many CNS axons; a Schwann cell wraps one PNS segment.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Expecting neurons to grow back. Most are amitotic, which is why CNS damage is so hard to repair.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Calling glia filler. They feed, insulate, clean, and protect; neurons starve and short-circuit without them.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Letting glia fire. Neuroglia do not generate action potentials — only neurons do that.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Merging MS with Guillain–Barré. One attacks CNS myelin, the other PNS myelin; they are separate diseases.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8595360" y="1874520"/>
            <a:ext cx="2926080" cy="1837944"/>
          </a:xfrm>
          <a:prstGeom prst="roundRect">
            <a:avLst>
              <a:gd name="adj" fmla="val 3980"/>
            </a:avLst>
          </a:prstGeom>
          <a:solidFill>
            <a:srgbClr val="F4F6F6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869680" y="2093976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to know cold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8869680" y="2441448"/>
            <a:ext cx="237744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Astrocytes are the most abundant glia and help form the blood–brain barrier; microglia are the immune cells of the CNS.</a:t>
            </a:r>
            <a:endParaRPr lang="en-US" sz="125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Nervous System &amp; Nervous Tissue  ·  Chapter 12 · Topic 2  ·  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 yourself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 these before the next session.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40080" y="192024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261872" y="1920240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the three parts of a neuron and the job each one does.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640080" y="2670048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40080" y="267004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261872" y="2670048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myelin disease is confined to peripheral nerves. Name the cell involved.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640080" y="3419856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40080" y="341985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261872" y="3419856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why a spinal cord injury heals so much worse than a cut in skin.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640080" y="4169664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640080" y="416966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1261872" y="4169664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Astrocytes help build a barrier. Say what it protects, and from what.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640080" y="4919472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40080" y="491947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1261872" y="4919472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see a glial cell clearing cellular debris in the brain. Name it.</a:t>
            </a:r>
            <a:endParaRPr lang="en-US" sz="1450" dirty="0"/>
          </a:p>
        </p:txBody>
      </p:sp>
      <p:sp>
        <p:nvSpPr>
          <p:cNvPr id="19" name="Text 17"/>
          <p:cNvSpPr txBox="1"/>
          <p:nvPr/>
        </p:nvSpPr>
        <p:spPr>
          <a:xfrm>
            <a:off x="640080" y="571500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glossary and the chapter quiz are in the chapter itself.</a:t>
            </a:r>
            <a:endParaRPr lang="en-US" sz="1250" dirty="0"/>
          </a:p>
        </p:txBody>
      </p:sp>
      <p:sp>
        <p:nvSpPr>
          <p:cNvPr id="20" name="Text 18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1" name="Text 19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Nervous System &amp; Nervous Tissue  ·  Chapter 12 · Topic 2  ·  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554480"/>
            <a:ext cx="4023360" cy="40233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8229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ONE BREATH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371600"/>
            <a:ext cx="841248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neuron has three parts: dendrites receive, the soma integrates, the axon transmits.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Axon terminals hand the message on, and most axons wear a myelin sheath.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Neurons are amitotic, so brain and spinal cord damage is very hard to repair.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Six glia: astrocyte, oligodendrocyte, microglia, ependymal, satellite, Schwann.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Oligodendrocytes myelinate many CNS axons; each Schwann cell wraps one PNS segment.</a:t>
            </a:r>
            <a:endParaRPr lang="en-US" sz="155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51206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Next topic: how a neuron charges itself to −70 mV and waits.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Nervous System &amp; Nervous Tissue  ·  Chapter 12 · Topic 2  ·  11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Dr. Garg Learning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Neurons and
Their Support Crew</dc:title>
  <dc:subject>PptxGenJS Presentation</dc:subject>
  <dc:creator>Dr. Akash Garg</dc:creator>
  <cp:lastModifiedBy>Dr. Akash Garg</cp:lastModifiedBy>
  <cp:revision>1</cp:revision>
  <dcterms:created xsi:type="dcterms:W3CDTF">2026-09-12T21:04:44Z</dcterms:created>
  <dcterms:modified xsi:type="dcterms:W3CDTF">2026-09-12T21:04:44Z</dcterms:modified>
</cp:coreProperties>
</file>