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Contrast this opening with the shoulder deck in one sentence. Reach versus load is the single idea that organizes both limbs.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which muscle drives them out of a chair. Gluteus maximus being a rising muscle, not a sitting one, makes the largest muscle in the body feel earned.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that biceps femoris is a second biceps, in the thigh. Catching it here prevents the confusion an exam question will otherwise create.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them rise onto their toes and then lift the toes off the floor. Two seconds of movement separates plantarflexion from dorsiflexion permanently.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three steps across the front of the room while you narrate. Students tracking their own gait afterwards is the best revision this topic gets.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Rectus femoris is the only one of the four that also crosses the hip. Mention it, because it explains why that muscle helps flex the hip as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one is the pair students already half know from sport. Anchor the other four rows to it rather than teaching five contrasts from scratch.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one is the clinical one. A dropping pelvis on one leg points at gluteus medius, and that connection makes an abductor worth remembering.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where the chapter began. Every muscle you named across six topics can only pull, and saying that once more ties the whole chapter into a single sentence.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Muscles of the</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Lower Limb</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11 · Topic 6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The largest muscles you own, and the tendon that launches every step.</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BUILT TO CARRY YOU</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The biggest muscles you own</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The lower limb carries the whole weight of the body and drives every step, so it holds the largest and strongest muscles you have. Power here outranks dexterity.</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The gluteus maximus leads the list.</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Muscular System  ·  Chapter 11 · Topic 6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At the hip and the thigh</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Six muscle groups that move you at the biggest joint you have.</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Gluteus maximus</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largest muscle in the body; extends the hip.</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Gluteus medius</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Abducts the thigh and steadies the pelvis in gait.</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Gluteus minimus</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Sits under the medius and helps it do the same job.</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Iliopsoas</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deep chief hip flexor; lifts the thigh up.</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Adductors</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Inner thigh; they squeeze the legs together.</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Hamstrings</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Flex the knee and help extend the hip behind you.</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Muscular System  ·  Chapter 11 · Topic 6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Quadriceps against hamstrings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Front and back of the thigh, doing opposite work.</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QUADRICEPS FEMORIS</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Four muscles, one tendon, one job</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Rectus femoris and the three vastus muscles share a single tendon over the kneecap. They extend the knee to straighten the leg for a kick or a step.</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HAMSTRINGS</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Three muscles doing the reverse</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Biceps femoris, semitendinosus, and semimembranosus run down the back of the thigh. They flex the knee and help the glutes extend the hip.</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The front extends the knee, the back flexes it.</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Muscular System  ·  Chapter 11 · Topic 6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Below the knee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The push-off, and the muscle that clears your toes.</a:t>
            </a:r>
            <a:endParaRPr lang="en-US" sz="145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3017520"/>
                <a:gridCol w="3840480"/>
                <a:gridCol w="402336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Muscle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Where it sits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What it does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Gastrocnemius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Calf, two heads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Plantarflexes the ankle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Soleus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Deep to gastrocnemius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Plantarflexes the ankle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Achilles tendon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Calf muscles to the heel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Carries the push-off</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Tibialis anterior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Front of the shin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Dorsiflexes the ankle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Muscular System  ·  Chapter 11 · Topic 6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one stride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Four muscle groups, in the order they fire.</a:t>
            </a:r>
            <a:endParaRPr lang="en-US" sz="1450" dirty="0"/>
          </a:p>
        </p:txBody>
      </p:sp>
      <p:sp>
        <p:nvSpPr>
          <p:cNvPr id="4" name="Shape 2"/>
          <p:cNvSpPr/>
          <p:nvPr/>
        </p:nvSpPr>
        <p:spPr>
          <a:xfrm>
            <a:off x="640080" y="2103120"/>
            <a:ext cx="206883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Drive the hip</a:t>
            </a:r>
            <a:endParaRPr lang="en-US" sz="1800" dirty="0"/>
          </a:p>
        </p:txBody>
      </p:sp>
      <p:sp>
        <p:nvSpPr>
          <p:cNvPr id="8" name="Text 6"/>
          <p:cNvSpPr txBox="1"/>
          <p:nvPr/>
        </p:nvSpPr>
        <p:spPr>
          <a:xfrm>
            <a:off x="91440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gluteus maximus extends the hip and pushes your body forward and up.</a:t>
            </a:r>
            <a:endParaRPr lang="en-US" sz="1250" dirty="0"/>
          </a:p>
        </p:txBody>
      </p:sp>
      <p:sp>
        <p:nvSpPr>
          <p:cNvPr id="9" name="Shape 7"/>
          <p:cNvSpPr/>
          <p:nvPr/>
        </p:nvSpPr>
        <p:spPr>
          <a:xfrm>
            <a:off x="2960370" y="2907792"/>
            <a:ext cx="365760" cy="310896"/>
          </a:xfrm>
          <a:prstGeom prst="rightArrow">
            <a:avLst/>
          </a:prstGeom>
          <a:solidFill>
            <a:srgbClr val="A8324A"/>
          </a:solidFill>
          <a:ln/>
        </p:spPr>
      </p:sp>
      <p:sp>
        <p:nvSpPr>
          <p:cNvPr id="10" name="Shape 8"/>
          <p:cNvSpPr/>
          <p:nvPr/>
        </p:nvSpPr>
        <p:spPr>
          <a:xfrm>
            <a:off x="3577590" y="2103120"/>
            <a:ext cx="2068830" cy="1920240"/>
          </a:xfrm>
          <a:prstGeom prst="roundRect">
            <a:avLst>
              <a:gd name="adj" fmla="val 3810"/>
            </a:avLst>
          </a:prstGeom>
          <a:solidFill>
            <a:srgbClr val="F4F6F6"/>
          </a:solidFill>
          <a:ln/>
        </p:spPr>
      </p:sp>
      <p:sp>
        <p:nvSpPr>
          <p:cNvPr id="11" name="Shape 9"/>
          <p:cNvSpPr/>
          <p:nvPr/>
        </p:nvSpPr>
        <p:spPr>
          <a:xfrm>
            <a:off x="3851910" y="2340864"/>
            <a:ext cx="438912" cy="438912"/>
          </a:xfrm>
          <a:prstGeom prst="ellipse">
            <a:avLst/>
          </a:prstGeom>
          <a:solidFill>
            <a:srgbClr val="A8324A"/>
          </a:solidFill>
          <a:ln/>
        </p:spPr>
      </p:sp>
      <p:sp>
        <p:nvSpPr>
          <p:cNvPr id="12" name="Text 10"/>
          <p:cNvSpPr txBox="1"/>
          <p:nvPr/>
        </p:nvSpPr>
        <p:spPr>
          <a:xfrm>
            <a:off x="385191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441883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Straighten</a:t>
            </a:r>
            <a:endParaRPr lang="en-US" sz="1800" dirty="0"/>
          </a:p>
        </p:txBody>
      </p:sp>
      <p:sp>
        <p:nvSpPr>
          <p:cNvPr id="14" name="Text 12"/>
          <p:cNvSpPr txBox="1"/>
          <p:nvPr/>
        </p:nvSpPr>
        <p:spPr>
          <a:xfrm>
            <a:off x="385191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quadriceps extend the knee while the hamstrings relax and lengthen behind.</a:t>
            </a:r>
            <a:endParaRPr lang="en-US" sz="1250" dirty="0"/>
          </a:p>
        </p:txBody>
      </p:sp>
      <p:sp>
        <p:nvSpPr>
          <p:cNvPr id="15" name="Shape 13"/>
          <p:cNvSpPr/>
          <p:nvPr/>
        </p:nvSpPr>
        <p:spPr>
          <a:xfrm>
            <a:off x="5897880" y="2907792"/>
            <a:ext cx="365760" cy="310896"/>
          </a:xfrm>
          <a:prstGeom prst="rightArrow">
            <a:avLst/>
          </a:prstGeom>
          <a:solidFill>
            <a:srgbClr val="A8324A"/>
          </a:solidFill>
          <a:ln/>
        </p:spPr>
      </p:sp>
      <p:sp>
        <p:nvSpPr>
          <p:cNvPr id="16" name="Shape 14"/>
          <p:cNvSpPr/>
          <p:nvPr/>
        </p:nvSpPr>
        <p:spPr>
          <a:xfrm>
            <a:off x="6515100" y="2103120"/>
            <a:ext cx="2068830" cy="1920240"/>
          </a:xfrm>
          <a:prstGeom prst="roundRect">
            <a:avLst>
              <a:gd name="adj" fmla="val 3810"/>
            </a:avLst>
          </a:prstGeom>
          <a:solidFill>
            <a:srgbClr val="F4F6F6"/>
          </a:solidFill>
          <a:ln/>
        </p:spPr>
      </p:sp>
      <p:sp>
        <p:nvSpPr>
          <p:cNvPr id="17" name="Shape 15"/>
          <p:cNvSpPr/>
          <p:nvPr/>
        </p:nvSpPr>
        <p:spPr>
          <a:xfrm>
            <a:off x="6789420" y="2340864"/>
            <a:ext cx="438912" cy="438912"/>
          </a:xfrm>
          <a:prstGeom prst="ellipse">
            <a:avLst/>
          </a:prstGeom>
          <a:solidFill>
            <a:srgbClr val="A8324A"/>
          </a:solidFill>
          <a:ln/>
        </p:spPr>
      </p:sp>
      <p:sp>
        <p:nvSpPr>
          <p:cNvPr id="18" name="Text 16"/>
          <p:cNvSpPr txBox="1"/>
          <p:nvPr/>
        </p:nvSpPr>
        <p:spPr>
          <a:xfrm>
            <a:off x="678942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735634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Push off</a:t>
            </a:r>
            <a:endParaRPr lang="en-US" sz="1800" dirty="0"/>
          </a:p>
        </p:txBody>
      </p:sp>
      <p:sp>
        <p:nvSpPr>
          <p:cNvPr id="20" name="Text 18"/>
          <p:cNvSpPr txBox="1"/>
          <p:nvPr/>
        </p:nvSpPr>
        <p:spPr>
          <a:xfrm>
            <a:off x="678942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Gastrocnemius and soleus plantarflex the ankle through the Achilles tendon.</a:t>
            </a:r>
            <a:endParaRPr lang="en-US" sz="1250" dirty="0"/>
          </a:p>
        </p:txBody>
      </p:sp>
      <p:sp>
        <p:nvSpPr>
          <p:cNvPr id="21" name="Shape 19"/>
          <p:cNvSpPr/>
          <p:nvPr/>
        </p:nvSpPr>
        <p:spPr>
          <a:xfrm>
            <a:off x="8835390" y="2907792"/>
            <a:ext cx="365760" cy="310896"/>
          </a:xfrm>
          <a:prstGeom prst="rightArrow">
            <a:avLst/>
          </a:prstGeom>
          <a:solidFill>
            <a:srgbClr val="A8324A"/>
          </a:solidFill>
          <a:ln/>
        </p:spPr>
      </p:sp>
      <p:sp>
        <p:nvSpPr>
          <p:cNvPr id="22" name="Shape 20"/>
          <p:cNvSpPr/>
          <p:nvPr/>
        </p:nvSpPr>
        <p:spPr>
          <a:xfrm>
            <a:off x="9452610" y="2103120"/>
            <a:ext cx="2068830" cy="1920240"/>
          </a:xfrm>
          <a:prstGeom prst="roundRect">
            <a:avLst>
              <a:gd name="adj" fmla="val 3810"/>
            </a:avLst>
          </a:prstGeom>
          <a:solidFill>
            <a:srgbClr val="F4F6F6"/>
          </a:solidFill>
          <a:ln/>
        </p:spPr>
      </p:sp>
      <p:sp>
        <p:nvSpPr>
          <p:cNvPr id="23" name="Shape 21"/>
          <p:cNvSpPr/>
          <p:nvPr/>
        </p:nvSpPr>
        <p:spPr>
          <a:xfrm>
            <a:off x="9726930" y="2340864"/>
            <a:ext cx="438912" cy="438912"/>
          </a:xfrm>
          <a:prstGeom prst="ellipse">
            <a:avLst/>
          </a:prstGeom>
          <a:solidFill>
            <a:srgbClr val="A8324A"/>
          </a:solidFill>
          <a:ln/>
        </p:spPr>
      </p:sp>
      <p:sp>
        <p:nvSpPr>
          <p:cNvPr id="24" name="Text 22"/>
          <p:cNvSpPr txBox="1"/>
          <p:nvPr/>
        </p:nvSpPr>
        <p:spPr>
          <a:xfrm>
            <a:off x="972693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5" name="Text 23"/>
          <p:cNvSpPr txBox="1"/>
          <p:nvPr/>
        </p:nvSpPr>
        <p:spPr>
          <a:xfrm>
            <a:off x="1029385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Clear the toes</a:t>
            </a:r>
            <a:endParaRPr lang="en-US" sz="1800" dirty="0"/>
          </a:p>
        </p:txBody>
      </p:sp>
      <p:sp>
        <p:nvSpPr>
          <p:cNvPr id="26" name="Text 24"/>
          <p:cNvSpPr txBox="1"/>
          <p:nvPr/>
        </p:nvSpPr>
        <p:spPr>
          <a:xfrm>
            <a:off x="972693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On the swing through, tibialis anterior dorsiflexes so the toes miss the ground.</a:t>
            </a:r>
            <a:endParaRPr lang="en-US" sz="1250" dirty="0"/>
          </a:p>
        </p:txBody>
      </p:sp>
      <p:sp>
        <p:nvSpPr>
          <p:cNvPr id="27" name="Shape 25"/>
          <p:cNvSpPr/>
          <p:nvPr/>
        </p:nvSpPr>
        <p:spPr>
          <a:xfrm>
            <a:off x="640080" y="4389120"/>
            <a:ext cx="10881360" cy="868680"/>
          </a:xfrm>
          <a:prstGeom prst="roundRect">
            <a:avLst>
              <a:gd name="adj" fmla="val 8421"/>
            </a:avLst>
          </a:prstGeom>
          <a:solidFill>
            <a:srgbClr val="1A2E35"/>
          </a:solidFill>
          <a:ln/>
        </p:spPr>
      </p:sp>
      <p:sp>
        <p:nvSpPr>
          <p:cNvPr id="28" name="Text 26"/>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And the pelvis never drops. </a:t>
            </a:r>
            <a:pPr indent="0" marL="0">
              <a:buNone/>
            </a:pPr>
            <a:r>
              <a:rPr lang="en-US" sz="1400" dirty="0">
                <a:solidFill>
                  <a:srgbClr val="EDE8DD"/>
                </a:solidFill>
                <a:latin typeface="Calibri" pitchFamily="34" charset="0"/>
                <a:ea typeface="Calibri" pitchFamily="34" charset="-122"/>
                <a:cs typeface="Calibri" pitchFamily="34" charset="-120"/>
              </a:rPr>
              <a:t>Gluteus medius and minimus steady it every time your whole weight sits on one leg.</a:t>
            </a:r>
            <a:endParaRPr lang="en-US" sz="1400" dirty="0"/>
          </a:p>
        </p:txBody>
      </p:sp>
      <p:sp>
        <p:nvSpPr>
          <p:cNvPr id="29" name="Text 27"/>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30" name="Text 28"/>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Muscular System  ·  Chapter 11 · Topic 6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Four muscles, one kneecap tendon</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The quadriceps is a committee with a single output.</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4</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muscles make up the quadriceps femoris: rectus femoris plus the three vastus muscles. They share one tendon that passes over the kneecap, and together they extend the knee for every kick, every step, and every rise from a chair.</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Rectus femoris</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Vastus lateralis</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Vastus medialis</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Vastus intermedius</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One tendon, one knee</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All four extend the knee</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Muscular System  ·  Chapter 11 · Topic 6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Sorting the lower limb</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across hip, knee, and ankle.</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One question first</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Ask which way the joint is being moved.</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Front muscles extend the knee and flex the hip; back muscles do exactly the reverse.</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Quadriceps</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Hamstrings</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extend / flex knee</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Gluteus maximus</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Iliopsoas</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extends / flexes hip</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Gluteus medius</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Adductors</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abduct / adduct</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Gastrocnemius</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Tibialis anterior</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plantar / dorsiflex</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Achilles tendon</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Kneecap tendon</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calf / quadriceps</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Muscular System  ·  Chapter 11 · Topic 6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in the most powerful region of the body.</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Thinking the glutes only extend the hip. Medius and minimus abduct the thigh and keep the pelvis level as you walk.</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Counting three quadriceps. There are four: rectus femoris and the vastus lateralis, medialis, and intermedius.</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Reversing the ankle terms. Plantarflexion points the toes down; dorsiflexion pulls them up toward the shin.</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Forgetting the soleus. It sits under the gastrocnemius and shares the Achilles tendon, plantarflexing right alongside it.</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Missing the second biceps. Biceps femoris is a hamstring in the thigh, not a relative of the biceps brachii.</a:t>
            </a:r>
            <a:endParaRPr lang="en-US" sz="1550" dirty="0"/>
          </a:p>
        </p:txBody>
      </p:sp>
      <p:sp>
        <p:nvSpPr>
          <p:cNvPr id="5" name="Shape 3"/>
          <p:cNvSpPr/>
          <p:nvPr/>
        </p:nvSpPr>
        <p:spPr>
          <a:xfrm>
            <a:off x="8595360" y="1874520"/>
            <a:ext cx="2926080" cy="1618488"/>
          </a:xfrm>
          <a:prstGeom prst="roundRect">
            <a:avLst>
              <a:gd name="adj" fmla="val 452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One shared tendon</a:t>
            </a:r>
            <a:endParaRPr lang="en-US" sz="1100" dirty="0"/>
          </a:p>
        </p:txBody>
      </p:sp>
      <p:sp>
        <p:nvSpPr>
          <p:cNvPr id="7" name="Text 5"/>
          <p:cNvSpPr txBox="1"/>
          <p:nvPr/>
        </p:nvSpPr>
        <p:spPr>
          <a:xfrm>
            <a:off x="8869680" y="2441448"/>
            <a:ext cx="2377440" cy="841248"/>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Both calf muscles join the Achilles, or calcaneal, tendon, the thickest tendon in the body.</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Muscular System  ·  Chapter 11 · Topic 6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chapter quiz.</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the largest muscle in the body and describe the movement it produces.</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Your pelvis drops when you stand on one leg. Name the muscle group at fault.</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List the four quadriceps and say what single action they share at the knee.</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Gastrocnemius and tibialis anterior oppose each other. Describe both actions.</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which muscle group flexes the knee and which one extends the hip with it.</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Muscular System  ·  Chapter 11 · Topic 6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Gluteus maximus extends the hip; medius and minimus abduct it and level the pelvis.</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iliopsoas is the chief hip flexor; the adductors squeeze the thighs together.</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Quadriceps extend the knee and hamstrings flex it, a front and back antagonist pair.</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Gastrocnemius and soleus plantarflex the ankle through the Achilles tendon.</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Tibialis anterior dorsiflexes the ankle so your toes clear the ground each step.</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That closes Chapter 11: more than 600 muscles, all of them pulling.</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Muscular System  ·  Chapter 11 · Topic 6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Muscles of the
Lower Limb</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