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what bone a smile moves. The answer being none is what separates this group from every other muscle in the body.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them make each expression as you name the muscle. Feeling orbicularis oculi tighten is faster and stickier than any labeled diagram.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the two nerves side by side and leave them there. Students who learn the groups without the nerves have to relearn both a week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them clench and feel the masseter, then the temporalis above the ear. Two seconds of palpation fixes both locations permanently.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Seven letters in expression, five in chewing is a crutch some students like. Offer it, but insist they can also justify the split by what each group moves.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Contrast it immediately with chewing the food afterwards. Same mouth, different muscles, different nerve, and the contrast is what they remember.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three is two names one letter apart. Say oris for oral and oculi for ocular once, and the pair stops being a coin flip.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four is the clinical one. The opposite-side rotation surprises students every time, so demonstrate it on yourself rather than asserting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by asking which group they would miss more. Arguing it forces them to state what each group actually does, which is the recall you wanted anyway.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Muscles of the</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Head and Neck</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11 · Topic 3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Two groups, two cranial nerves, and the muscles that carry a face.</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A GROUP UNLIKE ANY OTHER</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These muscles move skin</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Most muscles of facial expression move no bone at all. They insert into the skin of the face, so contracting one tugs the surface into an expression.</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All of them run on cranial nerve VII.</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Muscular System  ·  Chapter 11 · Topic 3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face, muscle by muscle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key players, and the single nerve behind all of them.</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Orbicularis oris</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Ring around the mouth; purses the lips to whistle.</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Orbicularis oculi</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Ring around the eye; closes it to blink and squint.</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Buccinator</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Flattens the cheek; holds food against the teeth.</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Zygomaticus</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Pulls the mouth corner up. The smiling muscle.</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Occipitofrontalis</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Raises the eyebrows and wrinkles the forehead.</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Facial nerve, CN VII</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Drives every muscle in this whole group.</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Muscular System  ·  Chapter 11 · Topic 3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Expression against mastication</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Two jobs up here, and they do not share a nerve.</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EXPRESSION</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Insert into skin, driven by CN VII</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They move no bone. Orbicularis oris and oculi, buccinator, zygomaticus, and occipitofrontalis pull the skin of the face into expression.</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MASTICATION</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Move the mandible, driven by CN V</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They close and grind the lower jaw at the temporomandibular joint. Masseter, temporalis, and the deep pterygoids do the work of chewing.</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Different job, different cranial nerve.</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Muscular System  ·  Chapter 11 · Topic 3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Jaw and neck, muscle by muscle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Below the face, the muscles do move bone.</a:t>
            </a:r>
            <a:endParaRPr lang="en-US" sz="145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2926080"/>
                <a:gridCol w="3840480"/>
                <a:gridCol w="411480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Muscle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Where it runs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it does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Masseter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Cheekbone to jaw angle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Closes the jaw, very strong</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Temporalis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Fans over the side of skull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Closes and retracts the jaw</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Pterygoids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Deep inside the jaw</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Grinds from side to side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Sternocleidomastoid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Sternum and clavicle to skull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Flexes neck, rotates head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Trapezius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Skull and spine to shoulder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Extends head, holds shoulder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Muscular System  ·  Chapter 11 · Topic 3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Two nerves split the head</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Get the pairing right and half this topic answers itself.</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2</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cranial nerves divide the head between them. The facial nerve, CN VII, drives every muscle of facial expression. The trigeminal nerve, CN V, drives every muscle of mastication. Name the group and you have already named the nerve.</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CN VII: expression</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CN V: mastication</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Expression moves skin</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Mastication moves bone</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Masseter: strongest</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Temporalis: fan-shaped</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Muscular System  ·  Chapter 11 · Topic 3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blowing out a candle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One small act, three muscles, one nerve.</a:t>
            </a:r>
            <a:endParaRPr lang="en-US" sz="1450" dirty="0"/>
          </a:p>
        </p:txBody>
      </p:sp>
      <p:sp>
        <p:nvSpPr>
          <p:cNvPr id="4" name="Shape 2"/>
          <p:cNvSpPr/>
          <p:nvPr/>
        </p:nvSpPr>
        <p:spPr>
          <a:xfrm>
            <a:off x="640080" y="2103120"/>
            <a:ext cx="304800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Purse the lips</a:t>
            </a:r>
            <a:endParaRPr lang="en-US" sz="1800" dirty="0"/>
          </a:p>
        </p:txBody>
      </p:sp>
      <p:sp>
        <p:nvSpPr>
          <p:cNvPr id="8" name="Text 6"/>
          <p:cNvSpPr txBox="1"/>
          <p:nvPr/>
        </p:nvSpPr>
        <p:spPr>
          <a:xfrm>
            <a:off x="91440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Orbicularis oris, the ring around the mouth, tightens the lips into a narrow opening.</a:t>
            </a:r>
            <a:endParaRPr lang="en-US" sz="1250" dirty="0"/>
          </a:p>
        </p:txBody>
      </p:sp>
      <p:sp>
        <p:nvSpPr>
          <p:cNvPr id="9" name="Shape 7"/>
          <p:cNvSpPr/>
          <p:nvPr/>
        </p:nvSpPr>
        <p:spPr>
          <a:xfrm>
            <a:off x="3939540" y="2907792"/>
            <a:ext cx="365760" cy="310896"/>
          </a:xfrm>
          <a:prstGeom prst="rightArrow">
            <a:avLst/>
          </a:prstGeom>
          <a:solidFill>
            <a:srgbClr val="A8324A"/>
          </a:solidFill>
          <a:ln/>
        </p:spPr>
      </p:sp>
      <p:sp>
        <p:nvSpPr>
          <p:cNvPr id="10" name="Shape 8"/>
          <p:cNvSpPr/>
          <p:nvPr/>
        </p:nvSpPr>
        <p:spPr>
          <a:xfrm>
            <a:off x="4556760" y="2103120"/>
            <a:ext cx="3048000" cy="1920240"/>
          </a:xfrm>
          <a:prstGeom prst="roundRect">
            <a:avLst>
              <a:gd name="adj" fmla="val 3810"/>
            </a:avLst>
          </a:prstGeom>
          <a:solidFill>
            <a:srgbClr val="F4F6F6"/>
          </a:solidFill>
          <a:ln/>
        </p:spPr>
      </p:sp>
      <p:sp>
        <p:nvSpPr>
          <p:cNvPr id="11" name="Shape 9"/>
          <p:cNvSpPr/>
          <p:nvPr/>
        </p:nvSpPr>
        <p:spPr>
          <a:xfrm>
            <a:off x="4831080" y="2340864"/>
            <a:ext cx="438912" cy="438912"/>
          </a:xfrm>
          <a:prstGeom prst="ellipse">
            <a:avLst/>
          </a:prstGeom>
          <a:solidFill>
            <a:srgbClr val="A8324A"/>
          </a:solidFill>
          <a:ln/>
        </p:spPr>
      </p:sp>
      <p:sp>
        <p:nvSpPr>
          <p:cNvPr id="12" name="Text 10"/>
          <p:cNvSpPr txBox="1"/>
          <p:nvPr/>
        </p:nvSpPr>
        <p:spPr>
          <a:xfrm>
            <a:off x="483108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539800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Flatten cheeks</a:t>
            </a:r>
            <a:endParaRPr lang="en-US" sz="1800" dirty="0"/>
          </a:p>
        </p:txBody>
      </p:sp>
      <p:sp>
        <p:nvSpPr>
          <p:cNvPr id="14" name="Text 12"/>
          <p:cNvSpPr txBox="1"/>
          <p:nvPr/>
        </p:nvSpPr>
        <p:spPr>
          <a:xfrm>
            <a:off x="483108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buccinator presses each cheek against the teeth and drives the air forward.</a:t>
            </a:r>
            <a:endParaRPr lang="en-US" sz="1250" dirty="0"/>
          </a:p>
        </p:txBody>
      </p:sp>
      <p:sp>
        <p:nvSpPr>
          <p:cNvPr id="15" name="Shape 13"/>
          <p:cNvSpPr/>
          <p:nvPr/>
        </p:nvSpPr>
        <p:spPr>
          <a:xfrm>
            <a:off x="7856220" y="2907792"/>
            <a:ext cx="365760" cy="310896"/>
          </a:xfrm>
          <a:prstGeom prst="rightArrow">
            <a:avLst/>
          </a:prstGeom>
          <a:solidFill>
            <a:srgbClr val="A8324A"/>
          </a:solidFill>
          <a:ln/>
        </p:spPr>
      </p:sp>
      <p:sp>
        <p:nvSpPr>
          <p:cNvPr id="16" name="Shape 14"/>
          <p:cNvSpPr/>
          <p:nvPr/>
        </p:nvSpPr>
        <p:spPr>
          <a:xfrm>
            <a:off x="8473440" y="2103120"/>
            <a:ext cx="3048000" cy="1920240"/>
          </a:xfrm>
          <a:prstGeom prst="roundRect">
            <a:avLst>
              <a:gd name="adj" fmla="val 3810"/>
            </a:avLst>
          </a:prstGeom>
          <a:solidFill>
            <a:srgbClr val="F4F6F6"/>
          </a:solidFill>
          <a:ln/>
        </p:spPr>
      </p:sp>
      <p:sp>
        <p:nvSpPr>
          <p:cNvPr id="17" name="Shape 15"/>
          <p:cNvSpPr/>
          <p:nvPr/>
        </p:nvSpPr>
        <p:spPr>
          <a:xfrm>
            <a:off x="8747760" y="2340864"/>
            <a:ext cx="438912" cy="438912"/>
          </a:xfrm>
          <a:prstGeom prst="ellipse">
            <a:avLst/>
          </a:prstGeom>
          <a:solidFill>
            <a:srgbClr val="A8324A"/>
          </a:solidFill>
          <a:ln/>
        </p:spPr>
      </p:sp>
      <p:sp>
        <p:nvSpPr>
          <p:cNvPr id="18" name="Text 16"/>
          <p:cNvSpPr txBox="1"/>
          <p:nvPr/>
        </p:nvSpPr>
        <p:spPr>
          <a:xfrm>
            <a:off x="874776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931468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Name the nerve</a:t>
            </a:r>
            <a:endParaRPr lang="en-US" sz="1800" dirty="0"/>
          </a:p>
        </p:txBody>
      </p:sp>
      <p:sp>
        <p:nvSpPr>
          <p:cNvPr id="20" name="Text 18"/>
          <p:cNvSpPr txBox="1"/>
          <p:nvPr/>
        </p:nvSpPr>
        <p:spPr>
          <a:xfrm>
            <a:off x="874776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Both are muscles of facial expression, so both answer to the facial nerve, CN VII.</a:t>
            </a:r>
            <a:endParaRPr lang="en-US" sz="1250" dirty="0"/>
          </a:p>
        </p:txBody>
      </p:sp>
      <p:sp>
        <p:nvSpPr>
          <p:cNvPr id="21" name="Shape 19"/>
          <p:cNvSpPr/>
          <p:nvPr/>
        </p:nvSpPr>
        <p:spPr>
          <a:xfrm>
            <a:off x="640080" y="4389120"/>
            <a:ext cx="10881360" cy="868680"/>
          </a:xfrm>
          <a:prstGeom prst="roundRect">
            <a:avLst>
              <a:gd name="adj" fmla="val 8421"/>
            </a:avLst>
          </a:prstGeom>
          <a:solidFill>
            <a:srgbClr val="1A2E35"/>
          </a:solidFill>
          <a:ln/>
        </p:spPr>
      </p:sp>
      <p:sp>
        <p:nvSpPr>
          <p:cNvPr id="22" name="Text 20"/>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No bone moved. </a:t>
            </a:r>
            <a:pPr indent="0" marL="0">
              <a:buNone/>
            </a:pPr>
            <a:r>
              <a:rPr lang="en-US" sz="1400" dirty="0">
                <a:solidFill>
                  <a:srgbClr val="EDE8DD"/>
                </a:solidFill>
                <a:latin typeface="Calibri" pitchFamily="34" charset="0"/>
                <a:ea typeface="Calibri" pitchFamily="34" charset="-122"/>
                <a:cs typeface="Calibri" pitchFamily="34" charset="-120"/>
              </a:rPr>
              <a:t>Every muscle in that action inserts into skin, which is exactly what makes this group unusual.</a:t>
            </a:r>
            <a:endParaRPr lang="en-US" sz="1400" dirty="0"/>
          </a:p>
        </p:txBody>
      </p:sp>
      <p:sp>
        <p:nvSpPr>
          <p:cNvPr id="23" name="Text 21"/>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4" name="Text 22"/>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Muscular System  ·  Chapter 11 · Topic 3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Sorting the head and neck</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worth holding in your head.</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One question first</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Ask whether the muscle moves skin or moves the mandible.</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The answer names the group and the cranial nerve in the same breath.</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Expression</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Mastication</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skin / mandible</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CN VII</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CN V</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facial / trigeminal</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Orbicularis oris</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Orbicularis oculi</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mouth / eye</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Masseter</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Temporalis</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jaw angle / side</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Neck flexion</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Head extension</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SCM / trapezius</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Muscular System  ·  Chapter 11 · Topic 3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in a topic full of look-alike names.</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Assuming facial muscles move bone. Most insert into skin, which is why they can produce expression rather than motion.</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Crossing the nerves. Facial expression runs on CN VII; mastication runs on CN V. Mixing them costs marks every year.</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Ignoring the buccinator. It flattens the cheek to blow air out and holds food against the teeth while you chew.</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Forgetting the sternocleidomastoid rotates the head to the opposite side when only one of the pair contracts.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Treating the masseter as merely large. For its size it is one of the strongest muscles in the whole body.</a:t>
            </a:r>
            <a:endParaRPr lang="en-US" sz="1550" dirty="0"/>
          </a:p>
        </p:txBody>
      </p:sp>
      <p:sp>
        <p:nvSpPr>
          <p:cNvPr id="5" name="Shape 3"/>
          <p:cNvSpPr/>
          <p:nvPr/>
        </p:nvSpPr>
        <p:spPr>
          <a:xfrm>
            <a:off x="8595360" y="1874520"/>
            <a:ext cx="2926080" cy="1618488"/>
          </a:xfrm>
          <a:prstGeom prst="roundRect">
            <a:avLst>
              <a:gd name="adj" fmla="val 452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One or both</a:t>
            </a:r>
            <a:endParaRPr lang="en-US" sz="1100" dirty="0"/>
          </a:p>
        </p:txBody>
      </p:sp>
      <p:sp>
        <p:nvSpPr>
          <p:cNvPr id="7" name="Text 5"/>
          <p:cNvSpPr txBox="1"/>
          <p:nvPr/>
        </p:nvSpPr>
        <p:spPr>
          <a:xfrm>
            <a:off x="8869680" y="2441448"/>
            <a:ext cx="2377440" cy="841248"/>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Both sternocleidomastoids together flex the neck. One alone turns the head to the opposite side.</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Muscular System  ·  Chapter 11 · Topic 3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what makes the muscles of facial expression unusual among skeletal muscles.</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cranial nerve for expression and the one for chewing, and justify each.</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patient cannot close one eye fully. Name the muscle and the nerve involved.</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Your right sternocleidomastoid contracts alone. Say which way the head turns.</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what the buccinator contributes both to chewing and to whistling.</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Muscular System  ·  Chapter 11 · Topic 3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Muscles of facial expression insert into skin and run on the facial nerve, CN VII.</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Orbicularis oris and oculi, buccinator, zygomaticus, occipitofrontalis lead that group.</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Muscles of mastication move the mandible and run on the trigeminal nerve, CN V.</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Masseter, temporalis, and the pterygoids close, retract, and grind the lower jaw.</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Sternocleidomastoid flexes the neck and rotates the head to the opposite side.</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the trunk, where breathing and posture are muscular work.</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Muscular System  ·  Chapter 11 · Topic 3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Muscles of the
Head and Neck</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