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topic is the chapter theme applied four times. Say that up front so the clinical detail lands as evidence rather than as trivia.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joints with the same classification and opposite clinical lives. Nothing makes the trade-off more concrete than this pair, so linger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only the first half of each tile and let them finish it. Predicting the weakness from the build is the skill being taught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last column and rebuild it from the third. Structure to injury is the direction clinical questions run in, every single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two is the clinical heart of the slide. A joint held by muscle can be trained; a joint held by bone cannot be, and does not need to 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superlatives, four different designs. Ask which one they would want if they could only keep a single joint working perfectly.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Try it on the ankle, which is not on the slide. A method that works on an unlisted joint is the proof that they learned a method.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two explains almost every knee injury they have heard of. Rotation in a joint built to hinge is the mechanism worth naming out loud.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chapter where it opened. Four joints, four bargains, one rule, and the rule is the only thing they need to carry forward.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Four Joints That</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Do the Work</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9 · Topic 6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Shoulder, hip, knee, and elbow: four answers to one question.</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ONE QUESTION, FOUR ANSWERS</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Range or durability</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The shoulder, hip, knee, and elbow each strike the mobility and stability bargain differently. How a joint is built predicts, almost exactly, the way it will eventually fail.</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Design tells you the injury.</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Joints  ·  Chapter 9 · Topic 6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Shoulder and hip</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Two ball-and-sockets, two opposite philosophies.</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SHOULDER</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Built for reach, priced in fragility</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The humeral head sits against a shallow, saucer-like socket — the widest range of any joint you own. The socket barely holds it, so rotator cuff muscles do the stabilizing.</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HIP</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Built for weight, priced in range</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The femoral head sinks deep into a true cup, the acetabulum, ringed by thick ligaments. It trades range for stability, because it carries your weight with every step.</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Same shape, opposite bargains, opposite weaknesses.</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Joints  ·  Chapter 9 · Topic 6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Four joints, four weak points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The signature failure follows straight from the build.</a:t>
            </a:r>
            <a:endParaRPr lang="en-US" sz="1450" dirty="0"/>
          </a:p>
        </p:txBody>
      </p:sp>
      <p:sp>
        <p:nvSpPr>
          <p:cNvPr id="4" name="Shape 2"/>
          <p:cNvSpPr/>
          <p:nvPr/>
        </p:nvSpPr>
        <p:spPr>
          <a:xfrm>
            <a:off x="640080" y="1965960"/>
            <a:ext cx="5212080" cy="896112"/>
          </a:xfrm>
          <a:prstGeom prst="roundRect">
            <a:avLst>
              <a:gd name="adj" fmla="val 7143"/>
            </a:avLst>
          </a:prstGeom>
          <a:solidFill>
            <a:srgbClr val="F4F6F6"/>
          </a:solidFill>
          <a:ln/>
        </p:spPr>
      </p:sp>
      <p:sp>
        <p:nvSpPr>
          <p:cNvPr id="5" name="Text 3"/>
          <p:cNvSpPr txBox="1"/>
          <p:nvPr/>
        </p:nvSpPr>
        <p:spPr>
          <a:xfrm>
            <a:off x="914400" y="2084832"/>
            <a:ext cx="466344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Shoulder</a:t>
            </a:r>
            <a:endParaRPr lang="en-US" sz="1350" dirty="0"/>
          </a:p>
        </p:txBody>
      </p:sp>
      <p:sp>
        <p:nvSpPr>
          <p:cNvPr id="6" name="Text 4"/>
          <p:cNvSpPr txBox="1"/>
          <p:nvPr/>
        </p:nvSpPr>
        <p:spPr>
          <a:xfrm>
            <a:off x="914400" y="2423160"/>
            <a:ext cx="466344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Shallow socket, huge range — the most dislocated joint.</a:t>
            </a:r>
            <a:endParaRPr lang="en-US" sz="1100" dirty="0"/>
          </a:p>
        </p:txBody>
      </p:sp>
      <p:sp>
        <p:nvSpPr>
          <p:cNvPr id="7" name="Shape 5"/>
          <p:cNvSpPr/>
          <p:nvPr/>
        </p:nvSpPr>
        <p:spPr>
          <a:xfrm>
            <a:off x="6309360" y="1965960"/>
            <a:ext cx="5212080" cy="896112"/>
          </a:xfrm>
          <a:prstGeom prst="roundRect">
            <a:avLst>
              <a:gd name="adj" fmla="val 7143"/>
            </a:avLst>
          </a:prstGeom>
          <a:solidFill>
            <a:srgbClr val="F4F6F6"/>
          </a:solidFill>
          <a:ln/>
        </p:spPr>
      </p:sp>
      <p:sp>
        <p:nvSpPr>
          <p:cNvPr id="8" name="Text 6"/>
          <p:cNvSpPr txBox="1"/>
          <p:nvPr/>
        </p:nvSpPr>
        <p:spPr>
          <a:xfrm>
            <a:off x="6583680" y="2084832"/>
            <a:ext cx="466344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Hip</a:t>
            </a:r>
            <a:endParaRPr lang="en-US" sz="1350" dirty="0"/>
          </a:p>
        </p:txBody>
      </p:sp>
      <p:sp>
        <p:nvSpPr>
          <p:cNvPr id="9" name="Text 7"/>
          <p:cNvSpPr txBox="1"/>
          <p:nvPr/>
        </p:nvSpPr>
        <p:spPr>
          <a:xfrm>
            <a:off x="6583680" y="2423160"/>
            <a:ext cx="466344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Deep socket, thick ligaments — stable, weight-bearing.</a:t>
            </a:r>
            <a:endParaRPr lang="en-US" sz="1100" dirty="0"/>
          </a:p>
        </p:txBody>
      </p:sp>
      <p:sp>
        <p:nvSpPr>
          <p:cNvPr id="10" name="Shape 8"/>
          <p:cNvSpPr/>
          <p:nvPr/>
        </p:nvSpPr>
        <p:spPr>
          <a:xfrm>
            <a:off x="640080" y="2990088"/>
            <a:ext cx="5212080" cy="896112"/>
          </a:xfrm>
          <a:prstGeom prst="roundRect">
            <a:avLst>
              <a:gd name="adj" fmla="val 7143"/>
            </a:avLst>
          </a:prstGeom>
          <a:solidFill>
            <a:srgbClr val="F4F6F6"/>
          </a:solidFill>
          <a:ln/>
        </p:spPr>
      </p:sp>
      <p:sp>
        <p:nvSpPr>
          <p:cNvPr id="11" name="Text 9"/>
          <p:cNvSpPr txBox="1"/>
          <p:nvPr/>
        </p:nvSpPr>
        <p:spPr>
          <a:xfrm>
            <a:off x="914400" y="3108960"/>
            <a:ext cx="466344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Knee</a:t>
            </a:r>
            <a:endParaRPr lang="en-US" sz="1350" dirty="0"/>
          </a:p>
        </p:txBody>
      </p:sp>
      <p:sp>
        <p:nvSpPr>
          <p:cNvPr id="12" name="Text 10"/>
          <p:cNvSpPr txBox="1"/>
          <p:nvPr/>
        </p:nvSpPr>
        <p:spPr>
          <a:xfrm>
            <a:off x="914400" y="3447288"/>
            <a:ext cx="466344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Largest, most complex; twisting tears ACL and meniscus.</a:t>
            </a:r>
            <a:endParaRPr lang="en-US" sz="1100" dirty="0"/>
          </a:p>
        </p:txBody>
      </p:sp>
      <p:sp>
        <p:nvSpPr>
          <p:cNvPr id="13" name="Shape 11"/>
          <p:cNvSpPr/>
          <p:nvPr/>
        </p:nvSpPr>
        <p:spPr>
          <a:xfrm>
            <a:off x="6309360" y="2990088"/>
            <a:ext cx="5212080" cy="896112"/>
          </a:xfrm>
          <a:prstGeom prst="roundRect">
            <a:avLst>
              <a:gd name="adj" fmla="val 7143"/>
            </a:avLst>
          </a:prstGeom>
          <a:solidFill>
            <a:srgbClr val="F4F6F6"/>
          </a:solidFill>
          <a:ln/>
        </p:spPr>
      </p:sp>
      <p:sp>
        <p:nvSpPr>
          <p:cNvPr id="14" name="Text 12"/>
          <p:cNvSpPr txBox="1"/>
          <p:nvPr/>
        </p:nvSpPr>
        <p:spPr>
          <a:xfrm>
            <a:off x="6583680" y="3108960"/>
            <a:ext cx="466344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Elbow</a:t>
            </a:r>
            <a:endParaRPr lang="en-US" sz="1350" dirty="0"/>
          </a:p>
        </p:txBody>
      </p:sp>
      <p:sp>
        <p:nvSpPr>
          <p:cNvPr id="15" name="Text 13"/>
          <p:cNvSpPr txBox="1"/>
          <p:nvPr/>
        </p:nvSpPr>
        <p:spPr>
          <a:xfrm>
            <a:off x="6583680" y="3447288"/>
            <a:ext cx="466344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Snug hinge, strong collaterals — it rarely dislocates.</a:t>
            </a:r>
            <a:endParaRPr lang="en-US" sz="1100" dirty="0"/>
          </a:p>
        </p:txBody>
      </p:sp>
      <p:sp>
        <p:nvSpPr>
          <p:cNvPr id="16" name="Text 1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7" name="Text 1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Joints  ·  Chapter 9 · Topic 6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Structure predicts the injury</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Read across: build, bargain, and what finally fails.</a:t>
            </a:r>
            <a:endParaRPr lang="en-US" sz="145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1828800"/>
                <a:gridCol w="2377440"/>
                <a:gridCol w="3200400"/>
                <a:gridCol w="347472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Joint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Type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Key structures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Signature weakness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Shoulder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Ball-and-socket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Shallow socket, rotator cuff</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Dislocates most often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Hip</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Ball-and-socket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Deep acetabulum, ligaments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Stable; wears under load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Knee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Hinge, plus rotation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Menisci, ACL and PCL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Twisting tears both</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Elbow</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Hinge, plus a pivot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Bony interlock, collaterals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Rarely dislocates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Joints  ·  Chapter 9 · Topic 6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bargains side by side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that predict four injuries.</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The knee</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The largest and most complex joint in the body: a hinge that also rotates a little when bent.</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That extra rotation is where trouble starts.</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Shoulder</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Hip</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shallow / deep</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Rotator cuff</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Acetabulum</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muscle / bone</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Knee</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Elbow</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complex / simple</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Menisci</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Cruciates</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cushion / tether</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Dislocation</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ACL tear</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shoulder / knee</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Joints  ·  Chapter 9 · Topic 6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Four joints, one theme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Every one of them is the trade-off in miniature.</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4</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joints carry most of the clinical weight of this chapter. The shoulder buys range and pays in dislocations. The hip buys stability and pays in range. The knee is complex and tears when twisted. The elbow gives up range for a durable hinge.</a:t>
            </a:r>
            <a:endParaRPr lang="en-US" sz="1300" dirty="0"/>
          </a:p>
        </p:txBody>
      </p:sp>
      <p:sp>
        <p:nvSpPr>
          <p:cNvPr id="6" name="Shape 4"/>
          <p:cNvSpPr/>
          <p:nvPr/>
        </p:nvSpPr>
        <p:spPr>
          <a:xfrm>
            <a:off x="3977640" y="1874520"/>
            <a:ext cx="3703320" cy="713232"/>
          </a:xfrm>
          <a:prstGeom prst="roundRect">
            <a:avLst>
              <a:gd name="adj" fmla="val 7692"/>
            </a:avLst>
          </a:prstGeom>
          <a:solidFill>
            <a:srgbClr val="F4F6F6"/>
          </a:solidFill>
          <a:ln/>
        </p:spPr>
      </p:sp>
      <p:sp>
        <p:nvSpPr>
          <p:cNvPr id="7" name="Text 5"/>
          <p:cNvSpPr txBox="1"/>
          <p:nvPr/>
        </p:nvSpPr>
        <p:spPr>
          <a:xfrm>
            <a:off x="4251960" y="1874520"/>
            <a:ext cx="315468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Shoulder: most mobile</a:t>
            </a:r>
            <a:endParaRPr lang="en-US" sz="1300" dirty="0"/>
          </a:p>
        </p:txBody>
      </p:sp>
      <p:sp>
        <p:nvSpPr>
          <p:cNvPr id="8" name="Shape 6"/>
          <p:cNvSpPr/>
          <p:nvPr/>
        </p:nvSpPr>
        <p:spPr>
          <a:xfrm>
            <a:off x="7818120" y="1874520"/>
            <a:ext cx="3703320" cy="713232"/>
          </a:xfrm>
          <a:prstGeom prst="roundRect">
            <a:avLst>
              <a:gd name="adj" fmla="val 7692"/>
            </a:avLst>
          </a:prstGeom>
          <a:solidFill>
            <a:srgbClr val="F4F6F6"/>
          </a:solidFill>
          <a:ln/>
        </p:spPr>
      </p:sp>
      <p:sp>
        <p:nvSpPr>
          <p:cNvPr id="9" name="Text 7"/>
          <p:cNvSpPr txBox="1"/>
          <p:nvPr/>
        </p:nvSpPr>
        <p:spPr>
          <a:xfrm>
            <a:off x="8092440" y="1874520"/>
            <a:ext cx="315468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Hip: most stable</a:t>
            </a:r>
            <a:endParaRPr lang="en-US" sz="1300" dirty="0"/>
          </a:p>
        </p:txBody>
      </p:sp>
      <p:sp>
        <p:nvSpPr>
          <p:cNvPr id="10" name="Shape 8"/>
          <p:cNvSpPr/>
          <p:nvPr/>
        </p:nvSpPr>
        <p:spPr>
          <a:xfrm>
            <a:off x="3977640" y="2743200"/>
            <a:ext cx="3703320" cy="713232"/>
          </a:xfrm>
          <a:prstGeom prst="roundRect">
            <a:avLst>
              <a:gd name="adj" fmla="val 7692"/>
            </a:avLst>
          </a:prstGeom>
          <a:solidFill>
            <a:srgbClr val="F4F6F6"/>
          </a:solidFill>
          <a:ln/>
        </p:spPr>
      </p:sp>
      <p:sp>
        <p:nvSpPr>
          <p:cNvPr id="11" name="Text 9"/>
          <p:cNvSpPr txBox="1"/>
          <p:nvPr/>
        </p:nvSpPr>
        <p:spPr>
          <a:xfrm>
            <a:off x="4251960" y="2743200"/>
            <a:ext cx="315468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Knee: most complex</a:t>
            </a:r>
            <a:endParaRPr lang="en-US" sz="1300" dirty="0"/>
          </a:p>
        </p:txBody>
      </p:sp>
      <p:sp>
        <p:nvSpPr>
          <p:cNvPr id="12" name="Shape 10"/>
          <p:cNvSpPr/>
          <p:nvPr/>
        </p:nvSpPr>
        <p:spPr>
          <a:xfrm>
            <a:off x="7818120" y="2743200"/>
            <a:ext cx="3703320" cy="713232"/>
          </a:xfrm>
          <a:prstGeom prst="roundRect">
            <a:avLst>
              <a:gd name="adj" fmla="val 7692"/>
            </a:avLst>
          </a:prstGeom>
          <a:solidFill>
            <a:srgbClr val="F4F6F6"/>
          </a:solidFill>
          <a:ln/>
        </p:spPr>
      </p:sp>
      <p:sp>
        <p:nvSpPr>
          <p:cNvPr id="13" name="Text 11"/>
          <p:cNvSpPr txBox="1"/>
          <p:nvPr/>
        </p:nvSpPr>
        <p:spPr>
          <a:xfrm>
            <a:off x="8092440" y="2743200"/>
            <a:ext cx="315468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Elbow: most durable</a:t>
            </a:r>
            <a:endParaRPr lang="en-US" sz="1300" dirty="0"/>
          </a:p>
        </p:txBody>
      </p:sp>
      <p:sp>
        <p:nvSpPr>
          <p:cNvPr id="14" name="Shape 12"/>
          <p:cNvSpPr/>
          <p:nvPr/>
        </p:nvSpPr>
        <p:spPr>
          <a:xfrm>
            <a:off x="3977640" y="3611880"/>
            <a:ext cx="3703320" cy="713232"/>
          </a:xfrm>
          <a:prstGeom prst="roundRect">
            <a:avLst>
              <a:gd name="adj" fmla="val 7692"/>
            </a:avLst>
          </a:prstGeom>
          <a:solidFill>
            <a:srgbClr val="F4F6F6"/>
          </a:solidFill>
          <a:ln/>
        </p:spPr>
      </p:sp>
      <p:sp>
        <p:nvSpPr>
          <p:cNvPr id="15" name="Text 13"/>
          <p:cNvSpPr txBox="1"/>
          <p:nvPr/>
        </p:nvSpPr>
        <p:spPr>
          <a:xfrm>
            <a:off x="4251960" y="3611880"/>
            <a:ext cx="315468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Rotator cuff stabilizes</a:t>
            </a:r>
            <a:endParaRPr lang="en-US" sz="1300" dirty="0"/>
          </a:p>
        </p:txBody>
      </p:sp>
      <p:sp>
        <p:nvSpPr>
          <p:cNvPr id="16" name="Shape 14"/>
          <p:cNvSpPr/>
          <p:nvPr/>
        </p:nvSpPr>
        <p:spPr>
          <a:xfrm>
            <a:off x="7818120" y="3611880"/>
            <a:ext cx="3703320" cy="713232"/>
          </a:xfrm>
          <a:prstGeom prst="roundRect">
            <a:avLst>
              <a:gd name="adj" fmla="val 7692"/>
            </a:avLst>
          </a:prstGeom>
          <a:solidFill>
            <a:srgbClr val="F4F6F6"/>
          </a:solidFill>
          <a:ln/>
        </p:spPr>
      </p:sp>
      <p:sp>
        <p:nvSpPr>
          <p:cNvPr id="17" name="Text 15"/>
          <p:cNvSpPr txBox="1"/>
          <p:nvPr/>
        </p:nvSpPr>
        <p:spPr>
          <a:xfrm>
            <a:off x="8092440" y="3611880"/>
            <a:ext cx="315468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ACL, PCL, and menisci</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Joints  ·  Chapter 9 · Topic 6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predict the injury</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From the build of a joint to the thing that breaks.</a:t>
            </a:r>
            <a:endParaRPr lang="en-US" sz="1450" dirty="0"/>
          </a:p>
        </p:txBody>
      </p:sp>
      <p:sp>
        <p:nvSpPr>
          <p:cNvPr id="4" name="Shape 2"/>
          <p:cNvSpPr/>
          <p:nvPr/>
        </p:nvSpPr>
        <p:spPr>
          <a:xfrm>
            <a:off x="640080" y="2103120"/>
            <a:ext cx="304800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Name the shape</a:t>
            </a:r>
            <a:endParaRPr lang="en-US" sz="1800" dirty="0"/>
          </a:p>
        </p:txBody>
      </p:sp>
      <p:sp>
        <p:nvSpPr>
          <p:cNvPr id="8" name="Text 6"/>
          <p:cNvSpPr txBox="1"/>
          <p:nvPr/>
        </p:nvSpPr>
        <p:spPr>
          <a:xfrm>
            <a:off x="91440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Ball-and-socket, hinge, or hinge plus a pivot? The shape sets the normal range.</a:t>
            </a:r>
            <a:endParaRPr lang="en-US" sz="1250" dirty="0"/>
          </a:p>
        </p:txBody>
      </p:sp>
      <p:sp>
        <p:nvSpPr>
          <p:cNvPr id="9" name="Shape 7"/>
          <p:cNvSpPr/>
          <p:nvPr/>
        </p:nvSpPr>
        <p:spPr>
          <a:xfrm>
            <a:off x="3939540" y="2907792"/>
            <a:ext cx="365760" cy="310896"/>
          </a:xfrm>
          <a:prstGeom prst="rightArrow">
            <a:avLst/>
          </a:prstGeom>
          <a:solidFill>
            <a:srgbClr val="A8324A"/>
          </a:solidFill>
          <a:ln/>
        </p:spPr>
      </p:sp>
      <p:sp>
        <p:nvSpPr>
          <p:cNvPr id="10" name="Shape 8"/>
          <p:cNvSpPr/>
          <p:nvPr/>
        </p:nvSpPr>
        <p:spPr>
          <a:xfrm>
            <a:off x="4556760" y="2103120"/>
            <a:ext cx="3048000" cy="1920240"/>
          </a:xfrm>
          <a:prstGeom prst="roundRect">
            <a:avLst>
              <a:gd name="adj" fmla="val 3810"/>
            </a:avLst>
          </a:prstGeom>
          <a:solidFill>
            <a:srgbClr val="F4F6F6"/>
          </a:solidFill>
          <a:ln/>
        </p:spPr>
      </p:sp>
      <p:sp>
        <p:nvSpPr>
          <p:cNvPr id="11" name="Shape 9"/>
          <p:cNvSpPr/>
          <p:nvPr/>
        </p:nvSpPr>
        <p:spPr>
          <a:xfrm>
            <a:off x="4831080" y="2340864"/>
            <a:ext cx="438912" cy="438912"/>
          </a:xfrm>
          <a:prstGeom prst="ellipse">
            <a:avLst/>
          </a:prstGeom>
          <a:solidFill>
            <a:srgbClr val="A8324A"/>
          </a:solidFill>
          <a:ln/>
        </p:spPr>
      </p:sp>
      <p:sp>
        <p:nvSpPr>
          <p:cNvPr id="12" name="Text 10"/>
          <p:cNvSpPr txBox="1"/>
          <p:nvPr/>
        </p:nvSpPr>
        <p:spPr>
          <a:xfrm>
            <a:off x="483108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539800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Find the holder</a:t>
            </a:r>
            <a:endParaRPr lang="en-US" sz="1800" dirty="0"/>
          </a:p>
        </p:txBody>
      </p:sp>
      <p:sp>
        <p:nvSpPr>
          <p:cNvPr id="14" name="Text 12"/>
          <p:cNvSpPr txBox="1"/>
          <p:nvPr/>
        </p:nvSpPr>
        <p:spPr>
          <a:xfrm>
            <a:off x="483108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Ask what keeps it together: bone depth, ligaments, or muscles like the cuff.</a:t>
            </a:r>
            <a:endParaRPr lang="en-US" sz="1250" dirty="0"/>
          </a:p>
        </p:txBody>
      </p:sp>
      <p:sp>
        <p:nvSpPr>
          <p:cNvPr id="15" name="Shape 13"/>
          <p:cNvSpPr/>
          <p:nvPr/>
        </p:nvSpPr>
        <p:spPr>
          <a:xfrm>
            <a:off x="7856220" y="2907792"/>
            <a:ext cx="365760" cy="310896"/>
          </a:xfrm>
          <a:prstGeom prst="rightArrow">
            <a:avLst/>
          </a:prstGeom>
          <a:solidFill>
            <a:srgbClr val="A8324A"/>
          </a:solidFill>
          <a:ln/>
        </p:spPr>
      </p:sp>
      <p:sp>
        <p:nvSpPr>
          <p:cNvPr id="16" name="Shape 14"/>
          <p:cNvSpPr/>
          <p:nvPr/>
        </p:nvSpPr>
        <p:spPr>
          <a:xfrm>
            <a:off x="8473440" y="2103120"/>
            <a:ext cx="3048000" cy="1920240"/>
          </a:xfrm>
          <a:prstGeom prst="roundRect">
            <a:avLst>
              <a:gd name="adj" fmla="val 3810"/>
            </a:avLst>
          </a:prstGeom>
          <a:solidFill>
            <a:srgbClr val="F4F6F6"/>
          </a:solidFill>
          <a:ln/>
        </p:spPr>
      </p:sp>
      <p:sp>
        <p:nvSpPr>
          <p:cNvPr id="17" name="Shape 15"/>
          <p:cNvSpPr/>
          <p:nvPr/>
        </p:nvSpPr>
        <p:spPr>
          <a:xfrm>
            <a:off x="8747760" y="2340864"/>
            <a:ext cx="438912" cy="438912"/>
          </a:xfrm>
          <a:prstGeom prst="ellipse">
            <a:avLst/>
          </a:prstGeom>
          <a:solidFill>
            <a:srgbClr val="A8324A"/>
          </a:solidFill>
          <a:ln/>
        </p:spPr>
      </p:sp>
      <p:sp>
        <p:nvSpPr>
          <p:cNvPr id="18" name="Text 16"/>
          <p:cNvSpPr txBox="1"/>
          <p:nvPr/>
        </p:nvSpPr>
        <p:spPr>
          <a:xfrm>
            <a:off x="874776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931468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Load the weak link</a:t>
            </a:r>
            <a:endParaRPr lang="en-US" sz="1800" dirty="0"/>
          </a:p>
        </p:txBody>
      </p:sp>
      <p:sp>
        <p:nvSpPr>
          <p:cNvPr id="20" name="Text 18"/>
          <p:cNvSpPr txBox="1"/>
          <p:nvPr/>
        </p:nvSpPr>
        <p:spPr>
          <a:xfrm>
            <a:off x="874776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Stress it the wrong way and the weakest holder is the part that gives.</a:t>
            </a:r>
            <a:endParaRPr lang="en-US" sz="1250" dirty="0"/>
          </a:p>
        </p:txBody>
      </p:sp>
      <p:sp>
        <p:nvSpPr>
          <p:cNvPr id="21" name="Shape 19"/>
          <p:cNvSpPr/>
          <p:nvPr/>
        </p:nvSpPr>
        <p:spPr>
          <a:xfrm>
            <a:off x="640080" y="4389120"/>
            <a:ext cx="10881360" cy="868680"/>
          </a:xfrm>
          <a:prstGeom prst="roundRect">
            <a:avLst>
              <a:gd name="adj" fmla="val 8421"/>
            </a:avLst>
          </a:prstGeom>
          <a:solidFill>
            <a:srgbClr val="1A2E35"/>
          </a:solidFill>
          <a:ln/>
        </p:spPr>
      </p:sp>
      <p:sp>
        <p:nvSpPr>
          <p:cNvPr id="22" name="Text 20"/>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Shape, holder, failure. </a:t>
            </a:r>
            <a:pPr indent="0" marL="0">
              <a:buNone/>
            </a:pPr>
            <a:r>
              <a:rPr lang="en-US" sz="1400" dirty="0">
                <a:solidFill>
                  <a:srgbClr val="EDE8DD"/>
                </a:solidFill>
                <a:latin typeface="Calibri" pitchFamily="34" charset="0"/>
                <a:ea typeface="Calibri" pitchFamily="34" charset="-122"/>
                <a:cs typeface="Calibri" pitchFamily="34" charset="-120"/>
              </a:rPr>
              <a:t>A shallow socket held by muscle dislocates; a snug hinge held by interlocking bone almost never does.</a:t>
            </a:r>
            <a:endParaRPr lang="en-US" sz="1400" dirty="0"/>
          </a:p>
        </p:txBody>
      </p:sp>
      <p:sp>
        <p:nvSpPr>
          <p:cNvPr id="23" name="Text 21"/>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4" name="Text 22"/>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Joints  ·  Chapter 9 · Topic 6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this topic sets every year.</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Calling the hip a smaller shoulder. Same shape, opposite bargain: deep socket, thick ligaments, stability.</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Treating the knee as a pure hinge. It rotates a little when bent, and that rotation is what tears things.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Confusing menisci with cruciates. Menisci are fibrocartilage pads; the ACL and PCL are crossing ligaments.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Forgetting the rotator cuff. Muscle, not bone, is the shoulder's main stabilizer, and muscle can fail.</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Assuming the elbow is boring. Its snug fit is the clearest case of stability bought by giving up range.</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The unhappy twist</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A hard twist on a planted foot can tear the ACL and a meniscus together — the injury that ends seasons.</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Joints  ·  Chapter 9 · Topic 6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The shoulder and hip share a shape. Explain their opposite weaknesses.</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two knee structures a twisting injury commonly tears together.</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what stabilizes the shoulder, and why that choice is a fragile one.</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how the elbow stays stable while the forearm still rotates.</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Pick any joint and predict its injury from its structure alone.</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Joints  ·  Chapter 9 · Topic 6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shoulder maximizes range with a shallow socket and dislocates most often.</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hip is a deep, ligament-bound ball-and-socket built for stable weight-bearing.</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knee is a complex hinge held together by menisci and cruciate ligaments.</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Twisting a planted foot can tear the ACL and a meniscus at the same moment.</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elbow trades range for a snug, durable hinge, with a pivot for rotation.</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That closes Chapter 9: every joint is a bargain between motion and stability.</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Joints  ·  Chapter 9 · Topic 6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Four Joints That
Do the Work</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