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Put the class in the anatomical position for thirty seconds before you name anything. Terms defined from a pose stick better once they have held the pose.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 each pair as a movement, not a word. Abduction and adduction in particular are learned by the arm, never by the page.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Adduction adds the limb back to the body. That one mnemonic fixes the pair students swap more often than any other in the chapter.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Demonstrate both with the same arm, back to back. The difference is obvious in the air and invisible on a page, so spend the thirty seconds.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thumb is missing on purpose. Ask what is left out, and opposition arrives as their discovery rather than as one more row.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Run it on a person waving. Students who answer with a pair instead of a single word are already halfway to full credit on the practical.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Opposition is the one term with no partner, which is exactly why it is worth flagging. A lone word in a list of pairs is memorable.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Trap three has a fix students never forget: soup in a supinated palm. Silly beats elegant when the exam is a week away.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Close by having them perform five movements as you call the names. Performance is the only version of this topic that survives a semester.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869680" y="-1371600"/>
            <a:ext cx="4937760" cy="493776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Shape 1"/>
          <p:cNvSpPr/>
          <p:nvPr/>
        </p:nvSpPr>
        <p:spPr>
          <a:xfrm>
            <a:off x="10149840" y="2377440"/>
            <a:ext cx="2926080" cy="2926080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640080" y="137160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4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1874520"/>
            <a:ext cx="749808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Movements</a:t>
            </a:r>
            <a:endParaRPr lang="en-US" sz="44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of the Body</a:t>
            </a:r>
            <a:endParaRPr lang="en-US" sz="44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39319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Chapter 9 · Topic 4 of 6</a:t>
            </a:r>
            <a:endParaRPr lang="en-US" sz="17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4434840"/>
            <a:ext cx="7132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motion has a name, and almost every name has an opposite.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326880" y="-1737360"/>
            <a:ext cx="4389120" cy="438912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40080" y="123444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2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THE ANATOMICAL POSITION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691640"/>
            <a:ext cx="1060704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Motions come in pairs</a:t>
            </a:r>
            <a:endParaRPr lang="en-US" sz="44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3310128"/>
            <a:ext cx="87782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movement a synovial joint produces has a precise name, and the names arrive in opposing pairs. Learn one and you have practically learned its partner already.</a:t>
            </a:r>
            <a:endParaRPr lang="en-US" sz="17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4498848"/>
            <a:ext cx="8778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i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Described from standing, palms forward.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Joints  ·  Chapter 9 · Topic 4  ·  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four core pairs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Learn these and most of the vocabulary is done.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965960"/>
            <a:ext cx="3200400" cy="3200400"/>
          </a:xfrm>
          <a:prstGeom prst="roundRect">
            <a:avLst>
              <a:gd name="adj" fmla="val 2286"/>
            </a:avLst>
          </a:prstGeom>
          <a:solidFill>
            <a:srgbClr val="1A2E35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914400" y="2203704"/>
            <a:ext cx="26517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One reference pose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898648"/>
            <a:ext cx="265176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name assumes the anatomical position: upright, feet forward, palms facing forward.</a:t>
            </a:r>
            <a:endParaRPr lang="en-US" sz="1250" dirty="0"/>
          </a:p>
          <a:p>
            <a:pPr indent="0" marL="0">
              <a:buNone/>
            </a:pP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pose is the zero point.</a:t>
            </a:r>
            <a:endParaRPr lang="en-US" sz="1250" dirty="0"/>
          </a:p>
        </p:txBody>
      </p:sp>
      <p:sp>
        <p:nvSpPr>
          <p:cNvPr id="7" name="Text 5"/>
          <p:cNvSpPr txBox="1"/>
          <p:nvPr/>
        </p:nvSpPr>
        <p:spPr>
          <a:xfrm>
            <a:off x="4069080" y="196596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Flexion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6537960" y="196596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7086600" y="196596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Extension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9555480" y="196596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angle down / up</a:t>
            </a:r>
            <a:endParaRPr lang="en-US" sz="1150" dirty="0"/>
          </a:p>
        </p:txBody>
      </p:sp>
      <p:sp>
        <p:nvSpPr>
          <p:cNvPr id="11" name="Text 9"/>
          <p:cNvSpPr txBox="1"/>
          <p:nvPr/>
        </p:nvSpPr>
        <p:spPr>
          <a:xfrm>
            <a:off x="4069080" y="260604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Abduction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6537960" y="260604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7086600" y="260604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Adduction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9555480" y="260604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away / toward midline</a:t>
            </a:r>
            <a:endParaRPr lang="en-US" sz="1150" dirty="0"/>
          </a:p>
        </p:txBody>
      </p:sp>
      <p:sp>
        <p:nvSpPr>
          <p:cNvPr id="15" name="Text 13"/>
          <p:cNvSpPr txBox="1"/>
          <p:nvPr/>
        </p:nvSpPr>
        <p:spPr>
          <a:xfrm>
            <a:off x="4069080" y="324612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Medial rotation</a:t>
            </a:r>
            <a:endParaRPr lang="en-US" sz="1500" dirty="0"/>
          </a:p>
        </p:txBody>
      </p:sp>
      <p:sp>
        <p:nvSpPr>
          <p:cNvPr id="16" name="Text 14"/>
          <p:cNvSpPr txBox="1"/>
          <p:nvPr/>
        </p:nvSpPr>
        <p:spPr>
          <a:xfrm>
            <a:off x="6537960" y="324612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17" name="Text 15"/>
          <p:cNvSpPr txBox="1"/>
          <p:nvPr/>
        </p:nvSpPr>
        <p:spPr>
          <a:xfrm>
            <a:off x="7086600" y="324612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Lateral rotation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9555480" y="324612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spin in / out</a:t>
            </a:r>
            <a:endParaRPr lang="en-US" sz="1150" dirty="0"/>
          </a:p>
        </p:txBody>
      </p:sp>
      <p:sp>
        <p:nvSpPr>
          <p:cNvPr id="19" name="Text 17"/>
          <p:cNvSpPr txBox="1"/>
          <p:nvPr/>
        </p:nvSpPr>
        <p:spPr>
          <a:xfrm>
            <a:off x="4069080" y="388620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Protraction</a:t>
            </a:r>
            <a:endParaRPr lang="en-US" sz="1500" dirty="0"/>
          </a:p>
        </p:txBody>
      </p:sp>
      <p:sp>
        <p:nvSpPr>
          <p:cNvPr id="20" name="Text 18"/>
          <p:cNvSpPr txBox="1"/>
          <p:nvPr/>
        </p:nvSpPr>
        <p:spPr>
          <a:xfrm>
            <a:off x="6537960" y="388620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21" name="Text 19"/>
          <p:cNvSpPr txBox="1"/>
          <p:nvPr/>
        </p:nvSpPr>
        <p:spPr>
          <a:xfrm>
            <a:off x="7086600" y="388620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Retraction</a:t>
            </a:r>
            <a:endParaRPr lang="en-US" sz="1500" dirty="0"/>
          </a:p>
        </p:txBody>
      </p:sp>
      <p:sp>
        <p:nvSpPr>
          <p:cNvPr id="22" name="Text 20"/>
          <p:cNvSpPr txBox="1"/>
          <p:nvPr/>
        </p:nvSpPr>
        <p:spPr>
          <a:xfrm>
            <a:off x="9555480" y="388620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forward / back</a:t>
            </a:r>
            <a:endParaRPr lang="en-US" sz="1150" dirty="0"/>
          </a:p>
        </p:txBody>
      </p:sp>
      <p:sp>
        <p:nvSpPr>
          <p:cNvPr id="23" name="Text 21"/>
          <p:cNvSpPr txBox="1"/>
          <p:nvPr/>
        </p:nvSpPr>
        <p:spPr>
          <a:xfrm>
            <a:off x="4069080" y="452628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Elevation</a:t>
            </a:r>
            <a:endParaRPr lang="en-US" sz="1500" dirty="0"/>
          </a:p>
        </p:txBody>
      </p:sp>
      <p:sp>
        <p:nvSpPr>
          <p:cNvPr id="24" name="Text 22"/>
          <p:cNvSpPr txBox="1"/>
          <p:nvPr/>
        </p:nvSpPr>
        <p:spPr>
          <a:xfrm>
            <a:off x="6537960" y="452628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25" name="Text 23"/>
          <p:cNvSpPr txBox="1"/>
          <p:nvPr/>
        </p:nvSpPr>
        <p:spPr>
          <a:xfrm>
            <a:off x="7086600" y="452628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Depression</a:t>
            </a:r>
            <a:endParaRPr lang="en-US" sz="1500" dirty="0"/>
          </a:p>
        </p:txBody>
      </p:sp>
      <p:sp>
        <p:nvSpPr>
          <p:cNvPr id="26" name="Text 24"/>
          <p:cNvSpPr txBox="1"/>
          <p:nvPr/>
        </p:nvSpPr>
        <p:spPr>
          <a:xfrm>
            <a:off x="9555480" y="452628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lift / lower</a:t>
            </a:r>
            <a:endParaRPr lang="en-US" sz="1150" dirty="0"/>
          </a:p>
        </p:txBody>
      </p:sp>
      <p:sp>
        <p:nvSpPr>
          <p:cNvPr id="27" name="Text 25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8" name="Text 26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Joints  ·  Chapter 9 · Topic 4  ·  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core movements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each name actually does at the joint.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965960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914400" y="2084832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Flexion</a:t>
            </a:r>
            <a:endParaRPr lang="en-US" sz="13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423160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Decreases the joint angle. Bending the elbow.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4328160" y="1965960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4602480" y="2084832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Extension</a:t>
            </a:r>
            <a:endParaRPr lang="en-US" sz="1350" dirty="0"/>
          </a:p>
        </p:txBody>
      </p:sp>
      <p:sp>
        <p:nvSpPr>
          <p:cNvPr id="9" name="Text 7"/>
          <p:cNvSpPr txBox="1"/>
          <p:nvPr/>
        </p:nvSpPr>
        <p:spPr>
          <a:xfrm>
            <a:off x="4602480" y="2423160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Increases the angle, straightening the joint out.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8016240" y="1965960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8290560" y="2084832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Hyperextension</a:t>
            </a:r>
            <a:endParaRPr lang="en-US" sz="1350" dirty="0"/>
          </a:p>
        </p:txBody>
      </p:sp>
      <p:sp>
        <p:nvSpPr>
          <p:cNvPr id="12" name="Text 10"/>
          <p:cNvSpPr txBox="1"/>
          <p:nvPr/>
        </p:nvSpPr>
        <p:spPr>
          <a:xfrm>
            <a:off x="8290560" y="2423160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Past straight — tilting the head back to look up.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640080" y="2990088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914400" y="3108960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Abduction</a:t>
            </a:r>
            <a:endParaRPr lang="en-US" sz="1350" dirty="0"/>
          </a:p>
        </p:txBody>
      </p:sp>
      <p:sp>
        <p:nvSpPr>
          <p:cNvPr id="15" name="Text 13"/>
          <p:cNvSpPr txBox="1"/>
          <p:nvPr/>
        </p:nvSpPr>
        <p:spPr>
          <a:xfrm>
            <a:off x="914400" y="3447288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Carries a limb away from the body midline.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328160" y="2990088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4602480" y="3108960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Adduction</a:t>
            </a:r>
            <a:endParaRPr lang="en-US" sz="1350" dirty="0"/>
          </a:p>
        </p:txBody>
      </p:sp>
      <p:sp>
        <p:nvSpPr>
          <p:cNvPr id="18" name="Text 16"/>
          <p:cNvSpPr txBox="1"/>
          <p:nvPr/>
        </p:nvSpPr>
        <p:spPr>
          <a:xfrm>
            <a:off x="4602480" y="3447288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Brings the limb back toward the midline.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8016240" y="2990088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8290560" y="3108960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Circumduction</a:t>
            </a:r>
            <a:endParaRPr lang="en-US" sz="1350" dirty="0"/>
          </a:p>
        </p:txBody>
      </p:sp>
      <p:sp>
        <p:nvSpPr>
          <p:cNvPr id="21" name="Text 19"/>
          <p:cNvSpPr txBox="1"/>
          <p:nvPr/>
        </p:nvSpPr>
        <p:spPr>
          <a:xfrm>
            <a:off x="8290560" y="3447288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Traces a cone: flexion, abduction, extension, adduction.</a:t>
            </a:r>
            <a:endParaRPr lang="en-US" sz="1100" dirty="0"/>
          </a:p>
        </p:txBody>
      </p:sp>
      <p:sp>
        <p:nvSpPr>
          <p:cNvPr id="22" name="Text 20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3" name="Text 21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Joints  ·  Chapter 9 · Topic 4  ·  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Rotation and circumduction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two that students most often swap.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874520"/>
            <a:ext cx="5212080" cy="2926080"/>
          </a:xfrm>
          <a:prstGeom prst="roundRect">
            <a:avLst>
              <a:gd name="adj" fmla="val 2500"/>
            </a:avLst>
          </a:prstGeom>
          <a:solidFill>
            <a:srgbClr val="F4F6F6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221992"/>
            <a:ext cx="548640" cy="548640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1627632" y="2258568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180" kern="0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ROTATION</a:t>
            </a:r>
            <a:endParaRPr lang="en-US" sz="1250" dirty="0"/>
          </a:p>
        </p:txBody>
      </p:sp>
      <p:sp>
        <p:nvSpPr>
          <p:cNvPr id="7" name="Text 5"/>
          <p:cNvSpPr txBox="1"/>
          <p:nvPr/>
        </p:nvSpPr>
        <p:spPr>
          <a:xfrm>
            <a:off x="914400" y="2880360"/>
            <a:ext cx="46634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bone spins on its own long axis</a:t>
            </a:r>
            <a:endParaRPr lang="en-US" sz="1900" dirty="0"/>
          </a:p>
        </p:txBody>
      </p:sp>
      <p:sp>
        <p:nvSpPr>
          <p:cNvPr id="8" name="Text 6"/>
          <p:cNvSpPr txBox="1"/>
          <p:nvPr/>
        </p:nvSpPr>
        <p:spPr>
          <a:xfrm>
            <a:off x="914400" y="4023360"/>
            <a:ext cx="4663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bone turns in place rather than traveling. Shaking your head no rotates the skull on the spine; the humerus can rotate in its socket without the arm going anywhere.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309360" y="1874520"/>
            <a:ext cx="5212080" cy="2926080"/>
          </a:xfrm>
          <a:prstGeom prst="roundRect">
            <a:avLst>
              <a:gd name="adj" fmla="val 2500"/>
            </a:avLst>
          </a:prstGeom>
          <a:solidFill>
            <a:srgbClr val="F4F6F6"/>
          </a:solidFill>
          <a:ln/>
        </p:spPr>
      </p:sp>
      <p:sp>
        <p:nvSpPr>
          <p:cNvPr id="10" name="Shape 8"/>
          <p:cNvSpPr/>
          <p:nvPr/>
        </p:nvSpPr>
        <p:spPr>
          <a:xfrm>
            <a:off x="6583680" y="2221992"/>
            <a:ext cx="548640" cy="548640"/>
          </a:xfrm>
          <a:prstGeom prst="ellipse">
            <a:avLst/>
          </a:prstGeom>
          <a:solidFill>
            <a:srgbClr val="3F728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7296912" y="2258568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180" kern="0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CIRCUMDUCTION</a:t>
            </a:r>
            <a:endParaRPr lang="en-US" sz="1250" dirty="0"/>
          </a:p>
        </p:txBody>
      </p:sp>
      <p:sp>
        <p:nvSpPr>
          <p:cNvPr id="12" name="Text 10"/>
          <p:cNvSpPr txBox="1"/>
          <p:nvPr/>
        </p:nvSpPr>
        <p:spPr>
          <a:xfrm>
            <a:off x="6583680" y="2880360"/>
            <a:ext cx="46634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Four movements strung into a circle</a:t>
            </a:r>
            <a:endParaRPr lang="en-US" sz="1900" dirty="0"/>
          </a:p>
        </p:txBody>
      </p:sp>
      <p:sp>
        <p:nvSpPr>
          <p:cNvPr id="13" name="Text 11"/>
          <p:cNvSpPr txBox="1"/>
          <p:nvPr/>
        </p:nvSpPr>
        <p:spPr>
          <a:xfrm>
            <a:off x="6583680" y="4023360"/>
            <a:ext cx="4663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Trace a cone with an outstretched arm and the limb runs flexion, abduction, extension, and adduction one after another. The limb travels; nothing spins on its own axis.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640080" y="5120640"/>
            <a:ext cx="10881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50" i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Rotation spins in place. Circumduction draws a cone.</a:t>
            </a:r>
            <a:endParaRPr lang="en-US" sz="1650" dirty="0"/>
          </a:p>
        </p:txBody>
      </p:sp>
      <p:sp>
        <p:nvSpPr>
          <p:cNvPr id="15" name="Text 13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16" name="Text 14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Joints  ·  Chapter 9 · Topic 4  ·  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Special movements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motions that needed names of their own.</a:t>
            </a:r>
            <a:endParaRPr lang="en-US" sz="145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" y="1965960"/>
          <a:ext cx="10881360" cy="914400"/>
        </p:xfrm>
        <a:graphic>
          <a:graphicData uri="http://schemas.openxmlformats.org/drawingml/2006/table">
            <a:tbl>
              <a:tblPr/>
              <a:tblGrid>
                <a:gridCol w="2194560"/>
                <a:gridCol w="2468880"/>
                <a:gridCol w="2468880"/>
                <a:gridCol w="3749040"/>
              </a:tblGrid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Region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E3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Movement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E3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Its opposite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E3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What happens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E35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Forearm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Supination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Pronation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Palm up, then palm down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Ankle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Dorsiflexion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Plantar flexion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Toes to shin, then pointed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Foot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Inversion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Eversion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Sole turns in, then out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Jaw, shoulders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Protraction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Retraction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Moves forward, then back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Jaw, shoulders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Elevation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Depression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Lifts up, then drops down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6" name="Text 3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Joints  ·  Chapter 9 · Topic 4  ·  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Worked example: name the motion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Watch a joint move and put the right word on it.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2103120"/>
            <a:ext cx="304800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91440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1481328" y="2359152"/>
            <a:ext cx="193243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Find the change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914400" y="2971800"/>
            <a:ext cx="2499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 the joint angle changing, is the limb leaving the midline, or is a bone spinning?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3939540" y="2907792"/>
            <a:ext cx="365760" cy="310896"/>
          </a:xfrm>
          <a:prstGeom prst="rightArrow">
            <a:avLst/>
          </a:prstGeom>
          <a:solidFill>
            <a:srgbClr val="A8324A"/>
          </a:solidFill>
          <a:ln/>
        </p:spPr>
      </p:sp>
      <p:sp>
        <p:nvSpPr>
          <p:cNvPr id="10" name="Shape 8"/>
          <p:cNvSpPr/>
          <p:nvPr/>
        </p:nvSpPr>
        <p:spPr>
          <a:xfrm>
            <a:off x="4556760" y="2103120"/>
            <a:ext cx="304800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11" name="Shape 9"/>
          <p:cNvSpPr/>
          <p:nvPr/>
        </p:nvSpPr>
        <p:spPr>
          <a:xfrm>
            <a:off x="483108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483108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5398008" y="2359152"/>
            <a:ext cx="193243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Name the pair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4831080" y="2971800"/>
            <a:ext cx="2499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answer belongs to a pair, so state the partner movement in the same breath.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7856220" y="2907792"/>
            <a:ext cx="365760" cy="310896"/>
          </a:xfrm>
          <a:prstGeom prst="rightArrow">
            <a:avLst/>
          </a:prstGeom>
          <a:solidFill>
            <a:srgbClr val="A8324A"/>
          </a:solidFill>
          <a:ln/>
        </p:spPr>
      </p:sp>
      <p:sp>
        <p:nvSpPr>
          <p:cNvPr id="16" name="Shape 14"/>
          <p:cNvSpPr/>
          <p:nvPr/>
        </p:nvSpPr>
        <p:spPr>
          <a:xfrm>
            <a:off x="8473440" y="2103120"/>
            <a:ext cx="304800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17" name="Shape 15"/>
          <p:cNvSpPr/>
          <p:nvPr/>
        </p:nvSpPr>
        <p:spPr>
          <a:xfrm>
            <a:off x="874776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874776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9314688" y="2359152"/>
            <a:ext cx="193243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Check the region</a:t>
            </a:r>
            <a:endParaRPr lang="en-US" sz="1800" dirty="0"/>
          </a:p>
        </p:txBody>
      </p:sp>
      <p:sp>
        <p:nvSpPr>
          <p:cNvPr id="20" name="Text 18"/>
          <p:cNvSpPr txBox="1"/>
          <p:nvPr/>
        </p:nvSpPr>
        <p:spPr>
          <a:xfrm>
            <a:off x="8747760" y="2971800"/>
            <a:ext cx="2499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Forearm, foot, jaw, and thumb carry their own special names. Use them.</a:t>
            </a:r>
            <a:endParaRPr lang="en-US" sz="1250" dirty="0"/>
          </a:p>
        </p:txBody>
      </p:sp>
      <p:sp>
        <p:nvSpPr>
          <p:cNvPr id="21" name="Shape 19"/>
          <p:cNvSpPr/>
          <p:nvPr/>
        </p:nvSpPr>
        <p:spPr>
          <a:xfrm>
            <a:off x="640080" y="4389120"/>
            <a:ext cx="10881360" cy="868680"/>
          </a:xfrm>
          <a:prstGeom prst="roundRect">
            <a:avLst>
              <a:gd name="adj" fmla="val 8421"/>
            </a:avLst>
          </a:prstGeom>
          <a:solidFill>
            <a:srgbClr val="1A2E35"/>
          </a:solidFill>
          <a:ln/>
        </p:spPr>
      </p:sp>
      <p:sp>
        <p:nvSpPr>
          <p:cNvPr id="22" name="Text 20"/>
          <p:cNvSpPr txBox="1"/>
          <p:nvPr/>
        </p:nvSpPr>
        <p:spPr>
          <a:xfrm>
            <a:off x="960120" y="4389120"/>
            <a:ext cx="102412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Angle, midline, or axis. </a:t>
            </a:r>
            <a:pPr indent="0" marL="0">
              <a:buNone/>
            </a:pPr>
            <a:r>
              <a:rPr lang="en-US" sz="14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Those three questions sort nearly every movement in the body before you ever reach for one of the special names.</a:t>
            </a:r>
            <a:endParaRPr lang="en-US" sz="1400" dirty="0"/>
          </a:p>
        </p:txBody>
      </p:sp>
      <p:sp>
        <p:nvSpPr>
          <p:cNvPr id="23" name="Text 21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4" name="Text 22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Joints  ·  Chapter 9 · Topic 4  ·  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Learn one, get two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the vocabulary is half the size it looks.</a:t>
            </a:r>
            <a:endParaRPr lang="en-US" sz="145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874520"/>
            <a:ext cx="28346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800" b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88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3474720"/>
            <a:ext cx="274320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names in nearly every set: flexion and extension, abduction and adduction, supination and pronation, dorsiflexion and plantar flexion, inversion and eversion, elevation and depression. Learn one and its opposite comes free.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3977640" y="187452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4251960" y="187452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Flexion / extension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6537960" y="187452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6812280" y="187452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Abduction / adduction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9098280" y="187452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9372600" y="187452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Supination / pronation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3977640" y="274320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4251960" y="274320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Dorsi / plantar flexion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6537960" y="274320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6812280" y="274320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Inversion / eversion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9098280" y="274320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9372600" y="274320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Opposition: thumb only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19" name="Text 17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Joints  ·  Chapter 9 · Topic 4  ·  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Where students go wrong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Five traps this topic sets every year.</a:t>
            </a:r>
            <a:endParaRPr lang="en-US" sz="145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874520"/>
            <a:ext cx="749808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Naming motions from the pose in front of them. Every term is defined from the anatomical position.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Confusing rotation with circumduction. Rotation spins a bone in place; circumduction traces a cone.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Swapping supination and pronation. Supination turns the palm up, as if carrying a bowl of soup.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Mixing dorsiflexion with inversion. One lifts the toes toward the shin, the other turns the sole in.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Forgetting opposition. Only the thumb crosses the palm to meet the fingertips, and that grip is human.</a:t>
            </a:r>
            <a:endParaRPr lang="en-US" sz="1550" dirty="0"/>
          </a:p>
        </p:txBody>
      </p:sp>
      <p:sp>
        <p:nvSpPr>
          <p:cNvPr id="5" name="Shape 3"/>
          <p:cNvSpPr/>
          <p:nvPr/>
        </p:nvSpPr>
        <p:spPr>
          <a:xfrm>
            <a:off x="8595360" y="1874520"/>
            <a:ext cx="2926080" cy="1618488"/>
          </a:xfrm>
          <a:prstGeom prst="roundRect">
            <a:avLst>
              <a:gd name="adj" fmla="val 4520"/>
            </a:avLst>
          </a:prstGeom>
          <a:solidFill>
            <a:srgbClr val="F4F6F6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8869680" y="2093976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40" kern="0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human grip</a:t>
            </a:r>
            <a:endParaRPr lang="en-US" sz="1100" dirty="0"/>
          </a:p>
        </p:txBody>
      </p:sp>
      <p:sp>
        <p:nvSpPr>
          <p:cNvPr id="7" name="Text 5"/>
          <p:cNvSpPr txBox="1"/>
          <p:nvPr/>
        </p:nvSpPr>
        <p:spPr>
          <a:xfrm>
            <a:off x="8869680" y="2441448"/>
            <a:ext cx="237744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Opposition of the thumb is the movement that turns the human hand into a tool.</a:t>
            </a:r>
            <a:endParaRPr lang="en-US" sz="1250" dirty="0"/>
          </a:p>
        </p:txBody>
      </p:sp>
      <p:sp>
        <p:nvSpPr>
          <p:cNvPr id="8" name="Text 6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Joints  ·  Chapter 9 · Topic 4  ·  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Check yourself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Answer these before the next session.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920240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40080" y="192024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1261872" y="1920240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Bend your elbow and name the motion, its opposite, and the reference pose.</a:t>
            </a:r>
            <a:endParaRPr lang="en-US" sz="1450" dirty="0"/>
          </a:p>
        </p:txBody>
      </p:sp>
      <p:sp>
        <p:nvSpPr>
          <p:cNvPr id="7" name="Shape 5"/>
          <p:cNvSpPr/>
          <p:nvPr/>
        </p:nvSpPr>
        <p:spPr>
          <a:xfrm>
            <a:off x="640080" y="2670048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640080" y="2670048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1261872" y="2670048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Distinguish rotation from circumduction with one everyday example of each.</a:t>
            </a:r>
            <a:endParaRPr lang="en-US" sz="1450" dirty="0"/>
          </a:p>
        </p:txBody>
      </p:sp>
      <p:sp>
        <p:nvSpPr>
          <p:cNvPr id="10" name="Shape 8"/>
          <p:cNvSpPr/>
          <p:nvPr/>
        </p:nvSpPr>
        <p:spPr>
          <a:xfrm>
            <a:off x="640080" y="3419856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640080" y="3419856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1261872" y="3419856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carry a bowl of soup on your palm. Name the forearm movement.</a:t>
            </a:r>
            <a:endParaRPr lang="en-US" sz="1450" dirty="0"/>
          </a:p>
        </p:txBody>
      </p:sp>
      <p:sp>
        <p:nvSpPr>
          <p:cNvPr id="13" name="Shape 11"/>
          <p:cNvSpPr/>
          <p:nvPr/>
        </p:nvSpPr>
        <p:spPr>
          <a:xfrm>
            <a:off x="640080" y="4169664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640080" y="4169664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1261872" y="4169664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Name the ankle movement that lifts the toes, and give its opposite.</a:t>
            </a:r>
            <a:endParaRPr lang="en-US" sz="1450" dirty="0"/>
          </a:p>
        </p:txBody>
      </p:sp>
      <p:sp>
        <p:nvSpPr>
          <p:cNvPr id="16" name="Shape 14"/>
          <p:cNvSpPr/>
          <p:nvPr/>
        </p:nvSpPr>
        <p:spPr>
          <a:xfrm>
            <a:off x="640080" y="4919472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640080" y="4919472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1261872" y="4919472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Say which digit performs opposition and why that matters to the hand.</a:t>
            </a:r>
            <a:endParaRPr lang="en-US" sz="1450" dirty="0"/>
          </a:p>
        </p:txBody>
      </p:sp>
      <p:sp>
        <p:nvSpPr>
          <p:cNvPr id="19" name="Text 17"/>
          <p:cNvSpPr txBox="1"/>
          <p:nvPr/>
        </p:nvSpPr>
        <p:spPr>
          <a:xfrm>
            <a:off x="640080" y="571500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Full glossary and the chapter quiz are in the chapter itself.</a:t>
            </a:r>
            <a:endParaRPr lang="en-US" sz="1250" dirty="0"/>
          </a:p>
        </p:txBody>
      </p:sp>
      <p:sp>
        <p:nvSpPr>
          <p:cNvPr id="20" name="Text 18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1" name="Text 19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Joints  ·  Chapter 9 · Topic 4  ·  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692640" y="-1554480"/>
            <a:ext cx="4023360" cy="402336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40080" y="82296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2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ONE BREATH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371600"/>
            <a:ext cx="841248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Movements are named in opposing pairs and defined from the anatomical position.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Flexion and extension change a joint angle; hyperextension carries it past straight.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Abduction leaves the midline, adduction returns; circumduction is the full cone.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Rotation spins a bone on its own long axis without the limb traveling anywhere.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Specials: supination, dorsiflexion, inversion, elevation, protraction, opposition.</a:t>
            </a:r>
            <a:endParaRPr lang="en-US" sz="155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512064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Next topic: the joints that were never built to move.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7" name="Text 5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Joints  ·  Chapter 9 · Topic 4  ·  11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Dr. Garg Learning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Movements
of the Body</dc:title>
  <dc:subject>PptxGenJS Presentation</dc:subject>
  <dc:creator>Dr. Akash Garg</dc:creator>
  <cp:lastModifiedBy>Dr. Akash Garg</cp:lastModifiedBy>
  <cp:revision>1</cp:revision>
  <dcterms:created xsi:type="dcterms:W3CDTF">2026-09-12T21:04:44Z</dcterms:created>
  <dcterms:modified xsi:type="dcterms:W3CDTF">2026-09-12T21:04:44Z</dcterms:modified>
</cp:coreProperties>
</file>