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they would change about a hand if it had to be stood on all day. Most of the answers they give are the actual differences you are about to teach.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names is a lot, so make them learn two properly and five as a group. Talus and calcaneus carry the exam weight as well as the body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order out loud twice. In and then down is the relationship students lose, and it is what a question about load transfer is really asking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8, 5, 14 next to 7, 5, 14 on the board. One digit of difference is far easier to hold than two separate lists of three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walk four slow steps while naming the beats. Matching the words to their own gait is what makes the arches mechanical rather than decorative.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fourth row is the one that changes how they think. Soft tissue holding the curve is why arches can fail without a single bone changing shape.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Rows two through four are deliberately boring, and that is the point. Only two things really differ, so the differences are what get remembered.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is the single fact most likely to be asked. Seven and eight is the difference between the two ends of the body, and it is worth drilling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chapter on its one idea. Freedom against strength ties six sessions together in a sentence students can actually repeat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Foot</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&amp; Ankle</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8 · Topic 6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The plan of the hand, rebuilt as a spring and a shock absorber.</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SAME PLAN, OTHER JOB</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Built to bear, not to grasp</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foot echoes the hand: three groups of bones, sorted from the ankle outward. But it is tuned for a different job, because it has to carry your weight and spring you forward.</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Seven, five, fourteen.</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Appendicular Skeleton  ·  Chapter 8 · Topic 6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seven tarsals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do the heavy work; the other five bridge ankle to sole.</a:t>
            </a:r>
            <a:endParaRPr lang="en-US" sz="1450" dirty="0"/>
          </a:p>
        </p:txBody>
      </p:sp>
      <p:sp>
        <p:nvSpPr>
          <p:cNvPr id="4" name="Shape 2"/>
          <p:cNvSpPr/>
          <p:nvPr/>
        </p:nvSpPr>
        <p:spPr>
          <a:xfrm>
            <a:off x="640080" y="1965960"/>
            <a:ext cx="2583180" cy="1371600"/>
          </a:xfrm>
          <a:prstGeom prst="roundRect">
            <a:avLst>
              <a:gd name="adj" fmla="val 4667"/>
            </a:avLst>
          </a:prstGeom>
          <a:solidFill>
            <a:srgbClr val="F4F6F6"/>
          </a:solidFill>
          <a:ln/>
        </p:spPr>
      </p:sp>
      <p:sp>
        <p:nvSpPr>
          <p:cNvPr id="5" name="Text 3"/>
          <p:cNvSpPr txBox="1"/>
          <p:nvPr/>
        </p:nvSpPr>
        <p:spPr>
          <a:xfrm>
            <a:off x="914400" y="2084832"/>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Talus</a:t>
            </a:r>
            <a:endParaRPr lang="en-US" sz="1350" dirty="0"/>
          </a:p>
        </p:txBody>
      </p:sp>
      <p:sp>
        <p:nvSpPr>
          <p:cNvPr id="6" name="Text 4"/>
          <p:cNvSpPr txBox="1"/>
          <p:nvPr/>
        </p:nvSpPr>
        <p:spPr>
          <a:xfrm>
            <a:off x="914400" y="2423160"/>
            <a:ext cx="2034540" cy="804672"/>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Gripped by tibia and fibula; passes weight down.</a:t>
            </a:r>
            <a:endParaRPr lang="en-US" sz="1100" dirty="0"/>
          </a:p>
        </p:txBody>
      </p:sp>
      <p:sp>
        <p:nvSpPr>
          <p:cNvPr id="7" name="Shape 5"/>
          <p:cNvSpPr/>
          <p:nvPr/>
        </p:nvSpPr>
        <p:spPr>
          <a:xfrm>
            <a:off x="3406140" y="1965960"/>
            <a:ext cx="2583180" cy="1371600"/>
          </a:xfrm>
          <a:prstGeom prst="roundRect">
            <a:avLst>
              <a:gd name="adj" fmla="val 4667"/>
            </a:avLst>
          </a:prstGeom>
          <a:solidFill>
            <a:srgbClr val="F4F6F6"/>
          </a:solidFill>
          <a:ln/>
        </p:spPr>
      </p:sp>
      <p:sp>
        <p:nvSpPr>
          <p:cNvPr id="8" name="Text 6"/>
          <p:cNvSpPr txBox="1"/>
          <p:nvPr/>
        </p:nvSpPr>
        <p:spPr>
          <a:xfrm>
            <a:off x="3680460" y="2084832"/>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Calcaneus</a:t>
            </a:r>
            <a:endParaRPr lang="en-US" sz="1350" dirty="0"/>
          </a:p>
        </p:txBody>
      </p:sp>
      <p:sp>
        <p:nvSpPr>
          <p:cNvPr id="9" name="Text 7"/>
          <p:cNvSpPr txBox="1"/>
          <p:nvPr/>
        </p:nvSpPr>
        <p:spPr>
          <a:xfrm>
            <a:off x="3680460" y="2423160"/>
            <a:ext cx="2034540" cy="804672"/>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heel bone and the largest tarsal.</a:t>
            </a:r>
            <a:endParaRPr lang="en-US" sz="1100" dirty="0"/>
          </a:p>
        </p:txBody>
      </p:sp>
      <p:sp>
        <p:nvSpPr>
          <p:cNvPr id="10" name="Shape 8"/>
          <p:cNvSpPr/>
          <p:nvPr/>
        </p:nvSpPr>
        <p:spPr>
          <a:xfrm>
            <a:off x="6172200" y="1965960"/>
            <a:ext cx="2583180" cy="1371600"/>
          </a:xfrm>
          <a:prstGeom prst="roundRect">
            <a:avLst>
              <a:gd name="adj" fmla="val 4667"/>
            </a:avLst>
          </a:prstGeom>
          <a:solidFill>
            <a:srgbClr val="F4F6F6"/>
          </a:solidFill>
          <a:ln/>
        </p:spPr>
      </p:sp>
      <p:sp>
        <p:nvSpPr>
          <p:cNvPr id="11" name="Text 9"/>
          <p:cNvSpPr txBox="1"/>
          <p:nvPr/>
        </p:nvSpPr>
        <p:spPr>
          <a:xfrm>
            <a:off x="6446520" y="2084832"/>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Navicular</a:t>
            </a:r>
            <a:endParaRPr lang="en-US" sz="1350" dirty="0"/>
          </a:p>
        </p:txBody>
      </p:sp>
      <p:sp>
        <p:nvSpPr>
          <p:cNvPr id="12" name="Text 10"/>
          <p:cNvSpPr txBox="1"/>
          <p:nvPr/>
        </p:nvSpPr>
        <p:spPr>
          <a:xfrm>
            <a:off x="6446520" y="2423160"/>
            <a:ext cx="2034540" cy="804672"/>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Bridges the ankle toward the sole.</a:t>
            </a:r>
            <a:endParaRPr lang="en-US" sz="1100" dirty="0"/>
          </a:p>
        </p:txBody>
      </p:sp>
      <p:sp>
        <p:nvSpPr>
          <p:cNvPr id="13" name="Shape 11"/>
          <p:cNvSpPr/>
          <p:nvPr/>
        </p:nvSpPr>
        <p:spPr>
          <a:xfrm>
            <a:off x="8938260" y="1965960"/>
            <a:ext cx="2583180" cy="1371600"/>
          </a:xfrm>
          <a:prstGeom prst="roundRect">
            <a:avLst>
              <a:gd name="adj" fmla="val 4667"/>
            </a:avLst>
          </a:prstGeom>
          <a:solidFill>
            <a:srgbClr val="F4F6F6"/>
          </a:solidFill>
          <a:ln/>
        </p:spPr>
      </p:sp>
      <p:sp>
        <p:nvSpPr>
          <p:cNvPr id="14" name="Text 12"/>
          <p:cNvSpPr txBox="1"/>
          <p:nvPr/>
        </p:nvSpPr>
        <p:spPr>
          <a:xfrm>
            <a:off x="9212580" y="2084832"/>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Cuboid</a:t>
            </a:r>
            <a:endParaRPr lang="en-US" sz="1350" dirty="0"/>
          </a:p>
        </p:txBody>
      </p:sp>
      <p:sp>
        <p:nvSpPr>
          <p:cNvPr id="15" name="Text 13"/>
          <p:cNvSpPr txBox="1"/>
          <p:nvPr/>
        </p:nvSpPr>
        <p:spPr>
          <a:xfrm>
            <a:off x="9212580" y="2423160"/>
            <a:ext cx="2034540" cy="804672"/>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Lateral bridge out to the metatarsals.</a:t>
            </a:r>
            <a:endParaRPr lang="en-US" sz="1100" dirty="0"/>
          </a:p>
        </p:txBody>
      </p:sp>
      <p:sp>
        <p:nvSpPr>
          <p:cNvPr id="16" name="Shape 14"/>
          <p:cNvSpPr/>
          <p:nvPr/>
        </p:nvSpPr>
        <p:spPr>
          <a:xfrm>
            <a:off x="640080" y="3465576"/>
            <a:ext cx="2583180" cy="1371600"/>
          </a:xfrm>
          <a:prstGeom prst="roundRect">
            <a:avLst>
              <a:gd name="adj" fmla="val 4667"/>
            </a:avLst>
          </a:prstGeom>
          <a:solidFill>
            <a:srgbClr val="F4F6F6"/>
          </a:solidFill>
          <a:ln/>
        </p:spPr>
      </p:sp>
      <p:sp>
        <p:nvSpPr>
          <p:cNvPr id="17" name="Text 15"/>
          <p:cNvSpPr txBox="1"/>
          <p:nvPr/>
        </p:nvSpPr>
        <p:spPr>
          <a:xfrm>
            <a:off x="914400" y="3584448"/>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Medial cuneiform</a:t>
            </a:r>
            <a:endParaRPr lang="en-US" sz="1350" dirty="0"/>
          </a:p>
        </p:txBody>
      </p:sp>
      <p:sp>
        <p:nvSpPr>
          <p:cNvPr id="18" name="Text 16"/>
          <p:cNvSpPr txBox="1"/>
          <p:nvPr/>
        </p:nvSpPr>
        <p:spPr>
          <a:xfrm>
            <a:off x="914400" y="3922776"/>
            <a:ext cx="2034540" cy="804672"/>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First of three wedge bones in the row.</a:t>
            </a:r>
            <a:endParaRPr lang="en-US" sz="1100" dirty="0"/>
          </a:p>
        </p:txBody>
      </p:sp>
      <p:sp>
        <p:nvSpPr>
          <p:cNvPr id="19" name="Shape 17"/>
          <p:cNvSpPr/>
          <p:nvPr/>
        </p:nvSpPr>
        <p:spPr>
          <a:xfrm>
            <a:off x="3406140" y="3465576"/>
            <a:ext cx="2583180" cy="1371600"/>
          </a:xfrm>
          <a:prstGeom prst="roundRect">
            <a:avLst>
              <a:gd name="adj" fmla="val 4667"/>
            </a:avLst>
          </a:prstGeom>
          <a:solidFill>
            <a:srgbClr val="F4F6F6"/>
          </a:solidFill>
          <a:ln/>
        </p:spPr>
      </p:sp>
      <p:sp>
        <p:nvSpPr>
          <p:cNvPr id="20" name="Text 18"/>
          <p:cNvSpPr txBox="1"/>
          <p:nvPr/>
        </p:nvSpPr>
        <p:spPr>
          <a:xfrm>
            <a:off x="3680460" y="3584448"/>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Intermediate cuneiform</a:t>
            </a:r>
            <a:endParaRPr lang="en-US" sz="1350" dirty="0"/>
          </a:p>
        </p:txBody>
      </p:sp>
      <p:sp>
        <p:nvSpPr>
          <p:cNvPr id="21" name="Text 19"/>
          <p:cNvSpPr txBox="1"/>
          <p:nvPr/>
        </p:nvSpPr>
        <p:spPr>
          <a:xfrm>
            <a:off x="3680460" y="3922776"/>
            <a:ext cx="2034540" cy="804672"/>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middle wedge of the three.</a:t>
            </a:r>
            <a:endParaRPr lang="en-US" sz="1100" dirty="0"/>
          </a:p>
        </p:txBody>
      </p:sp>
      <p:sp>
        <p:nvSpPr>
          <p:cNvPr id="22" name="Shape 20"/>
          <p:cNvSpPr/>
          <p:nvPr/>
        </p:nvSpPr>
        <p:spPr>
          <a:xfrm>
            <a:off x="6172200" y="3465576"/>
            <a:ext cx="2583180" cy="1371600"/>
          </a:xfrm>
          <a:prstGeom prst="roundRect">
            <a:avLst>
              <a:gd name="adj" fmla="val 4667"/>
            </a:avLst>
          </a:prstGeom>
          <a:solidFill>
            <a:srgbClr val="F4F6F6"/>
          </a:solidFill>
          <a:ln/>
        </p:spPr>
      </p:sp>
      <p:sp>
        <p:nvSpPr>
          <p:cNvPr id="23" name="Text 21"/>
          <p:cNvSpPr txBox="1"/>
          <p:nvPr/>
        </p:nvSpPr>
        <p:spPr>
          <a:xfrm>
            <a:off x="6446520" y="3584448"/>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Lateral cuneiform</a:t>
            </a:r>
            <a:endParaRPr lang="en-US" sz="1350" dirty="0"/>
          </a:p>
        </p:txBody>
      </p:sp>
      <p:sp>
        <p:nvSpPr>
          <p:cNvPr id="24" name="Text 22"/>
          <p:cNvSpPr txBox="1"/>
          <p:nvPr/>
        </p:nvSpPr>
        <p:spPr>
          <a:xfrm>
            <a:off x="6446520" y="3922776"/>
            <a:ext cx="2034540" cy="804672"/>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Third wedge, sitting beside the cuboid.</a:t>
            </a:r>
            <a:endParaRPr lang="en-US" sz="1100" dirty="0"/>
          </a:p>
        </p:txBody>
      </p:sp>
      <p:sp>
        <p:nvSpPr>
          <p:cNvPr id="25" name="Text 2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6" name="Text 2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6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two tarsals that matter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Where the body weight actually lands, and in what order.</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TALUS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Receives the weight from the leg</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It sits at the top of the tarsals, gripped between the tibia and the fibula. Weight comes down the leg into the talus, and the talus passes it on through the foot.</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CALCANEUS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heel, and the largest tarsal</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It forms the heel and takes the weight the moment your foot strikes the ground. Between them these two bones handle almost everything the leg delivers.</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Weight in at the talus, down onto the calcaneus.</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6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Twenty-six bones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same three-group plan, with one number changed.</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26</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bones make up each foot: 7 tarsals in the ankle and heel, 5 metatarsals in the sole, and 14 phalanges in the toes. That is the same three-group plan as the hand, with one number changed, since the wrist holds 8 carpals.</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7 tarsals: ankle, heel</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5 metatarsals: sole</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14 phalanges: toes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3 per toe, 2 in hallux</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Hand plan, new counts</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Numbered from the hallux</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6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one footfall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Watch the arches do their work across four beats.</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Heel strike</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calcaneus meets the ground and takes the first shock of the step.</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Arches flatten</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three curves give slightly, spreading the impact instead of jarring the leg.</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Roll forward</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Weight travels through the tarsals to the metatarsals and the ball of the foot.</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Recoil</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arches spring back, and that recoil helps push you off the ground.</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A spring, not a platform. </a:t>
            </a:r>
            <a:pPr indent="0" marL="0">
              <a:buNone/>
            </a:pPr>
            <a:r>
              <a:rPr lang="en-US" sz="1400" dirty="0">
                <a:solidFill>
                  <a:srgbClr val="EDE8DD"/>
                </a:solidFill>
                <a:latin typeface="Calibri" pitchFamily="34" charset="0"/>
                <a:ea typeface="Calibri" pitchFamily="34" charset="-122"/>
                <a:cs typeface="Calibri" pitchFamily="34" charset="-120"/>
              </a:rPr>
              <a:t>Ligaments and tendons hold the tarsals and metatarsals in three curves, and that is what turns a stack of small bones into a shock absorber.</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6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three arches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holds them, and what happens when they drop.</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017520"/>
                <a:gridCol w="3108960"/>
                <a:gridCol w="47548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Arch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Where it runs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Medial longitudinal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Inside, front to back</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high one; the main absorber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Lateral longitudinal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Outside, front to back</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low one along the outer foot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Transverse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Across the foot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Ties the curve side to side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Held by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Ligaments and tendons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Not by the shape of bone alone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When they drop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Flat feet, pes planus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Foot and leg fatigue follow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6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Foot against hand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plan, two jobs, and five places they differ or agree.</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plan, two jobs</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Both are three groups of bones sorted outward from the wrist or the ankle.</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One is tuned to grasp; the other to carry and spring.</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7 tarsals</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8 carpals</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foot / hand</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Metatarsals: 5</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Metacarpals: 5</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same count</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14 phalanges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14 phalanges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identical</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Hallux: 2</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Pollex: 2</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big toe / thumb</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Arches</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Opposable thumb</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spring / grip</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6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last topic of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Giving the ankle eight bones. The wrist has 8 carpals; the foot has 7 tarsals, and that is the number that changes.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Confusing talus with calcaneus. The talus receives weight from the leg; the calcaneus is the heel and largest tarsal.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Giving the big toe three phalanges. The hallux has two, exactly like the thumb, so the count is still 14.</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the arches are bone shape alone. Ligaments and tendons hold the tarsals and metatarsals in their curves.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flat feet cosmetic. Losing the arches loses the shock absorber, and foot and leg fatigue follow.</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suspension</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arches flatten a little to soak up each impact, then recoil to push you off again: a natural spring.</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6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chapter quiz.</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Give the three groups of foot bones in order, with the count of each.</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tarsal takes weight from the leg, and which takes the ground strike.</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three arches and say what they do together.</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the foot has 14 phalanges despite having five toes.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flat feet cost you, in terms of what the arches were doing.</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6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foot is 26 bones: 7 tarsals, 5 metatarsals, 14 phalanges, working outward.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talus takes weight from the leg; the calcaneus is the heel and largest tarsal.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Metatarsals form the sole; each toe has three phalanges, and the hallux has two.</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Three arches, medial and lateral longitudinal and transverse, make it a spring.</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They flatten to absorb shock and recoil to push off; dropped, they are flat feet.</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That closes Chapter 8: the shoulder chose freedom, the hip chose strength.</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Appendicular Skeleton  ·  Chapter 8 · Topic 6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Foot
&amp; Ankle</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