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Split the count before any names. Students who hold 8 and 14 as two separate jobs stop shuffling bones between the lists under pressure.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Point out that six names cover eight cranial bones. The paired ones are where the arithmetic goes wrong on a quiz.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Have them find the foramen magnum on a model before you explain it. Seeing the hole the cord leaves through makes the occipital bone unforgettable.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which bone moves before you show the tile. Chewing is something everyone has done this morning, and it locates the mandible instantly.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Add the middle column aloud to fourteen. The arithmetic is the check students can run themselves when they cannot recall the list.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Anyone who has held a newborn has felt a fontanelle. Ask, and the room supplies the evidence for you.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Row three is the one that costs marks. Two odd names, two very different positions, and no way to guess which is which.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Ask what a head full of solid bone would weigh on the neck all day. The engineering answer is the one that makes sinuses stick.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Trap one is arithmetic, not anatomy, and it is the most common lost mark in this topic. Say the number six out loud.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Close on the vault as armor again. Naming the theme at the end of every topic is what turns six sessions into one chapter.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869680" y="-1371600"/>
            <a:ext cx="4937760" cy="49377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Shape 1"/>
          <p:cNvSpPr/>
          <p:nvPr/>
        </p:nvSpPr>
        <p:spPr>
          <a:xfrm>
            <a:off x="10149840" y="2377440"/>
            <a:ext cx="2926080" cy="292608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640080" y="1371600"/>
            <a:ext cx="64008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4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1874520"/>
            <a:ext cx="749808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skull</a:t>
            </a:r>
            <a:endParaRPr lang="en-US" sz="44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3931920"/>
            <a:ext cx="7315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Chapter 7 · Topic 2 of 6</a:t>
            </a:r>
            <a:endParaRPr lang="en-US" sz="17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4434840"/>
            <a:ext cx="71323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i="1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bones around the brain, fourteen in front, and one that moves.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BRAINCASE AND THE FACE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Twenty-two bones, one vault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cranial bones lock into a rigid case around the brain. Fourteen facial bones hang in front of it and frame every opening for sight, smell, and eating.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Eight around the brain, fourteen in front.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Cranium and face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first split in the skull, and the only one that matters yet.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221992"/>
            <a:ext cx="548640" cy="548640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162763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CRANIUM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Eight bones roof the brain</a:t>
            </a:r>
            <a:endParaRPr lang="en-US" sz="19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sit single on the midline: frontal, occipital, sphenoid, and ethmoid. Two come as pairs: the parietals roofing the top and sides, the temporals housing the ears.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309360" y="1874520"/>
            <a:ext cx="5212080" cy="2926080"/>
          </a:xfrm>
          <a:prstGeom prst="roundRect">
            <a:avLst>
              <a:gd name="adj" fmla="val 2500"/>
            </a:avLst>
          </a:prstGeom>
          <a:solidFill>
            <a:srgbClr val="F4F6F6"/>
          </a:solidFill>
          <a:ln/>
        </p:spPr>
      </p:sp>
      <p:sp>
        <p:nvSpPr>
          <p:cNvPr id="10" name="Shape 8"/>
          <p:cNvSpPr/>
          <p:nvPr/>
        </p:nvSpPr>
        <p:spPr>
          <a:xfrm>
            <a:off x="6583680" y="2221992"/>
            <a:ext cx="548640" cy="548640"/>
          </a:xfrm>
          <a:prstGeom prst="ellipse">
            <a:avLst/>
          </a:prstGeom>
          <a:solidFill>
            <a:srgbClr val="3F728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7296912" y="2258568"/>
            <a:ext cx="3840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spc="180" kern="0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FACE</a:t>
            </a:r>
            <a:endParaRPr lang="en-US" sz="1250" dirty="0"/>
          </a:p>
        </p:txBody>
      </p:sp>
      <p:sp>
        <p:nvSpPr>
          <p:cNvPr id="12" name="Text 10"/>
          <p:cNvSpPr txBox="1"/>
          <p:nvPr/>
        </p:nvSpPr>
        <p:spPr>
          <a:xfrm>
            <a:off x="6583680" y="2880360"/>
            <a:ext cx="46634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Fourteen bones build the face</a:t>
            </a:r>
            <a:endParaRPr lang="en-US" sz="1900" dirty="0"/>
          </a:p>
        </p:txBody>
      </p:sp>
      <p:sp>
        <p:nvSpPr>
          <p:cNvPr id="13" name="Text 11"/>
          <p:cNvSpPr txBox="1"/>
          <p:nvPr/>
        </p:nvSpPr>
        <p:spPr>
          <a:xfrm>
            <a:off x="6583680" y="4023360"/>
            <a:ext cx="46634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are paired, from the maxillae down to the inferior nasal conchae. Only two are single: the vomer in the nasal septum and the mandible, the lower jaw.</a:t>
            </a:r>
            <a:endParaRPr lang="en-US" sz="1300" dirty="0"/>
          </a:p>
        </p:txBody>
      </p:sp>
      <p:sp>
        <p:nvSpPr>
          <p:cNvPr id="14" name="Text 12"/>
          <p:cNvSpPr txBox="1"/>
          <p:nvPr/>
        </p:nvSpPr>
        <p:spPr>
          <a:xfrm>
            <a:off x="640080" y="5120640"/>
            <a:ext cx="108813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50" i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Eight plus fourteen is twenty-two bones.</a:t>
            </a:r>
            <a:endParaRPr lang="en-US" sz="1650" dirty="0"/>
          </a:p>
        </p:txBody>
      </p:sp>
      <p:sp>
        <p:nvSpPr>
          <p:cNvPr id="15" name="Text 13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6" name="Text 14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eight cranial bones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single on the midline, two that come in pairs.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25831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084832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Frontal</a:t>
            </a:r>
            <a:endParaRPr lang="en-US" sz="13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423160"/>
            <a:ext cx="20345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forehead, and the roof over both orbits.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3406140" y="1965960"/>
            <a:ext cx="25831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3680460" y="2084832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Occipital</a:t>
            </a:r>
            <a:endParaRPr lang="en-US" sz="1350" dirty="0"/>
          </a:p>
        </p:txBody>
      </p:sp>
      <p:sp>
        <p:nvSpPr>
          <p:cNvPr id="9" name="Text 7"/>
          <p:cNvSpPr txBox="1"/>
          <p:nvPr/>
        </p:nvSpPr>
        <p:spPr>
          <a:xfrm>
            <a:off x="3680460" y="2423160"/>
            <a:ext cx="20345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Back and base, pierced by the foramen magnum.</a:t>
            </a:r>
            <a:endParaRPr lang="en-US" sz="1100" dirty="0"/>
          </a:p>
        </p:txBody>
      </p:sp>
      <p:sp>
        <p:nvSpPr>
          <p:cNvPr id="10" name="Shape 8"/>
          <p:cNvSpPr/>
          <p:nvPr/>
        </p:nvSpPr>
        <p:spPr>
          <a:xfrm>
            <a:off x="6172200" y="1965960"/>
            <a:ext cx="25831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46520" y="2084832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Sphenoid</a:t>
            </a:r>
            <a:endParaRPr lang="en-US" sz="1350" dirty="0"/>
          </a:p>
        </p:txBody>
      </p:sp>
      <p:sp>
        <p:nvSpPr>
          <p:cNvPr id="12" name="Text 10"/>
          <p:cNvSpPr txBox="1"/>
          <p:nvPr/>
        </p:nvSpPr>
        <p:spPr>
          <a:xfrm>
            <a:off x="6446520" y="2423160"/>
            <a:ext cx="20345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Bat-shaped keystone across the cranial floor.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8938260" y="1965960"/>
            <a:ext cx="25831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9212580" y="2084832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Ethmoid</a:t>
            </a:r>
            <a:endParaRPr lang="en-US" sz="1350" dirty="0"/>
          </a:p>
        </p:txBody>
      </p:sp>
      <p:sp>
        <p:nvSpPr>
          <p:cNvPr id="15" name="Text 13"/>
          <p:cNvSpPr txBox="1"/>
          <p:nvPr/>
        </p:nvSpPr>
        <p:spPr>
          <a:xfrm>
            <a:off x="9212580" y="2423160"/>
            <a:ext cx="20345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Delicate, between the eyes; part of the nasal cavity.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640080" y="2990088"/>
            <a:ext cx="25831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14400" y="3108960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Parietal, paired</a:t>
            </a:r>
            <a:endParaRPr lang="en-US" sz="1350" dirty="0"/>
          </a:p>
        </p:txBody>
      </p:sp>
      <p:sp>
        <p:nvSpPr>
          <p:cNvPr id="18" name="Text 16"/>
          <p:cNvSpPr txBox="1"/>
          <p:nvPr/>
        </p:nvSpPr>
        <p:spPr>
          <a:xfrm>
            <a:off x="914400" y="3447288"/>
            <a:ext cx="20345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roof the top and the sides of the vault.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3406140" y="2990088"/>
            <a:ext cx="25831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3680460" y="3108960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Temporal, paired</a:t>
            </a:r>
            <a:endParaRPr lang="en-US" sz="1350" dirty="0"/>
          </a:p>
        </p:txBody>
      </p:sp>
      <p:sp>
        <p:nvSpPr>
          <p:cNvPr id="21" name="Text 19"/>
          <p:cNvSpPr txBox="1"/>
          <p:nvPr/>
        </p:nvSpPr>
        <p:spPr>
          <a:xfrm>
            <a:off x="3680460" y="3447288"/>
            <a:ext cx="20345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Low on each side; they house the ears.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6172200" y="2990088"/>
            <a:ext cx="25831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446520" y="3108960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stand alone</a:t>
            </a:r>
            <a:endParaRPr lang="en-US" sz="1350" dirty="0"/>
          </a:p>
        </p:txBody>
      </p:sp>
      <p:sp>
        <p:nvSpPr>
          <p:cNvPr id="24" name="Text 22"/>
          <p:cNvSpPr txBox="1"/>
          <p:nvPr/>
        </p:nvSpPr>
        <p:spPr>
          <a:xfrm>
            <a:off x="6446520" y="3447288"/>
            <a:ext cx="20345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Frontal, occipital, sphenoid, and ethmoid are single.</a:t>
            </a:r>
            <a:endParaRPr lang="en-US" sz="1100" dirty="0"/>
          </a:p>
        </p:txBody>
      </p:sp>
      <p:sp>
        <p:nvSpPr>
          <p:cNvPr id="25" name="Shape 23"/>
          <p:cNvSpPr/>
          <p:nvPr/>
        </p:nvSpPr>
        <p:spPr>
          <a:xfrm>
            <a:off x="8938260" y="2990088"/>
            <a:ext cx="2583180" cy="896112"/>
          </a:xfrm>
          <a:prstGeom prst="roundRect">
            <a:avLst>
              <a:gd name="adj" fmla="val 7143"/>
            </a:avLst>
          </a:prstGeom>
          <a:solidFill>
            <a:srgbClr val="F4F6F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9212580" y="3108960"/>
            <a:ext cx="203454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Eight in all</a:t>
            </a:r>
            <a:endParaRPr lang="en-US" sz="1350" dirty="0"/>
          </a:p>
        </p:txBody>
      </p:sp>
      <p:sp>
        <p:nvSpPr>
          <p:cNvPr id="27" name="Text 25"/>
          <p:cNvSpPr txBox="1"/>
          <p:nvPr/>
        </p:nvSpPr>
        <p:spPr>
          <a:xfrm>
            <a:off x="9212580" y="3447288"/>
            <a:ext cx="203454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rigid vault whose only job is keeping the brain safe.</a:t>
            </a:r>
            <a:endParaRPr lang="en-US" sz="1100" dirty="0"/>
          </a:p>
        </p:txBody>
      </p:sp>
      <p:sp>
        <p:nvSpPr>
          <p:cNvPr id="28" name="Text 2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9" name="Text 2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Counting the skull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numbers behind the two lists.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28346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8800" b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22</a:t>
            </a:r>
            <a:endParaRPr lang="en-US" sz="88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474720"/>
            <a:ext cx="274320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bones make the skull: 8 cranial around the brain and 14 facial shaping the face. Only one of the twenty-two moves freely, the mandible, which meets the temporal bone at the temporomandibular joint so that you can chew and speak.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397764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425196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cranial bones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53796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681228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facial bones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9098280" y="187452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9372600" y="187452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single cranial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397764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425196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paired cranial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53796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81228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movable: mandible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9098280" y="2743200"/>
            <a:ext cx="2423160" cy="713232"/>
          </a:xfrm>
          <a:prstGeom prst="roundRect">
            <a:avLst>
              <a:gd name="adj" fmla="val 7692"/>
            </a:avLst>
          </a:prstGeom>
          <a:solidFill>
            <a:srgbClr val="F4F6F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9372600" y="2743200"/>
            <a:ext cx="187452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sutures to name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19" name="Text 1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facial fourteen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Twelve paired bones and two single ones.</a:t>
            </a:r>
            <a:endParaRPr lang="en-US" sz="145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40080" y="1965960"/>
          <a:ext cx="10881360" cy="914400"/>
        </p:xfrm>
        <a:graphic>
          <a:graphicData uri="http://schemas.openxmlformats.org/drawingml/2006/table">
            <a:tbl>
              <a:tblPr/>
              <a:tblGrid>
                <a:gridCol w="3108960"/>
                <a:gridCol w="1737360"/>
                <a:gridCol w="6035040"/>
              </a:tblGrid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Number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What it forms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A2E35"/>
                    </a:solidFill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Maxillae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Upper jaw, fused at the midline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Zygomatic, nasal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Cheekbones and the bridge of the nose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Lacrimal, palatine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Tear channels; back of the hard palate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Inferior nasal conchae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Curled shelves inside the nose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0624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Vomer, mandible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250" dirty="0">
                          <a:solidFill>
                            <a:srgbClr val="1A2E35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Nasal septum; the movable lower jaw</a:t>
                      </a:r>
                      <a:endParaRPr lang="en-US" sz="12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127000" marR="127000" marT="127000" marB="127000" anchor="ctr">
                    <a:lnL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DFE5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6" name="Text 3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skull you are born with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From open gaps to a sealed vault.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91440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500" dirty="0"/>
          </a:p>
        </p:txBody>
      </p:sp>
      <p:sp>
        <p:nvSpPr>
          <p:cNvPr id="7" name="Text 5"/>
          <p:cNvSpPr txBox="1"/>
          <p:nvPr/>
        </p:nvSpPr>
        <p:spPr>
          <a:xfrm>
            <a:off x="148132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Soft spots</a:t>
            </a:r>
            <a:endParaRPr lang="en-US" sz="18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newborn skull has open gaps between the bones, and those gaps are the fontanelles.</a:t>
            </a:r>
            <a:endParaRPr lang="en-US" sz="1250" dirty="0"/>
          </a:p>
        </p:txBody>
      </p:sp>
      <p:sp>
        <p:nvSpPr>
          <p:cNvPr id="9" name="Shape 7"/>
          <p:cNvSpPr/>
          <p:nvPr/>
        </p:nvSpPr>
        <p:spPr>
          <a:xfrm>
            <a:off x="393954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0" name="Shape 8"/>
          <p:cNvSpPr/>
          <p:nvPr/>
        </p:nvSpPr>
        <p:spPr>
          <a:xfrm>
            <a:off x="455676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1" name="Shape 9"/>
          <p:cNvSpPr/>
          <p:nvPr/>
        </p:nvSpPr>
        <p:spPr>
          <a:xfrm>
            <a:off x="483108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483108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500" dirty="0"/>
          </a:p>
        </p:txBody>
      </p:sp>
      <p:sp>
        <p:nvSpPr>
          <p:cNvPr id="13" name="Text 11"/>
          <p:cNvSpPr txBox="1"/>
          <p:nvPr/>
        </p:nvSpPr>
        <p:spPr>
          <a:xfrm>
            <a:off x="539800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Birth and growth</a:t>
            </a:r>
            <a:endParaRPr lang="en-US" sz="1800" dirty="0"/>
          </a:p>
        </p:txBody>
      </p:sp>
      <p:sp>
        <p:nvSpPr>
          <p:cNvPr id="14" name="Text 12"/>
          <p:cNvSpPr txBox="1"/>
          <p:nvPr/>
        </p:nvSpPr>
        <p:spPr>
          <a:xfrm>
            <a:off x="483108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They let the skull flex on the way out and keep expanding while the brain grows.</a:t>
            </a:r>
            <a:endParaRPr lang="en-US" sz="1250" dirty="0"/>
          </a:p>
        </p:txBody>
      </p:sp>
      <p:sp>
        <p:nvSpPr>
          <p:cNvPr id="15" name="Shape 13"/>
          <p:cNvSpPr/>
          <p:nvPr/>
        </p:nvSpPr>
        <p:spPr>
          <a:xfrm>
            <a:off x="7856220" y="2907792"/>
            <a:ext cx="365760" cy="310896"/>
          </a:xfrm>
          <a:prstGeom prst="rightArrow">
            <a:avLst/>
          </a:prstGeom>
          <a:solidFill>
            <a:srgbClr val="A8324A"/>
          </a:solidFill>
          <a:ln/>
        </p:spPr>
      </p:sp>
      <p:sp>
        <p:nvSpPr>
          <p:cNvPr id="16" name="Shape 14"/>
          <p:cNvSpPr/>
          <p:nvPr/>
        </p:nvSpPr>
        <p:spPr>
          <a:xfrm>
            <a:off x="8473440" y="2103120"/>
            <a:ext cx="3048000" cy="1920240"/>
          </a:xfrm>
          <a:prstGeom prst="roundRect">
            <a:avLst>
              <a:gd name="adj" fmla="val 3810"/>
            </a:avLst>
          </a:prstGeom>
          <a:solidFill>
            <a:srgbClr val="F4F6F6"/>
          </a:solidFill>
          <a:ln/>
        </p:spPr>
      </p:sp>
      <p:sp>
        <p:nvSpPr>
          <p:cNvPr id="17" name="Shape 15"/>
          <p:cNvSpPr/>
          <p:nvPr/>
        </p:nvSpPr>
        <p:spPr>
          <a:xfrm>
            <a:off x="8747760" y="2340864"/>
            <a:ext cx="438912" cy="438912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8747760" y="23408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500" dirty="0"/>
          </a:p>
        </p:txBody>
      </p:sp>
      <p:sp>
        <p:nvSpPr>
          <p:cNvPr id="19" name="Text 17"/>
          <p:cNvSpPr txBox="1"/>
          <p:nvPr/>
        </p:nvSpPr>
        <p:spPr>
          <a:xfrm>
            <a:off x="9314688" y="2359152"/>
            <a:ext cx="1932432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Sealed seams</a:t>
            </a:r>
            <a:endParaRPr lang="en-US" sz="1800" dirty="0"/>
          </a:p>
        </p:txBody>
      </p:sp>
      <p:sp>
        <p:nvSpPr>
          <p:cNvPr id="20" name="Text 18"/>
          <p:cNvSpPr txBox="1"/>
          <p:nvPr/>
        </p:nvSpPr>
        <p:spPr>
          <a:xfrm>
            <a:off x="8747760" y="2971800"/>
            <a:ext cx="249936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bones then interlock along jagged, immovable seams that we call sutures.</a:t>
            </a:r>
            <a:endParaRPr lang="en-US" sz="1250" dirty="0"/>
          </a:p>
        </p:txBody>
      </p:sp>
      <p:sp>
        <p:nvSpPr>
          <p:cNvPr id="21" name="Shape 19"/>
          <p:cNvSpPr/>
          <p:nvPr/>
        </p:nvSpPr>
        <p:spPr>
          <a:xfrm>
            <a:off x="640080" y="4389120"/>
            <a:ext cx="10881360" cy="868680"/>
          </a:xfrm>
          <a:prstGeom prst="roundRect">
            <a:avLst>
              <a:gd name="adj" fmla="val 8421"/>
            </a:avLst>
          </a:prstGeom>
          <a:solidFill>
            <a:srgbClr val="1A2E35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960120" y="4389120"/>
            <a:ext cx="1024128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Flexible first, rigid later. </a:t>
            </a:r>
            <a:pPr indent="0" marL="0">
              <a:buNone/>
            </a:pPr>
            <a:r>
              <a:rPr lang="en-US" sz="14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infant skull has to give in two directions; the adult vault is rigid because the growing is finished.</a:t>
            </a:r>
            <a:endParaRPr lang="en-US" sz="1400" dirty="0"/>
          </a:p>
        </p:txBody>
      </p:sp>
      <p:sp>
        <p:nvSpPr>
          <p:cNvPr id="23" name="Text 21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4" name="Text 22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Sorting the skull bones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pairs that catch people out.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65960"/>
            <a:ext cx="3200400" cy="3200400"/>
          </a:xfrm>
          <a:prstGeom prst="roundRect">
            <a:avLst>
              <a:gd name="adj" fmla="val 2286"/>
            </a:avLst>
          </a:prstGeom>
          <a:solidFill>
            <a:srgbClr val="1A2E35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03704"/>
            <a:ext cx="26517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Four sutures</a:t>
            </a:r>
            <a:endParaRPr lang="en-US" sz="18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898648"/>
            <a:ext cx="2651760" cy="205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Coronal, frontal to parietal. Sagittal, between the two parietals. Lambdoid, parietals to occipital. Squamous, along the top of each temporal.</a:t>
            </a:r>
            <a:endParaRPr lang="en-US" sz="1250" dirty="0"/>
          </a:p>
        </p:txBody>
      </p:sp>
      <p:sp>
        <p:nvSpPr>
          <p:cNvPr id="7" name="Text 5"/>
          <p:cNvSpPr txBox="1"/>
          <p:nvPr/>
        </p:nvSpPr>
        <p:spPr>
          <a:xfrm>
            <a:off x="406908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Cranial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6537960" y="196596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9" name="Text 7"/>
          <p:cNvSpPr txBox="1"/>
          <p:nvPr/>
        </p:nvSpPr>
        <p:spPr>
          <a:xfrm>
            <a:off x="7086600" y="196596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Facial</a:t>
            </a:r>
            <a:endParaRPr lang="en-US" sz="1500" dirty="0"/>
          </a:p>
        </p:txBody>
      </p:sp>
      <p:sp>
        <p:nvSpPr>
          <p:cNvPr id="10" name="Text 8"/>
          <p:cNvSpPr txBox="1"/>
          <p:nvPr/>
        </p:nvSpPr>
        <p:spPr>
          <a:xfrm>
            <a:off x="9555480" y="196596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bones / 14 bones</a:t>
            </a:r>
            <a:endParaRPr lang="en-US" sz="1150" dirty="0"/>
          </a:p>
        </p:txBody>
      </p:sp>
      <p:sp>
        <p:nvSpPr>
          <p:cNvPr id="11" name="Text 9"/>
          <p:cNvSpPr txBox="1"/>
          <p:nvPr/>
        </p:nvSpPr>
        <p:spPr>
          <a:xfrm>
            <a:off x="406908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Frontal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6537960" y="260604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3" name="Text 11"/>
          <p:cNvSpPr txBox="1"/>
          <p:nvPr/>
        </p:nvSpPr>
        <p:spPr>
          <a:xfrm>
            <a:off x="7086600" y="260604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Parietal</a:t>
            </a:r>
            <a:endParaRPr lang="en-US" sz="1500" dirty="0"/>
          </a:p>
        </p:txBody>
      </p:sp>
      <p:sp>
        <p:nvSpPr>
          <p:cNvPr id="14" name="Text 12"/>
          <p:cNvSpPr txBox="1"/>
          <p:nvPr/>
        </p:nvSpPr>
        <p:spPr>
          <a:xfrm>
            <a:off x="9555480" y="260604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/ paired</a:t>
            </a:r>
            <a:endParaRPr lang="en-US" sz="1150" dirty="0"/>
          </a:p>
        </p:txBody>
      </p:sp>
      <p:sp>
        <p:nvSpPr>
          <p:cNvPr id="15" name="Text 13"/>
          <p:cNvSpPr txBox="1"/>
          <p:nvPr/>
        </p:nvSpPr>
        <p:spPr>
          <a:xfrm>
            <a:off x="406908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Sphenoid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37960" y="324612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17" name="Text 15"/>
          <p:cNvSpPr txBox="1"/>
          <p:nvPr/>
        </p:nvSpPr>
        <p:spPr>
          <a:xfrm>
            <a:off x="7086600" y="324612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Ethmoid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9555480" y="324612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floor / between the eyes</a:t>
            </a:r>
            <a:endParaRPr lang="en-US" sz="1150" dirty="0"/>
          </a:p>
        </p:txBody>
      </p:sp>
      <p:sp>
        <p:nvSpPr>
          <p:cNvPr id="19" name="Text 17"/>
          <p:cNvSpPr txBox="1"/>
          <p:nvPr/>
        </p:nvSpPr>
        <p:spPr>
          <a:xfrm>
            <a:off x="406908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Maxillae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6537960" y="388620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1" name="Text 19"/>
          <p:cNvSpPr txBox="1"/>
          <p:nvPr/>
        </p:nvSpPr>
        <p:spPr>
          <a:xfrm>
            <a:off x="7086600" y="388620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Mandible</a:t>
            </a:r>
            <a:endParaRPr lang="en-US" sz="1500" dirty="0"/>
          </a:p>
        </p:txBody>
      </p:sp>
      <p:sp>
        <p:nvSpPr>
          <p:cNvPr id="22" name="Text 20"/>
          <p:cNvSpPr txBox="1"/>
          <p:nvPr/>
        </p:nvSpPr>
        <p:spPr>
          <a:xfrm>
            <a:off x="9555480" y="388620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upper / lower jaw</a:t>
            </a:r>
            <a:endParaRPr lang="en-US" sz="1150" dirty="0"/>
          </a:p>
        </p:txBody>
      </p:sp>
      <p:sp>
        <p:nvSpPr>
          <p:cNvPr id="23" name="Text 21"/>
          <p:cNvSpPr txBox="1"/>
          <p:nvPr/>
        </p:nvSpPr>
        <p:spPr>
          <a:xfrm>
            <a:off x="406908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500" b="1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Sutures</a:t>
            </a:r>
            <a:endParaRPr lang="en-US" sz="1500" dirty="0"/>
          </a:p>
        </p:txBody>
      </p:sp>
      <p:sp>
        <p:nvSpPr>
          <p:cNvPr id="24" name="Text 22"/>
          <p:cNvSpPr txBox="1"/>
          <p:nvPr/>
        </p:nvSpPr>
        <p:spPr>
          <a:xfrm>
            <a:off x="6537960" y="4526280"/>
            <a:ext cx="457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↔</a:t>
            </a:r>
            <a:endParaRPr lang="en-US" sz="1400" dirty="0"/>
          </a:p>
        </p:txBody>
      </p:sp>
      <p:sp>
        <p:nvSpPr>
          <p:cNvPr id="25" name="Text 23"/>
          <p:cNvSpPr txBox="1"/>
          <p:nvPr/>
        </p:nvSpPr>
        <p:spPr>
          <a:xfrm>
            <a:off x="7086600" y="4526280"/>
            <a:ext cx="23774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3F728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Fontanelles</a:t>
            </a:r>
            <a:endParaRPr lang="en-US" sz="1500" dirty="0"/>
          </a:p>
        </p:txBody>
      </p:sp>
      <p:sp>
        <p:nvSpPr>
          <p:cNvPr id="26" name="Text 24"/>
          <p:cNvSpPr txBox="1"/>
          <p:nvPr/>
        </p:nvSpPr>
        <p:spPr>
          <a:xfrm>
            <a:off x="9555480" y="4526280"/>
            <a:ext cx="2514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adult / newborn</a:t>
            </a:r>
            <a:endParaRPr lang="en-US" sz="1150" dirty="0"/>
          </a:p>
        </p:txBody>
      </p:sp>
      <p:sp>
        <p:nvSpPr>
          <p:cNvPr id="27" name="Text 2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8" name="Text 2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326880" y="-1737360"/>
            <a:ext cx="4389120" cy="438912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1234440"/>
            <a:ext cx="10058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HOLLOW ON PURPOSE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691640"/>
            <a:ext cx="1060704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44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The skull is not solid bone</a:t>
            </a:r>
            <a:endParaRPr lang="en-US" sz="440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3310128"/>
            <a:ext cx="8778240" cy="10515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70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Several cranial and facial bones are hollowed out by air-filled paranasal sinuses. They lighten a heavy vault and add resonance to the voice.</a:t>
            </a:r>
            <a:endParaRPr lang="en-US" sz="17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4498848"/>
            <a:ext cx="87782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lighter head and a fuller voice.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8" name="Text 6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Where students go wrong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Five traps in a topic that looks like pure naming.</a:t>
            </a:r>
            <a:endParaRPr lang="en-US" sz="145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874520"/>
            <a:ext cx="7498080" cy="3840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Expecting eight cranial names. Four bones are single and two are paired, so six names cover all eight bones.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Filing the mandible with the cranium. It is a facial bone, and the only one in the skull that moves freely.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Confusing sphenoid with ethmoid. The sphenoid spans the cranial floor; the ethmoid sits between the eyes.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Calling a fontanelle a defect. Open seams let the skull flex during birth and expand while the brain grows.</a:t>
            </a:r>
            <a:endParaRPr lang="en-US" sz="1550" dirty="0"/>
          </a:p>
          <a:p>
            <a:pPr marL="342900" indent="-342900">
              <a:spcAft>
                <a:spcPts val="1100"/>
              </a:spcAft>
              <a:buSzPct val="100000"/>
              <a:buChar char="•"/>
            </a:pPr>
            <a:r>
              <a:rPr lang="en-US" sz="15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the foramen magnum. It pierces the occipital bone, and the spinal cord leaves the skull through it.</a:t>
            </a:r>
            <a:endParaRPr lang="en-US" sz="1550" dirty="0"/>
          </a:p>
        </p:txBody>
      </p:sp>
      <p:sp>
        <p:nvSpPr>
          <p:cNvPr id="5" name="Shape 3"/>
          <p:cNvSpPr/>
          <p:nvPr/>
        </p:nvSpPr>
        <p:spPr>
          <a:xfrm>
            <a:off x="8595360" y="1874520"/>
            <a:ext cx="2926080" cy="1618488"/>
          </a:xfrm>
          <a:prstGeom prst="roundRect">
            <a:avLst>
              <a:gd name="adj" fmla="val 4520"/>
            </a:avLst>
          </a:prstGeom>
          <a:solidFill>
            <a:srgbClr val="F4F6F6"/>
          </a:solidFill>
          <a:ln/>
        </p:spPr>
      </p:sp>
      <p:sp>
        <p:nvSpPr>
          <p:cNvPr id="6" name="Text 4"/>
          <p:cNvSpPr txBox="1"/>
          <p:nvPr/>
        </p:nvSpPr>
        <p:spPr>
          <a:xfrm>
            <a:off x="8869680" y="2093976"/>
            <a:ext cx="23774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140" kern="0" dirty="0">
                <a:solidFill>
                  <a:srgbClr val="A832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Four named seams</a:t>
            </a:r>
            <a:endParaRPr lang="en-US" sz="1100" dirty="0"/>
          </a:p>
        </p:txBody>
      </p:sp>
      <p:sp>
        <p:nvSpPr>
          <p:cNvPr id="7" name="Text 5"/>
          <p:cNvSpPr txBox="1"/>
          <p:nvPr/>
        </p:nvSpPr>
        <p:spPr>
          <a:xfrm>
            <a:off x="8869680" y="2441448"/>
            <a:ext cx="2377440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dirty="0">
                <a:solidFill>
                  <a:srgbClr val="46585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Sutures are immovable joints. The coronal, sagittal, lambdoid, and squamous are the four worth naming.</a:t>
            </a:r>
            <a:endParaRPr lang="en-US" sz="1250" dirty="0"/>
          </a:p>
        </p:txBody>
      </p:sp>
      <p:sp>
        <p:nvSpPr>
          <p:cNvPr id="8" name="Text 6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9" name="Text 7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502920"/>
            <a:ext cx="10881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400" b="1" dirty="0">
                <a:solidFill>
                  <a:srgbClr val="1A2E35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Check yourself</a:t>
            </a:r>
            <a:endParaRPr lang="en-US" sz="3400" dirty="0"/>
          </a:p>
        </p:txBody>
      </p:sp>
      <p:sp>
        <p:nvSpPr>
          <p:cNvPr id="3" name="Text 1"/>
          <p:cNvSpPr txBox="1"/>
          <p:nvPr/>
        </p:nvSpPr>
        <p:spPr>
          <a:xfrm>
            <a:off x="640080" y="1261872"/>
            <a:ext cx="1088136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Answer these before the next session.</a:t>
            </a:r>
            <a:endParaRPr lang="en-US" sz="1450" dirty="0"/>
          </a:p>
        </p:txBody>
      </p:sp>
      <p:sp>
        <p:nvSpPr>
          <p:cNvPr id="4" name="Shape 2"/>
          <p:cNvSpPr/>
          <p:nvPr/>
        </p:nvSpPr>
        <p:spPr>
          <a:xfrm>
            <a:off x="640080" y="1920240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640080" y="1920240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1300" dirty="0"/>
          </a:p>
        </p:txBody>
      </p:sp>
      <p:sp>
        <p:nvSpPr>
          <p:cNvPr id="6" name="Text 4"/>
          <p:cNvSpPr txBox="1"/>
          <p:nvPr/>
        </p:nvSpPr>
        <p:spPr>
          <a:xfrm>
            <a:off x="1261872" y="1920240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Name the four single cranial bones and the two that come in pairs.</a:t>
            </a:r>
            <a:endParaRPr lang="en-US" sz="1450" dirty="0"/>
          </a:p>
        </p:txBody>
      </p:sp>
      <p:sp>
        <p:nvSpPr>
          <p:cNvPr id="7" name="Shape 5"/>
          <p:cNvSpPr/>
          <p:nvPr/>
        </p:nvSpPr>
        <p:spPr>
          <a:xfrm>
            <a:off x="640080" y="2670048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640080" y="2670048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300" dirty="0"/>
          </a:p>
        </p:txBody>
      </p:sp>
      <p:sp>
        <p:nvSpPr>
          <p:cNvPr id="9" name="Text 7"/>
          <p:cNvSpPr txBox="1"/>
          <p:nvPr/>
        </p:nvSpPr>
        <p:spPr>
          <a:xfrm>
            <a:off x="1261872" y="2670048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mandible is unusual among skull bones. Say why, and name its joint.</a:t>
            </a:r>
            <a:endParaRPr lang="en-US" sz="1450" dirty="0"/>
          </a:p>
        </p:txBody>
      </p:sp>
      <p:sp>
        <p:nvSpPr>
          <p:cNvPr id="10" name="Shape 8"/>
          <p:cNvSpPr/>
          <p:nvPr/>
        </p:nvSpPr>
        <p:spPr>
          <a:xfrm>
            <a:off x="640080" y="3419856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640080" y="3419856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300" dirty="0"/>
          </a:p>
        </p:txBody>
      </p:sp>
      <p:sp>
        <p:nvSpPr>
          <p:cNvPr id="12" name="Text 10"/>
          <p:cNvSpPr txBox="1"/>
          <p:nvPr/>
        </p:nvSpPr>
        <p:spPr>
          <a:xfrm>
            <a:off x="1261872" y="3419856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fontanelles are and give the two jobs they do.</a:t>
            </a:r>
            <a:endParaRPr lang="en-US" sz="1450" dirty="0"/>
          </a:p>
        </p:txBody>
      </p:sp>
      <p:sp>
        <p:nvSpPr>
          <p:cNvPr id="13" name="Shape 11"/>
          <p:cNvSpPr/>
          <p:nvPr/>
        </p:nvSpPr>
        <p:spPr>
          <a:xfrm>
            <a:off x="640080" y="4169664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640080" y="4169664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300" dirty="0"/>
          </a:p>
        </p:txBody>
      </p:sp>
      <p:sp>
        <p:nvSpPr>
          <p:cNvPr id="15" name="Text 13"/>
          <p:cNvSpPr txBox="1"/>
          <p:nvPr/>
        </p:nvSpPr>
        <p:spPr>
          <a:xfrm>
            <a:off x="1261872" y="4169664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Trace the sagittal suture and say which two bones it separates.</a:t>
            </a:r>
            <a:endParaRPr lang="en-US" sz="1450" dirty="0"/>
          </a:p>
        </p:txBody>
      </p:sp>
      <p:sp>
        <p:nvSpPr>
          <p:cNvPr id="16" name="Shape 14"/>
          <p:cNvSpPr/>
          <p:nvPr/>
        </p:nvSpPr>
        <p:spPr>
          <a:xfrm>
            <a:off x="640080" y="4919472"/>
            <a:ext cx="420624" cy="420624"/>
          </a:xfrm>
          <a:prstGeom prst="ellipse">
            <a:avLst/>
          </a:prstGeom>
          <a:solidFill>
            <a:srgbClr val="A8324A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40080" y="4919472"/>
            <a:ext cx="420624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300" dirty="0"/>
          </a:p>
        </p:txBody>
      </p:sp>
      <p:sp>
        <p:nvSpPr>
          <p:cNvPr id="18" name="Text 16"/>
          <p:cNvSpPr txBox="1"/>
          <p:nvPr/>
        </p:nvSpPr>
        <p:spPr>
          <a:xfrm>
            <a:off x="1261872" y="4919472"/>
            <a:ext cx="1042416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1A2E3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Give two reasons the skull is hollowed out by paranasal sinuses.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640080" y="5715000"/>
            <a:ext cx="91440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i="1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Full glossary and the chapter quiz are in the chapter itself.</a:t>
            </a:r>
            <a:endParaRPr lang="en-US" sz="1250" dirty="0"/>
          </a:p>
        </p:txBody>
      </p:sp>
      <p:sp>
        <p:nvSpPr>
          <p:cNvPr id="20" name="Text 18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21" name="Text 19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67A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A2E3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692640" y="-1554480"/>
            <a:ext cx="4023360" cy="4023360"/>
          </a:xfrm>
          <a:prstGeom prst="ellipse">
            <a:avLst/>
          </a:prstGeom>
          <a:solidFill>
            <a:srgbClr val="22404A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640080" y="822960"/>
            <a:ext cx="82296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20" kern="0" dirty="0">
                <a:solidFill>
                  <a:srgbClr val="7FA8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 ONE BREATH</a:t>
            </a:r>
            <a:endParaRPr lang="en-US" sz="1200" dirty="0"/>
          </a:p>
        </p:txBody>
      </p:sp>
      <p:sp>
        <p:nvSpPr>
          <p:cNvPr id="4" name="Text 2"/>
          <p:cNvSpPr txBox="1"/>
          <p:nvPr/>
        </p:nvSpPr>
        <p:spPr>
          <a:xfrm>
            <a:off x="640080" y="1371600"/>
            <a:ext cx="8412480" cy="3566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skull is 22 bones: 8 cranial around the brain and 14 facial in front.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Single cranial: frontal, occipital, sphenoid, ethmoid. Paired: parietal, temporal.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occipital bone carries the foramen magnum, where the spinal cord exits.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mandible is the only freely movable skull bone, at the jaw joint.</a:t>
            </a:r>
            <a:endParaRPr lang="en-US" sz="1550" dirty="0"/>
          </a:p>
          <a:p>
            <a:pPr marL="342900" indent="-342900">
              <a:spcAft>
                <a:spcPts val="1000"/>
              </a:spcAft>
              <a:buSzPct val="100000"/>
              <a:buChar char="•"/>
            </a:pPr>
            <a:r>
              <a:rPr lang="en-US" sz="1550" dirty="0">
                <a:solidFill>
                  <a:srgbClr val="EDE8D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Cranial bones meet at immovable sutures, still open as fontanelles in a newborn.</a:t>
            </a:r>
            <a:endParaRPr lang="en-US" sz="1550" dirty="0"/>
          </a:p>
        </p:txBody>
      </p:sp>
      <p:sp>
        <p:nvSpPr>
          <p:cNvPr id="5" name="Text 3"/>
          <p:cNvSpPr txBox="1"/>
          <p:nvPr/>
        </p:nvSpPr>
        <p:spPr>
          <a:xfrm>
            <a:off x="640080" y="512064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A8324A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Next topic: stacking the twenty-six bones of the backbone.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640080" y="6172200"/>
            <a:ext cx="2743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spc="140" kern="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GARG LEARNING</a:t>
            </a:r>
            <a:endParaRPr lang="en-US" sz="900" dirty="0"/>
          </a:p>
        </p:txBody>
      </p:sp>
      <p:sp>
        <p:nvSpPr>
          <p:cNvPr id="7" name="Text 5"/>
          <p:cNvSpPr txBox="1"/>
          <p:nvPr/>
        </p:nvSpPr>
        <p:spPr>
          <a:xfrm>
            <a:off x="6766560" y="6172200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8FA9B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Axial Skeleton  ·  Chapter 7 · Topic 2  ·  12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Dr. Garg Learning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skull</dc:title>
  <dc:subject>PptxGenJS Presentation</dc:subject>
  <dc:creator>Dr. Akash Garg</dc:creator>
  <cp:lastModifiedBy>Dr. Akash Garg</cp:lastModifiedBy>
  <cp:revision>1</cp:revision>
  <dcterms:created xsi:type="dcterms:W3CDTF">2026-09-12T21:04:44Z</dcterms:created>
  <dcterms:modified xsi:type="dcterms:W3CDTF">2026-09-12T21:04:44Z</dcterms:modified>
</cp:coreProperties>
</file>